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8" r:id="rId4"/>
    <p:sldId id="263" r:id="rId5"/>
    <p:sldId id="262" r:id="rId6"/>
    <p:sldId id="259" r:id="rId7"/>
    <p:sldId id="264" r:id="rId8"/>
    <p:sldId id="260" r:id="rId9"/>
    <p:sldId id="261"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0" y="29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71B990-E989-4DFD-BB73-8BD36EC29E24}"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C8282-9ED9-432A-BE5F-C16CFC1E4021}" type="slidenum">
              <a:rPr lang="en-US" smtClean="0"/>
              <a:t>‹#›</a:t>
            </a:fld>
            <a:endParaRPr lang="en-US"/>
          </a:p>
        </p:txBody>
      </p:sp>
    </p:spTree>
    <p:extLst>
      <p:ext uri="{BB962C8B-B14F-4D97-AF65-F5344CB8AC3E}">
        <p14:creationId xmlns:p14="http://schemas.microsoft.com/office/powerpoint/2010/main" val="3433511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71B990-E989-4DFD-BB73-8BD36EC29E24}"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C8282-9ED9-432A-BE5F-C16CFC1E4021}" type="slidenum">
              <a:rPr lang="en-US" smtClean="0"/>
              <a:t>‹#›</a:t>
            </a:fld>
            <a:endParaRPr lang="en-US"/>
          </a:p>
        </p:txBody>
      </p:sp>
    </p:spTree>
    <p:extLst>
      <p:ext uri="{BB962C8B-B14F-4D97-AF65-F5344CB8AC3E}">
        <p14:creationId xmlns:p14="http://schemas.microsoft.com/office/powerpoint/2010/main" val="1244003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71B990-E989-4DFD-BB73-8BD36EC29E24}"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C8282-9ED9-432A-BE5F-C16CFC1E4021}" type="slidenum">
              <a:rPr lang="en-US" smtClean="0"/>
              <a:t>‹#›</a:t>
            </a:fld>
            <a:endParaRPr lang="en-US"/>
          </a:p>
        </p:txBody>
      </p:sp>
    </p:spTree>
    <p:extLst>
      <p:ext uri="{BB962C8B-B14F-4D97-AF65-F5344CB8AC3E}">
        <p14:creationId xmlns:p14="http://schemas.microsoft.com/office/powerpoint/2010/main" val="1485648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71B990-E989-4DFD-BB73-8BD36EC29E24}"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C8282-9ED9-432A-BE5F-C16CFC1E4021}" type="slidenum">
              <a:rPr lang="en-US" smtClean="0"/>
              <a:t>‹#›</a:t>
            </a:fld>
            <a:endParaRPr lang="en-US"/>
          </a:p>
        </p:txBody>
      </p:sp>
    </p:spTree>
    <p:extLst>
      <p:ext uri="{BB962C8B-B14F-4D97-AF65-F5344CB8AC3E}">
        <p14:creationId xmlns:p14="http://schemas.microsoft.com/office/powerpoint/2010/main" val="2816969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1B990-E989-4DFD-BB73-8BD36EC29E24}" type="datetimeFigureOut">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C8282-9ED9-432A-BE5F-C16CFC1E4021}" type="slidenum">
              <a:rPr lang="en-US" smtClean="0"/>
              <a:t>‹#›</a:t>
            </a:fld>
            <a:endParaRPr lang="en-US"/>
          </a:p>
        </p:txBody>
      </p:sp>
    </p:spTree>
    <p:extLst>
      <p:ext uri="{BB962C8B-B14F-4D97-AF65-F5344CB8AC3E}">
        <p14:creationId xmlns:p14="http://schemas.microsoft.com/office/powerpoint/2010/main" val="1204119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71B990-E989-4DFD-BB73-8BD36EC29E24}"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C8282-9ED9-432A-BE5F-C16CFC1E4021}" type="slidenum">
              <a:rPr lang="en-US" smtClean="0"/>
              <a:t>‹#›</a:t>
            </a:fld>
            <a:endParaRPr lang="en-US"/>
          </a:p>
        </p:txBody>
      </p:sp>
    </p:spTree>
    <p:extLst>
      <p:ext uri="{BB962C8B-B14F-4D97-AF65-F5344CB8AC3E}">
        <p14:creationId xmlns:p14="http://schemas.microsoft.com/office/powerpoint/2010/main" val="2739587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71B990-E989-4DFD-BB73-8BD36EC29E24}" type="datetimeFigureOut">
              <a:rPr lang="en-US" smtClean="0"/>
              <a:t>1/19/2016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1C8282-9ED9-432A-BE5F-C16CFC1E4021}" type="slidenum">
              <a:rPr lang="en-US" smtClean="0"/>
              <a:t>‹#›</a:t>
            </a:fld>
            <a:endParaRPr lang="en-US"/>
          </a:p>
        </p:txBody>
      </p:sp>
    </p:spTree>
    <p:extLst>
      <p:ext uri="{BB962C8B-B14F-4D97-AF65-F5344CB8AC3E}">
        <p14:creationId xmlns:p14="http://schemas.microsoft.com/office/powerpoint/2010/main" val="2803608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71B990-E989-4DFD-BB73-8BD36EC29E24}" type="datetimeFigureOut">
              <a:rPr lang="en-US" smtClean="0"/>
              <a:t>1/19/2016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1C8282-9ED9-432A-BE5F-C16CFC1E4021}" type="slidenum">
              <a:rPr lang="en-US" smtClean="0"/>
              <a:t>‹#›</a:t>
            </a:fld>
            <a:endParaRPr lang="en-US"/>
          </a:p>
        </p:txBody>
      </p:sp>
    </p:spTree>
    <p:extLst>
      <p:ext uri="{BB962C8B-B14F-4D97-AF65-F5344CB8AC3E}">
        <p14:creationId xmlns:p14="http://schemas.microsoft.com/office/powerpoint/2010/main" val="2161673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1B990-E989-4DFD-BB73-8BD36EC29E24}" type="datetimeFigureOut">
              <a:rPr lang="en-US" smtClean="0"/>
              <a:t>1/19/2016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1C8282-9ED9-432A-BE5F-C16CFC1E4021}" type="slidenum">
              <a:rPr lang="en-US" smtClean="0"/>
              <a:t>‹#›</a:t>
            </a:fld>
            <a:endParaRPr lang="en-US"/>
          </a:p>
        </p:txBody>
      </p:sp>
    </p:spTree>
    <p:extLst>
      <p:ext uri="{BB962C8B-B14F-4D97-AF65-F5344CB8AC3E}">
        <p14:creationId xmlns:p14="http://schemas.microsoft.com/office/powerpoint/2010/main" val="4279718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1B990-E989-4DFD-BB73-8BD36EC29E24}"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C8282-9ED9-432A-BE5F-C16CFC1E4021}" type="slidenum">
              <a:rPr lang="en-US" smtClean="0"/>
              <a:t>‹#›</a:t>
            </a:fld>
            <a:endParaRPr lang="en-US"/>
          </a:p>
        </p:txBody>
      </p:sp>
    </p:spTree>
    <p:extLst>
      <p:ext uri="{BB962C8B-B14F-4D97-AF65-F5344CB8AC3E}">
        <p14:creationId xmlns:p14="http://schemas.microsoft.com/office/powerpoint/2010/main" val="4240440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1B990-E989-4DFD-BB73-8BD36EC29E24}" type="datetimeFigureOut">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C8282-9ED9-432A-BE5F-C16CFC1E4021}" type="slidenum">
              <a:rPr lang="en-US" smtClean="0"/>
              <a:t>‹#›</a:t>
            </a:fld>
            <a:endParaRPr lang="en-US"/>
          </a:p>
        </p:txBody>
      </p:sp>
    </p:spTree>
    <p:extLst>
      <p:ext uri="{BB962C8B-B14F-4D97-AF65-F5344CB8AC3E}">
        <p14:creationId xmlns:p14="http://schemas.microsoft.com/office/powerpoint/2010/main" val="162976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1B990-E989-4DFD-BB73-8BD36EC29E24}" type="datetimeFigureOut">
              <a:rPr lang="en-US" smtClean="0"/>
              <a:t>1/19/2016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1C8282-9ED9-432A-BE5F-C16CFC1E4021}" type="slidenum">
              <a:rPr lang="en-US" smtClean="0"/>
              <a:t>‹#›</a:t>
            </a:fld>
            <a:endParaRPr lang="en-US"/>
          </a:p>
        </p:txBody>
      </p:sp>
    </p:spTree>
    <p:extLst>
      <p:ext uri="{BB962C8B-B14F-4D97-AF65-F5344CB8AC3E}">
        <p14:creationId xmlns:p14="http://schemas.microsoft.com/office/powerpoint/2010/main" val="2302229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8" name="Picture 14" descr="https://encrypted-tbn2.gstatic.com/images?q=tbn:ANd9GcTitm0jAKkoYbzYUSEVHiA_ApCg5dcXNq5N9HJlMMN3ZJpBfg8Yd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3920305"/>
            <a:ext cx="1800225" cy="226695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s://encrypted-tbn0.gstatic.com/images?q=tbn:ANd9GcTGIL2MSnPLKgDG2l2UliS_HVfAO5hoYhPFYn3A0zhdOWRgR47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1" y="1752600"/>
            <a:ext cx="1905000" cy="32766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685799"/>
            <a:ext cx="7772400" cy="5867401"/>
          </a:xfrm>
        </p:spPr>
        <p:txBody>
          <a:bodyPr>
            <a:normAutofit/>
          </a:bodyPr>
          <a:lstStyle/>
          <a:p>
            <a:r>
              <a:rPr lang="en-US" sz="6000" dirty="0" smtClean="0"/>
              <a:t> </a:t>
            </a:r>
            <a:r>
              <a:rPr lang="en-US" sz="4800" dirty="0" smtClean="0"/>
              <a:t>Solids, Liquids, Gases, and Lava Lamps</a:t>
            </a:r>
            <a:r>
              <a:rPr lang="en-US" sz="4800" dirty="0"/>
              <a:t/>
            </a:r>
            <a:br>
              <a:rPr lang="en-US" sz="4800" dirty="0"/>
            </a:br>
            <a:r>
              <a:rPr lang="en-US" sz="2800" dirty="0"/>
              <a:t/>
            </a:r>
            <a:br>
              <a:rPr lang="en-US" sz="2800" dirty="0"/>
            </a:br>
            <a:r>
              <a:rPr lang="en-US" sz="2400" dirty="0" smtClean="0"/>
              <a:t>VSVS</a:t>
            </a:r>
            <a:br>
              <a:rPr lang="en-US" sz="2400" dirty="0" smtClean="0"/>
            </a:br>
            <a:r>
              <a:rPr lang="en-US" sz="2400" dirty="0" smtClean="0"/>
              <a:t>Fall 2012</a:t>
            </a:r>
            <a:r>
              <a:rPr lang="en-US" sz="3200" dirty="0" smtClean="0"/>
              <a:t/>
            </a:r>
            <a:br>
              <a:rPr lang="en-US" sz="3200" dirty="0" smtClean="0"/>
            </a:br>
            <a:endParaRPr lang="en-US" sz="2400" dirty="0"/>
          </a:p>
        </p:txBody>
      </p:sp>
      <p:sp>
        <p:nvSpPr>
          <p:cNvPr id="4" name="AutoShape 4" descr="data:image/jpeg;base64,/9j/4AAQSkZJRgABAQAAAQABAAD/2wCEAAkGBhQSEBUUEhQWFRQWFRcWFxcVGBQUFRccGBUVFRgZFhUYHCcfGBojGRQYIC8gIycpLCwtFh4xNTAqNSYrLCkBCQoKDgwOGg8PGiwkHyQqMC0wNSwvLDQpNCw0LC0sLiwvLC0sLC8sLCwsLCwsLCwvKTApLCwsLCwsLCwsLCwsLP/AABEIALQBGAMBIgACEQEDEQH/xAAcAAEAAgMBAQEAAAAAAAAAAAAABQYBBAcDAgj/xAA8EAACAQMDAQcCBAQFAgcAAAABAgMABBEFEiExBgcTQVFhcSKBFDJCkSNSYqFygpKxwTNTFSRzg7LR8P/EABsBAQACAwEBAAAAAAAAAAAAAAADBAECBQYH/8QALxEAAgICAQMDAwMDBQEAAAAAAAECAwQREgUhMRMiQVFhcRQywQah0UKBkbHwFf/aAAwDAQACEQMRAD8A7jSlKAUpSgFKUoBSlKAUpWM0BmsV4X18kMbSSsERBlmbgAVynW+/Ft5FnApQdHmJy3uEXGB8nPxVvGw78p6qjv8A6MqLfg67SuPaP38MHAvLcBCeXhJyvuY26j4Oa6evaG3NqbpZVMGwv4g5GB198+WOueK1vxbaJcLI6Yaa8klSuBdpO9K8upD4Dtbw9FVMCQj1d+uT6DAHv1qCte2F/A26O7mz6OxkU/KvkV14/wBP5Lr5vSf0+ST0pa2fpqviWUKCzEAAZJJAA9yT0qkd3PeUuoIY5QI7mNcsBwjqOC6Z6deV8viuadve28moTuiORaK2EQcB8cb3/myeQD0GPOqOJ023JudXjXn7GsYOT0dik7xtOVtpvIc5xw2R/qAx/ep21u0lQPG6uh6MhDKfgjg1+WmseOlSHZTthNpk4dGJhLDxYuqsvmQPJwOhH34rrZf9PuqvnVLeiSdLij9MSyhQWYgAAkknAAHJJPkK51rXfdaxsVt43uCP1DEcf2Yglv2qB74O2ni+Fa27/wAJ41mlI43hwGjU/wBO36iPPK1QLLTy/AFY6X0aF9frXvt8IVU8zqul9+sDNi4gkhH86kSqPkABgPjNdKs7xJY1kjYOjgMrKcgg+YNfl69sinBq+9x3aN1uJLJiTGyNLGD+llI3AegYHOPVfenVekV0V+tT4FtXE7VSlK8wQGaVis0ApSlAKUpQClKUApSlAKUpQClKUApSlAKxSlAKUpQHK+/HWGCwWynCvulf32EBB8ZJP2Fc703SPFBx5Cuh9+ekkpb3IGVQtE/sHwUJ9twI+4rmljqRToa9/wBF08FKrzt7/O/8F/GcddzU1G02kivLTu0MyW8tmG/gyukhGTwU6gezfST/AIBXrqV1nJNavZ/QZruaQQLuMULzMMHkKR9I/qOeB54rfqMq4SrlZ8NGlut7JrR7dWYBulfWt2ioxCnIqMtLzzBpe3meprqv93qb7FnnHjo0oNUktphJE21trof8MiFGH7N+4FbthjivbsLoQvdRijkx4KHxJixwu1fIk/zNgfc1nXNKayuXgc7lBzG45WRP0sCOOnUeRBri4eXV+rsh43oqwmlMm7u6j8EKB9XrVT1Bute8t8Mdaj0xLKsZcIGYBnbO1B5scegzwOtXcm2FFUlvbZLbYmj3gd8qZM5KJtz/ACBcJj22gftU/pt/4fI61v8AeFd6fLHA1jKS9vEsBRo3XxEX8rBiuNwJOc9Q3tVPTUhiqnTsqDoVdq4tfUjqs4ol9Uv95JNT3cxAX1hWHSOGVmPyAgz92qhT32enNXfsN28TTIWEVsZZ5SDLJI4QDGdqIoBO0ZPJPJJ9qh6lbLIr9DHjs1tm5+D9F0rmOgd+MEjhLqFrfJx4gbxIx/i4DKPfBHxXS4pQyhlIKkZBBBBB6EEdRXjbseyh8bI6KzTXk+6zWKVAYM0pSgFKUoBSlKAUpSgFKUoBSsUoBSlKAUpSgFVvtj26g05AZMvK35IlI3N7kn8q+5+2aslfmntHqDXV/PKxzulZVz5KpKqB7ACuv0nAWZa1N+1LbJK4c3osWr98006PG9nA0LgqyO0hJB/qGMH3xxXPrKJ5p/CgX6mP8NGddx9FDNgM3p0z81PXWhlYw3karWoQ46cEdMda9PPChj1ueI9FmdTr8G1q+h3MDhLiJomZdwDbckZIzgE+YPX0rZ0XUri0Dfhpni3kFtmAWxnGTjoMnisvqst04mnbfIVRS3sihB98DJ9yanE0hTDvyM+lT1Y9cqozyVylL+TeunnHbKnczmSffO+wOfrdUHBPVzGuAfU4x+9TvansC9nFFI9zDIJuYxEHJZcBi+WAAXBX1/MKh9Rj6182eoPIkaO2VhUxxg/pUuXx+7H7YqtZiSWVCqMmoP4IXDUtCHThjpXjd2PHpirbosUZB3+lROrKu446V1ZVVT3Xx8FmdKUdkxo3ZjTptOlvHecPBhZLcSJhnOBHtcpuCuT8jDelVe0sh5Dr5c/881qwXLguik+G+wuPL6SdhP3Y/vU3pzAEZrm9Lx1B2Tb209LfwiCmCb7mvLY4HIrb7H3cEN4i3UEU0ErKjiRFYpk4V1J6YJ5HmM+gqR1e+RlAUYwKqd9yQB1JAHyeBVnPrjdjSc1okvgkiy9t9RjmvXjt4o4reB2jjSNVRSVO15DtHJJHGfICtK000v0FR8MTI7pJ+dHZXz13KxDZ+4NT1hqvh9PSt8GtVYsVUvgUxjruRN5abeDXVe4vtEzxy2bnPg4kj9kckMvwG5H+KuX6lebiTV87g7BjcXU/6FjWLPqzNvOPgKP9Qrn9eUXjbl+4iv0dqpSleEKhmlYrNAKUpQClKUApSlAKxSlAKUpQClKUApSsM2BQGa/Nva/SmtNQmjYYBdpEPkyOxZSP7j5Bq89re+kq5jsEVsEgzSAlSR/20BGR/Uf2rm/abtpd3igXHhOVOUYRqjp6hWXnB8wcivUdJoysSXrSh7Wu/wBfyT18ovZ7PqzMm0ngVXtSmHNSnZvQJr4OIZYVeNSzpK5jIQdXB2kMo88Hj0qK/wDDyWOSGAPBGdpweoyMkfIruPKjkxlVjLv8/b8k0rHPsiV/8Cntre3lmUqlwheM8+pwG9CVw2PRh717JfnbjPFeWpa/eSxmOW4kkQ4+lyGXjpgEcY9sVsdiuzaX8hgN14E4BZQ6b0kUDJ2sGGGA6qfLkedRRy54VShlR3rw0YjZKtaZCahdcVb37t5YdLiugpMxLSTRDl1iYKYzs65UAkj0f2qrXWmRiZhHI0sanCuy7N2P1BQTgE9MnOKy9qQdwLBuuckHPz1pZRlZE45EHx13Sfn/AHNWpS9yNiG9GOtad5edea3uysFq1ysN9vWOVgoljfa0bE4G7IIKE8HIyM59a3+22h2sF21taq5ERxJJI+5mfHKgDChVzjpknPpW3/0LLLP08Yal/b8mzsk3xJXsTpVkLC5/G3UMU10irEpYM0Sod6OwHQlwDg/pA9aqbSeE5jZlYr+pGDow8irDqDX0un8dK1mj8Nw4VWKnO1wGRvZgeoNa14l+HyshLlvu0aqEodz7nvx61v8AYu6tUukuLxmMcLBljRS7yOOVyOAEU8nJ5IA9atfaTUNOXTreWytIo7i53AkrvMPh/TLt3ZG7cQAfQ5qlW1j6Co63b1OD5e2Pj7hcrSV7fazaXF0bm0EqGQ5ljkQKN386FWI58x68+dV86mMc8fPFb09jjqKtPdj2vW1maG5w1uUkdN4DeG6KZDsJ6BgpGPXFZuhf06ndL5RX1ElKtFFmZvpLBlVzwxU4IHUr03Y9q6L2f711sbdLe0s8xrkl5ZMSSMfzMwVSAT6ZOBgeVU3U9Vkvbh7iY5ZzwPJF/SijyUD/AJPnXvBphYcCtlgfq4KzKf8At8GY1ufdnX+zXfTbXDrHcI1tIxwCxDxEnoN/BXJ9Rj3rooNflC7tMZBFdt7lu0T3Fk0UpLPbuEDHklGGUBPnjDD4Arg9W6UsRKyt+0hsr4nQqUpXnyIzSlKAUpSgFKUoBWKzSgMUpSgFKUoBVQ71dSaHTJdhIMhSLI6gO2G/dcj71b6g+2ugG8sZYF/OQGTPTepDLn2JGPvVjFlCN0JT8Jrf42ZXk/Puk6b4hxXzqum7CRXkkzwuVYFHUkMrDDKR1BBrF5fbhkmvqHdvlv2nUbi4kKmVlG0lchlODjIZSGU+oIOCKsWk2quwB4qP7Ndnpb+8SGLjqzuQSsagdW+TgD1Jranhkt5WilUpIhwwP+4PmD1B865mFbU521Qepb3/AGIaZRUmbut6esZwpzVWllaOVXRirA8MpwRng8/BIqYu73I5NZ7JaEl5eIJnSO2Rg0zu6xjA5CKzEZZiMYHlk1r1Oca8fVndi+UTOnRjIB6VM6xbRBBsPOOajNXsPws7RiRJUyTHJGyurrng5UnDDzHlWtcXvHWujCcblG2EuxNCyPAitUHBrftZ2c75CS7HcxbqSeST71jRbGO6uVSaVIYAQ0sjsBhAeQvmWboAPXPlVm7wPwZuTcWVxFJG+3fGpKtGwAXIVgNyHA5HQ59a5EcyqOe9+Gtb+NlRTSmZtpYvBOR9WOKrOokc4r6a/GOtaLS+I4QMq5OCzHCr6lsc4HoOa6VtldEJSb8lm21NGbWNwqM2fDLOI89MjZvx/qWp7TJwpyRVg1bVNIfTYrOKWRZIMtHOYZNrO3/U3/q2ufbjC+lUWPUOPg4z5fvXO6ZlQlU67Pa9vz28kFNnHyWDWb1X/KMVAQ6Y9zKIohlyHYD2RGc/2U/vXw94WztycDJxzgepx0FWjsB2rtNOYzvHLPcMpUBAqxxKTz9TH6nOOSBgDjzNZ6jkRjT6VPuf2M3WcvBW9OcYFWGx1bwwahe0WpW73DS2qSRJISzROFxGTydjKcFCecEDHSvMxy5wYpMnoNj5OemOOasUZlNlSjb7X9GZrt4o2dQudxJrqfcHYsILmYjCySKin18NTuI+74+xrjU5KShJ0kXBBZcbZAOuMN+Ukeo4znFdD0rvqa2iSGCxjWGMbVUyuWx6ltvLHqTjkmuX1a6WVBVY8dr6kVsufg7vSqN2Q727W9cRODbzHhUkIKufRJBwT7HB9M1ea8fZXKt8ZrTKwrNYrNaAUpSgFKUoBSlKAxSlKAUpSgK/207Xx6fb+Iw3ux2xx5wXb58lHUn/AO64Trvbe/u2LPcOinpHCWiQe30nJ+STVr77ZSb6FT+VYMj5aRt3/wAVqt2emI0RYkZHlXtOl9Px440brVty/sXKaVJbKdeySli7OzscZLsWJx0yTzUwLO0ewEqzy/ii3htBhAFIGS+7qY8dPPPHlXlqcQ5xWlpkYyfmrs8J+tCEZNQffRhw92j6TT8DAzg9evOPX1rVuLdl5BPFXaws4zESTz6VX9SjHNWZ41M4tQWmvkmnSorZJNbae2nLOnjG6ZzEYWkXYjBQTIcKGZMEYGRycZ4NQcWmDHSvDTFG5vXNXDRY49p3+nFQYVCrp9Szcm2/P50Yoq5eSm3dhjpx8Vc9HutMbTZJ5LUG8iZIhH4kvhSM4OyTZv4XCsWXplfQioTVFGTioSzX+Kfj/moc3CjK2vi3FSffRFZWlLRvxWOSTgZPPAAHPoB0HtXxc2PHIqe0UqGG7pTXChY7Oldb069+lx7Fp1JR2b/dvqllmSDULaGQJE8sUrIN+I13tGx/V9IJXPoR6YruoXRuZjJsSNTwkcahUjXyVQB6dT1JqM/CtJKFjBLYZsD+VUZn+20GpWwPSuRgYVcciyXnXhfQq11pyPN7DjpWdG1p7GcTIAy9JI3AZJF81YHj4PkasNzdRmLGPqqqaiRg10MmqF9MucdE11aSLr3odpknmW2tVWO3RI5HCBVEjugkG7bwQisOPUn0FVOCwz0FfDaY9vII5fzFI5Bn0kjV1/YHH2NTWmXSoRuGRUHTKYU4sZQW2zSiCaIW5ssdRVu7Id5sllYXNuzZdEzaFudrMwUpz1C7t4HsR6VC6xdK7EqMCoQaY8wldBkQR+K/su9U/wB2z8A1p1Siu2hSmtPaMXRSMQRFyWYlmYkszHJJPJJJ6k1Ix6aSOla9kwxU/YasqKQQDmujXBVVL00SVxjortza4r9Bd1nadr2wUyHMsTGJz/NtAKsfcqRn3Brg1/OCSa6/3FaeyWMspGBLMSvuEUIT/qyPtXB/qGuHoxm/3bIL0kdKpSleKKpmlYrNAKUpQClKUArFZpQGKUpQFE70+xT3kSywDM0IP0f9xDyVH9QIyPXkVxH8WVJU5BBwVOQQfQg8g1+qai9U7L2tycz28Uh/mZFLf6uv9673TutSxIelOPKPx9UTV2uHY/Ll9fjFbttZ2sdmZWugbpmDCBVdlCYxguFwJM89cYGOtSXbKeCa6ZLWGOGCJiqBEALkHDOzdTkjgeQxUK+mcdK9J6WTkOF6fDXdL/JLqcvce8OoccHitO/vwelaiuYJVkVVbYwOyRQ8bequp4INWPtFqyXkwaGFLeAAbIkREwcDczbR9TE55Plitv1V9tjojDT13e+xs5yk+J6Rrp0Wn7TOWvd/ilkicx427fB34GR57gMbvao621IYyDXxJpnHStCGdraZJUVWKHO11DIw81ZSMEEcVHGN3T63/rj5MLlUjYvL3Occ/wD7+1WfRdS0yDT5reZpZJ5yrNLFFlIimTGFLEFgpJzjruIHka8u2HaCO9mAto1htVClURFj3MVBZnCgZIOVGfIe9QzaZxnFayx7s+MbZvh8pfP2McJWd2fFvqa84Ocfb74NfE97nOOT1454+3lWq26GRZIztdDlTgHkeoPBHqD1q7dr+2i3dtbxW8ccKvEslyIlVN0mSPDJA/KCu7HnuX0reWbkxtWPwTk/n+dB2T/aafYDtPZ2DtcTpLPM6lFRFXZGp/MWZyNzMOOBgD5qEv8AU4PHb8MJFiY5VZAAyZP5MqSGA8j6YrMem5HStO7sqxDBtx5yuhPcn5XwPTlHue8l9zjz6Y8/2rGnXEIuAbtZDGhy0aAb3I52EsQFHqeuKuuld5Lro8kZwbxJFgjlIHieG6lt5bGSyhCufdTVKtrHPufPPJ+9aV25HUIyg1wiuzMJys7Fm7edu7XUAjrbywTRjarfQyMnXYwBBGD0IzjJ9eKzHcMUDbW2njdg7cjqM4xmvSawwOlTHd52nawvk3N/5eVgkyk/TzwJMdMqec+mRWHVf02pul8or4YcZVrsV67uGCglWAPAJBAOOuCetWzsf3iwWFs8QsjO03/Xd5FUMCCNgUI30AE9TzkmobtTrj6heyTMTs3FYlzwiA4UKOgzjJ9STWumn+1Z/TW9RrUr3pfRBRlYu5q3E6GfFskio5+hHKsyk/oDD8w8gcA+3rsm3mDbTDKG6bTHJu/bFeNzZcdK7Z3K9q3ubZ7eZi0luV2sSSzRtnbk+ZUgjPpio8q7J6bWuPuj9/JiTlWUbsr3UXd24a4VraDgkuMSsPREPI+Wxj3rvVhYpDEkUahURQqgdAAMCveleSy823LlysZBKTl5FKUqmais1ilAZpSlAKUpQClKUArFZrFAK+ZBkEDqQf8AavqhoD8t20eyQq/VWKtn1BIP9wamNRkjZRs445q994fde8sjXNkAXY5kiJC7j/OhPGT5qevWudSdlL8Hb+DuM/8ApsR+/Svo2P1DGyIRsc1Fpd03o6Nd8eOmVrVAOaktOwMZ9q1I5BDc/wAeITeGeYi42Fh5SMucgHqo69MjmvfWO07XFy80kSRF8EiLdtzjGcMTyfPFa15kXkSevY1+743/AI+5HCzU9/BZNRkjMQ2jnHNU7VOhqW02Ka5BFvHJNjAPhqz4znGcDjof2rRhnENzmeHxvDP/AEt4CFgekjLnIB6qOvTIrbIvqhTKEJcm/CXdkl9ql4Pe1tWjISRSjrjcrDBHAPI+CKskksfgYx9XrUB2j7ZveXHjSwxxsQAxi3/VjhSwYnkDjIx5elLLxbgHwUklAwD4aM+CegOBx963ovhbVD1HxkvKfb/yNqroqOmaOpY5r0tdLeFIjIMCZPFT3Usyg/up/tXndoYrjZcROdpBeLcEb12s3JTPnxkVM9pu8J7yONHtIYxDgRGIuGRcAFOThlwBxgdKqW5msuM4R3DWm/5Kzn79o3tLmRR9YzxUNqrgk46V4WM7zZESO5UZYIrMQDxkgDpmvDV4pYgviRuhcEqHUqSBxkA84z510XfRDc+ae/v/AAWZ3Ra0ZstFdoZbkD+HFJHG3zIGIP2wB/nFSViQOa3NO7xvAsjZpZRNA4PieI8hkkJxlyy4CtwMYHGBjpVcsbwu4RVYsxwqj6mPoBgcnHtXN6fla5wuXHb2m/BBVZxfctGq3UbINowfOq3+BM8qQpy0jqi/LMF/5rYuYpVRmaKRVX8xZHAXnHJI45rHZjtSbO4/ECBZpFH8PxGYKhPBbavJOOBzxk1PmZFcKHXU+Tf07m1til4MLZGGV4ZBh43ZGHupIP8AtU3pd2in6hkVE9qO1wvJvHNuIZmx4hjYsj4AAbawyrAADIJzXlGsmxX8OTawyrBWKny4IGDWcPKrspULXxkvqKrVFdze1WVSx29Ku/cLasbm6kH5BEiE+W4sWA/ZT+9VDRuxl7eMBFA6oTgySAxxr6klhz8AE13vsd2Tj0+2EMf1HO6RzwXcgAnHkOMAeQFczredT6PoQe2RXTUvBO0pSvGlYUpSgFKUoDNKUoBSlKAUpSgFKUoDFKGlAKpvevrj22nN4Z2vKwhDDqAwJYj32qRn3q5VRe+LTGl07coJ8GVZDj+XDIx+27P2q3gxhLJrU/G0bR89zh9lpu7gCvm90/HGKldG1IRHOAa8dWvg5JAxX0zTcuHH2nUcI8SI0LWp7OaTwG2+NE8T9ejeY/qHkfKtmz07PAFY0jQJrjx5okLR26bpDg+bAYHqQMt8KaltEvFRgWGRXOwq6q/VlUtvl/BFjwjJsir7T8cYrPZDtTLpt00kWT4kTxlfLJUmNiP6XAPxkedSeuXqyMSowKjdA7My3s8ghGfBieZuM52j6VHux4H39Kj6lVXZTGVq13W/+TXIhFM84bYuxZiWZiWZjySSckk+pNfd3p2B0rc0yZQQTW9rOoI4G0YxXT0otVxj7SdVx4bIHs3rTWF/DcKSArgSY/VGxAcH145+QK29f1Rr68luHOd7nYP5UBwij0+n+5PrWjZ6Ubq6ht06yyKnHkCfqP2XJ+1SFxp5triSF+sTshz54PB+4wfvXJx8emOdN/KRUjFOw1zpvHSoy6tsHIyCDkEcEEcgg+RFXGC/jEZBHNVrUGHNdG2EbYSU4li2tJFg7Z9vJNRtrOIt+SPdOB+qUM0YJ/yru/8AcqAgsMitm57MvbQWs7ghbpHYZ8irkAfdNrfetrT51DDPSqXSqaoY/KC33f8A2Q0QTIm4sceVXfuX7Tvb3v4NmJhuMlQeiSAbgR6bgpB9SFqF1mdG/KMVju9tGk1i1Cj8sm8+wRWYn/j71p1Wiu3Fc2tNC+CSP0tSlK+flIUpSgFKUxQCs0pQClKUApSlAKUpQClKUArFZpQGK+XQEEEZB4IPIPzX1SgOXdoO5VXdntJRECc+E4JRf8LDkD2IOKofbPsK2nxKZ7hGlkJEcUSsScdWZmxtUZHkckgV+ja/P3encGTV5QTxGscajyA2Bzj7sa9P0rLy8qxUOz2pbfjevyT1uUnx2UhZJ/DEYlkEYz9Csyrk9SVUgEn1Oa81vWjGGBPuOtWm10QtGW8qgNRt+tejjjV1KTx3qXz9/wAll1OvuiSvNEdbGO8aWLw5eIkBZpXYEhlKgYXbg5JPHvmouy1G6ijKRTyRKW3ERMY8npklcE4HTJ4rx0xmZAhYlEZiinopbbuI+do/arFbaOWQsBVevH/U1KeY978LwkawqlatyK0l+6H68tk5LdW55OfWp9dAuGsjeBVFttJ8RnT127QoJbdu4xiozUbXGa+NP1aQ2xtM/wAET+Pjn8xTZjHpxn5NLpZVNkKapLi+3fykay5x9qPPS9VuIHMkEhicrt3KFLAHqAxBxnHlWL3W7iSTxLiRpmwF3NjdgdOcc9fOpa10/I4Fat9Y46ipH0+MZ+rXL3/Uy6mvcbOj6Vc3SF7aCSVQ20lBnacA4b04PnUHczsWIA6HB6EcH26ipPs72lkshdRxkgXMBi48m3DDfIUuP81ednYjFQ02ZWW512NKK7dvk1TnN6Z76r24vriHwZ5FkjBBVTFEuwrwDGVUFcDjjyrU0uR5m2Rxu7gFiqKWbA6kAckCtybT+OlaFvdPbTxzxHbJE4dSPY9D7EZB9jWP01mBByx3tfR+A4uvwTll2YvZ2CRWsxJ4yyMij5ZwAK7N3cd3g09GklIe5kGGZfyovXYhPXnknzwPSrbpt6JoY5V6SIrj4ZQ3/NbNeXzurX5a4S7L6IglY5eRSlK5BGKVnFKAUpSgFKUoBSlKAUpSgFKUoBSlKAUpSgMUrNYoBXFu+Hs88V2LtQTFKFViP0uo2gH0DKBj3BrtNeN3ZpKjRyKHRhhlYAgj0Iq9gZksO5Wpb+H+DeEnB7R+bo9bYR7AeKhrjdI4RFLu5CqqjLMT0AFdzvO5exdsqZox/Kjgr9t4JH71Odm+wVnYndBF/EIwZHJeTHoGP5R8AV6W7r2Oq36MXyf1LNmTyWjjnafu8fTbe2c/UXXE5HKrKWLAew2naPXZ71o2OuGNCvrX6KvrFJo2jlUOjDDKwyCK5xqncdGzE29w8Sn9LqJQPhsg/vmoOn9YpVKpyd9vDFORwWmcg1K5zk1ZH7vpIdIjvWUiRpC7g5ysLgLGSPL6hn4k9q6V2c7m7W3cSTM1y6kFQ4Cxgjz8MZz9yfir5Pbq6lGAZWBDAjIIPBBHpUWb1tSvhKldov8A5Ip27ltH5q0vUthBNeWsXwkYnpXRu0fcoS5exkVVPPhS7sL7JIMnHsR96jdM7j7l3H4maOOPzEe6Rz7DIAHyc/FdpdXwdery768fJZeSnHRU+xXYh78XTqvEUDeGfWUkMij/ACq3+oVGWk+K/TGhaDDZwrDAmxF59SxPVmPUsfWqN257pRcO09mVjlYkvG2RG5P6lI/Ix8/I+3nycDrMI3z9XtGXj7Feu3Uts55caghhAxzVYu4yx2qMsxwAOpJOAB9zVrbu21POPwp+d8W3991X3sB3TG2lW5vCrTLzHGvKRn+Zm/U48scD38url9SxaaZKE1Jv6dya25NF90CwMFpBCescMaH5VAp/uK36AVmvAN7KJis0pWAKUpQClKUApSlAKUpQClKUApSlAKUpQClKUArBpSgFKUoBSlKAUpSgFKUoBSlKAUpSgGKUpQGaUpQClKUApSlAKUpQClKUApSlAf/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data:image/jpeg;base64,/9j/4AAQSkZJRgABAQAAAQABAAD/2wCEAAkGBhQSEBUUEhQWFRQWFRcWFxcVGBQUFRccGBUVFRgZFhUYHCcfGBojGRQYIC8gIycpLCwtFh4xNTAqNSYrLCkBCQoKDgwOGg8PGiwkHyQqMC0wNSwvLDQpNCw0LC0sLiwvLC0sLC8sLCwsLCwsLCwvKTApLCwsLCwsLCwsLCwsLP/AABEIALQBGAMBIgACEQEDEQH/xAAcAAEAAgMBAQEAAAAAAAAAAAAABQYBBAcDAgj/xAA8EAACAQMDAQcCBAQFAgcAAAABAgMABBEFEiExBgcTQVFhcSKBFDJCkSNSYqFygpKxwTNTFSRzg7LR8P/EABsBAQACAwEBAAAAAAAAAAAAAAADBAECBQYH/8QALxEAAgICAQMDAwMDBQEAAAAAAAECAwQREgUhMRMiQVFhcRQywQah0UKBkbHwFf/aAAwDAQACEQMRAD8A7jSlKAUpSgFKUoBSlKAUpWM0BmsV4X18kMbSSsERBlmbgAVynW+/Ft5FnApQdHmJy3uEXGB8nPxVvGw78p6qjv8A6MqLfg67SuPaP38MHAvLcBCeXhJyvuY26j4Oa6evaG3NqbpZVMGwv4g5GB198+WOueK1vxbaJcLI6Yaa8klSuBdpO9K8upD4Dtbw9FVMCQj1d+uT6DAHv1qCte2F/A26O7mz6OxkU/KvkV14/wBP5Lr5vSf0+ST0pa2fpqviWUKCzEAAZJJAA9yT0qkd3PeUuoIY5QI7mNcsBwjqOC6Z6deV8viuadve28moTuiORaK2EQcB8cb3/myeQD0GPOqOJ023JudXjXn7GsYOT0dik7xtOVtpvIc5xw2R/qAx/ep21u0lQPG6uh6MhDKfgjg1+WmseOlSHZTthNpk4dGJhLDxYuqsvmQPJwOhH34rrZf9PuqvnVLeiSdLij9MSyhQWYgAAkknAAHJJPkK51rXfdaxsVt43uCP1DEcf2Yglv2qB74O2ni+Fa27/wAJ41mlI43hwGjU/wBO36iPPK1QLLTy/AFY6X0aF9frXvt8IVU8zqul9+sDNi4gkhH86kSqPkABgPjNdKs7xJY1kjYOjgMrKcgg+YNfl69sinBq+9x3aN1uJLJiTGyNLGD+llI3AegYHOPVfenVekV0V+tT4FtXE7VSlK8wQGaVis0ApSlAKUpQClKUApSlAKUpQClKUApSlAKxSlAKUpQHK+/HWGCwWynCvulf32EBB8ZJP2Fc703SPFBx5Cuh9+ekkpb3IGVQtE/sHwUJ9twI+4rmljqRToa9/wBF08FKrzt7/O/8F/GcddzU1G02kivLTu0MyW8tmG/gyukhGTwU6gezfST/AIBXrqV1nJNavZ/QZruaQQLuMULzMMHkKR9I/qOeB54rfqMq4SrlZ8NGlut7JrR7dWYBulfWt2ioxCnIqMtLzzBpe3meprqv93qb7FnnHjo0oNUktphJE21trof8MiFGH7N+4FbthjivbsLoQvdRijkx4KHxJixwu1fIk/zNgfc1nXNKayuXgc7lBzG45WRP0sCOOnUeRBri4eXV+rsh43oqwmlMm7u6j8EKB9XrVT1Bute8t8Mdaj0xLKsZcIGYBnbO1B5scegzwOtXcm2FFUlvbZLbYmj3gd8qZM5KJtz/ACBcJj22gftU/pt/4fI61v8AeFd6fLHA1jKS9vEsBRo3XxEX8rBiuNwJOc9Q3tVPTUhiqnTsqDoVdq4tfUjqs4ol9Uv95JNT3cxAX1hWHSOGVmPyAgz92qhT32enNXfsN28TTIWEVsZZ5SDLJI4QDGdqIoBO0ZPJPJJ9qh6lbLIr9DHjs1tm5+D9F0rmOgd+MEjhLqFrfJx4gbxIx/i4DKPfBHxXS4pQyhlIKkZBBBBB6EEdRXjbseyh8bI6KzTXk+6zWKVAYM0pSgFKUoBSlKAUpSgFKUoBSsUoBSlKAUpSgFVvtj26g05AZMvK35IlI3N7kn8q+5+2aslfmntHqDXV/PKxzulZVz5KpKqB7ACuv0nAWZa1N+1LbJK4c3osWr98006PG9nA0LgqyO0hJB/qGMH3xxXPrKJ5p/CgX6mP8NGddx9FDNgM3p0z81PXWhlYw3karWoQ46cEdMda9PPChj1ueI9FmdTr8G1q+h3MDhLiJomZdwDbckZIzgE+YPX0rZ0XUri0Dfhpni3kFtmAWxnGTjoMnisvqst04mnbfIVRS3sihB98DJ9yanE0hTDvyM+lT1Y9cqozyVylL+TeunnHbKnczmSffO+wOfrdUHBPVzGuAfU4x+9TvansC9nFFI9zDIJuYxEHJZcBi+WAAXBX1/MKh9Rj6182eoPIkaO2VhUxxg/pUuXx+7H7YqtZiSWVCqMmoP4IXDUtCHThjpXjd2PHpirbosUZB3+lROrKu446V1ZVVT3Xx8FmdKUdkxo3ZjTptOlvHecPBhZLcSJhnOBHtcpuCuT8jDelVe0sh5Dr5c/881qwXLguik+G+wuPL6SdhP3Y/vU3pzAEZrm9Lx1B2Tb209LfwiCmCb7mvLY4HIrb7H3cEN4i3UEU0ErKjiRFYpk4V1J6YJ5HmM+gqR1e+RlAUYwKqd9yQB1JAHyeBVnPrjdjSc1okvgkiy9t9RjmvXjt4o4reB2jjSNVRSVO15DtHJJHGfICtK000v0FR8MTI7pJ+dHZXz13KxDZ+4NT1hqvh9PSt8GtVYsVUvgUxjruRN5abeDXVe4vtEzxy2bnPg4kj9kckMvwG5H+KuX6lebiTV87g7BjcXU/6FjWLPqzNvOPgKP9Qrn9eUXjbl+4iv0dqpSleEKhmlYrNAKUpQClKUApSlAKxSlAKUpQClKUApSsM2BQGa/Nva/SmtNQmjYYBdpEPkyOxZSP7j5Bq89re+kq5jsEVsEgzSAlSR/20BGR/Uf2rm/abtpd3igXHhOVOUYRqjp6hWXnB8wcivUdJoysSXrSh7Wu/wBfyT18ovZ7PqzMm0ngVXtSmHNSnZvQJr4OIZYVeNSzpK5jIQdXB2kMo88Hj0qK/wDDyWOSGAPBGdpweoyMkfIruPKjkxlVjLv8/b8k0rHPsiV/8Cntre3lmUqlwheM8+pwG9CVw2PRh717JfnbjPFeWpa/eSxmOW4kkQ4+lyGXjpgEcY9sVsdiuzaX8hgN14E4BZQ6b0kUDJ2sGGGA6qfLkedRRy54VShlR3rw0YjZKtaZCahdcVb37t5YdLiugpMxLSTRDl1iYKYzs65UAkj0f2qrXWmRiZhHI0sanCuy7N2P1BQTgE9MnOKy9qQdwLBuuckHPz1pZRlZE45EHx13Sfn/AHNWpS9yNiG9GOtad5edea3uysFq1ysN9vWOVgoljfa0bE4G7IIKE8HIyM59a3+22h2sF21taq5ERxJJI+5mfHKgDChVzjpknPpW3/0LLLP08Yal/b8mzsk3xJXsTpVkLC5/G3UMU10irEpYM0Sod6OwHQlwDg/pA9aqbSeE5jZlYr+pGDow8irDqDX0un8dK1mj8Nw4VWKnO1wGRvZgeoNa14l+HyshLlvu0aqEodz7nvx61v8AYu6tUukuLxmMcLBljRS7yOOVyOAEU8nJ5IA9atfaTUNOXTreWytIo7i53AkrvMPh/TLt3ZG7cQAfQ5qlW1j6Co63b1OD5e2Pj7hcrSV7fazaXF0bm0EqGQ5ljkQKN386FWI58x68+dV86mMc8fPFb09jjqKtPdj2vW1maG5w1uUkdN4DeG6KZDsJ6BgpGPXFZuhf06ndL5RX1ElKtFFmZvpLBlVzwxU4IHUr03Y9q6L2f711sbdLe0s8xrkl5ZMSSMfzMwVSAT6ZOBgeVU3U9Vkvbh7iY5ZzwPJF/SijyUD/AJPnXvBphYcCtlgfq4KzKf8At8GY1ufdnX+zXfTbXDrHcI1tIxwCxDxEnoN/BXJ9Rj3rooNflC7tMZBFdt7lu0T3Fk0UpLPbuEDHklGGUBPnjDD4Arg9W6UsRKyt+0hsr4nQqUpXnyIzSlKAUpSgFKUoBWKzSgMUpSgFKUoBVQ71dSaHTJdhIMhSLI6gO2G/dcj71b6g+2ugG8sZYF/OQGTPTepDLn2JGPvVjFlCN0JT8Jrf42ZXk/Puk6b4hxXzqum7CRXkkzwuVYFHUkMrDDKR1BBrF5fbhkmvqHdvlv2nUbi4kKmVlG0lchlODjIZSGU+oIOCKsWk2quwB4qP7Ndnpb+8SGLjqzuQSsagdW+TgD1Jranhkt5WilUpIhwwP+4PmD1B865mFbU521Qepb3/AGIaZRUmbut6esZwpzVWllaOVXRirA8MpwRng8/BIqYu73I5NZ7JaEl5eIJnSO2Rg0zu6xjA5CKzEZZiMYHlk1r1Oca8fVndi+UTOnRjIB6VM6xbRBBsPOOajNXsPws7RiRJUyTHJGyurrng5UnDDzHlWtcXvHWujCcblG2EuxNCyPAitUHBrftZ2c75CS7HcxbqSeST71jRbGO6uVSaVIYAQ0sjsBhAeQvmWboAPXPlVm7wPwZuTcWVxFJG+3fGpKtGwAXIVgNyHA5HQ59a5EcyqOe9+Gtb+NlRTSmZtpYvBOR9WOKrOokc4r6a/GOtaLS+I4QMq5OCzHCr6lsc4HoOa6VtldEJSb8lm21NGbWNwqM2fDLOI89MjZvx/qWp7TJwpyRVg1bVNIfTYrOKWRZIMtHOYZNrO3/U3/q2ufbjC+lUWPUOPg4z5fvXO6ZlQlU67Pa9vz28kFNnHyWDWb1X/KMVAQ6Y9zKIohlyHYD2RGc/2U/vXw94WztycDJxzgepx0FWjsB2rtNOYzvHLPcMpUBAqxxKTz9TH6nOOSBgDjzNZ6jkRjT6VPuf2M3WcvBW9OcYFWGx1bwwahe0WpW73DS2qSRJISzROFxGTydjKcFCecEDHSvMxy5wYpMnoNj5OemOOasUZlNlSjb7X9GZrt4o2dQudxJrqfcHYsILmYjCySKin18NTuI+74+xrjU5KShJ0kXBBZcbZAOuMN+Ukeo4znFdD0rvqa2iSGCxjWGMbVUyuWx6ltvLHqTjkmuX1a6WVBVY8dr6kVsufg7vSqN2Q727W9cRODbzHhUkIKufRJBwT7HB9M1ea8fZXKt8ZrTKwrNYrNaAUpSgFKUoBSlKAxSlKAUpSgK/207Xx6fb+Iw3ux2xx5wXb58lHUn/AO64Trvbe/u2LPcOinpHCWiQe30nJ+STVr77ZSb6FT+VYMj5aRt3/wAVqt2emI0RYkZHlXtOl9Px440brVty/sXKaVJbKdeySli7OzscZLsWJx0yTzUwLO0ewEqzy/ii3htBhAFIGS+7qY8dPPPHlXlqcQ5xWlpkYyfmrs8J+tCEZNQffRhw92j6TT8DAzg9evOPX1rVuLdl5BPFXaws4zESTz6VX9SjHNWZ41M4tQWmvkmnSorZJNbae2nLOnjG6ZzEYWkXYjBQTIcKGZMEYGRycZ4NQcWmDHSvDTFG5vXNXDRY49p3+nFQYVCrp9Szcm2/P50Yoq5eSm3dhjpx8Vc9HutMbTZJ5LUG8iZIhH4kvhSM4OyTZv4XCsWXplfQioTVFGTioSzX+Kfj/moc3CjK2vi3FSffRFZWlLRvxWOSTgZPPAAHPoB0HtXxc2PHIqe0UqGG7pTXChY7Oldb069+lx7Fp1JR2b/dvqllmSDULaGQJE8sUrIN+I13tGx/V9IJXPoR6YruoXRuZjJsSNTwkcahUjXyVQB6dT1JqM/CtJKFjBLYZsD+VUZn+20GpWwPSuRgYVcciyXnXhfQq11pyPN7DjpWdG1p7GcTIAy9JI3AZJF81YHj4PkasNzdRmLGPqqqaiRg10MmqF9MucdE11aSLr3odpknmW2tVWO3RI5HCBVEjugkG7bwQisOPUn0FVOCwz0FfDaY9vII5fzFI5Bn0kjV1/YHH2NTWmXSoRuGRUHTKYU4sZQW2zSiCaIW5ssdRVu7Id5sllYXNuzZdEzaFudrMwUpz1C7t4HsR6VC6xdK7EqMCoQaY8wldBkQR+K/su9U/wB2z8A1p1Siu2hSmtPaMXRSMQRFyWYlmYkszHJJPJJJ6k1Ix6aSOla9kwxU/YasqKQQDmujXBVVL00SVxjortza4r9Bd1nadr2wUyHMsTGJz/NtAKsfcqRn3Brg1/OCSa6/3FaeyWMspGBLMSvuEUIT/qyPtXB/qGuHoxm/3bIL0kdKpSleKKpmlYrNAKUpQClKUArFZpQGKUpQFE70+xT3kSywDM0IP0f9xDyVH9QIyPXkVxH8WVJU5BBwVOQQfQg8g1+qai9U7L2tycz28Uh/mZFLf6uv9673TutSxIelOPKPx9UTV2uHY/Ll9fjFbttZ2sdmZWugbpmDCBVdlCYxguFwJM89cYGOtSXbKeCa6ZLWGOGCJiqBEALkHDOzdTkjgeQxUK+mcdK9J6WTkOF6fDXdL/JLqcvce8OoccHitO/vwelaiuYJVkVVbYwOyRQ8bequp4INWPtFqyXkwaGFLeAAbIkREwcDczbR9TE55Plitv1V9tjojDT13e+xs5yk+J6Rrp0Wn7TOWvd/ilkicx427fB34GR57gMbvao621IYyDXxJpnHStCGdraZJUVWKHO11DIw81ZSMEEcVHGN3T63/rj5MLlUjYvL3Occ/wD7+1WfRdS0yDT5reZpZJ5yrNLFFlIimTGFLEFgpJzjruIHka8u2HaCO9mAto1htVClURFj3MVBZnCgZIOVGfIe9QzaZxnFayx7s+MbZvh8pfP2McJWd2fFvqa84Ocfb74NfE97nOOT1454+3lWq26GRZIztdDlTgHkeoPBHqD1q7dr+2i3dtbxW8ccKvEslyIlVN0mSPDJA/KCu7HnuX0reWbkxtWPwTk/n+dB2T/aafYDtPZ2DtcTpLPM6lFRFXZGp/MWZyNzMOOBgD5qEv8AU4PHb8MJFiY5VZAAyZP5MqSGA8j6YrMem5HStO7sqxDBtx5yuhPcn5XwPTlHue8l9zjz6Y8/2rGnXEIuAbtZDGhy0aAb3I52EsQFHqeuKuuld5Lro8kZwbxJFgjlIHieG6lt5bGSyhCufdTVKtrHPufPPJ+9aV25HUIyg1wiuzMJys7Fm7edu7XUAjrbywTRjarfQyMnXYwBBGD0IzjJ9eKzHcMUDbW2njdg7cjqM4xmvSawwOlTHd52nawvk3N/5eVgkyk/TzwJMdMqec+mRWHVf02pul8or4YcZVrsV67uGCglWAPAJBAOOuCetWzsf3iwWFs8QsjO03/Xd5FUMCCNgUI30AE9TzkmobtTrj6heyTMTs3FYlzwiA4UKOgzjJ9STWumn+1Z/TW9RrUr3pfRBRlYu5q3E6GfFskio5+hHKsyk/oDD8w8gcA+3rsm3mDbTDKG6bTHJu/bFeNzZcdK7Z3K9q3ubZ7eZi0luV2sSSzRtnbk+ZUgjPpio8q7J6bWuPuj9/JiTlWUbsr3UXd24a4VraDgkuMSsPREPI+Wxj3rvVhYpDEkUahURQqgdAAMCveleSy823LlysZBKTl5FKUqmais1ilAZpSlAKUpQClKUArFZrFAK+ZBkEDqQf8AavqhoD8t20eyQq/VWKtn1BIP9wamNRkjZRs445q994fde8sjXNkAXY5kiJC7j/OhPGT5qevWudSdlL8Hb+DuM/8ApsR+/Svo2P1DGyIRsc1Fpd03o6Nd8eOmVrVAOaktOwMZ9q1I5BDc/wAeITeGeYi42Fh5SMucgHqo69MjmvfWO07XFy80kSRF8EiLdtzjGcMTyfPFa15kXkSevY1+743/AI+5HCzU9/BZNRkjMQ2jnHNU7VOhqW02Ka5BFvHJNjAPhqz4znGcDjof2rRhnENzmeHxvDP/AEt4CFgekjLnIB6qOvTIrbIvqhTKEJcm/CXdkl9ql4Pe1tWjISRSjrjcrDBHAPI+CKskksfgYx9XrUB2j7ZveXHjSwxxsQAxi3/VjhSwYnkDjIx5elLLxbgHwUklAwD4aM+CegOBx963ovhbVD1HxkvKfb/yNqroqOmaOpY5r0tdLeFIjIMCZPFT3Usyg/up/tXndoYrjZcROdpBeLcEb12s3JTPnxkVM9pu8J7yONHtIYxDgRGIuGRcAFOThlwBxgdKqW5msuM4R3DWm/5Kzn79o3tLmRR9YzxUNqrgk46V4WM7zZESO5UZYIrMQDxkgDpmvDV4pYgviRuhcEqHUqSBxkA84z510XfRDc+ae/v/AAWZ3Ra0ZstFdoZbkD+HFJHG3zIGIP2wB/nFSViQOa3NO7xvAsjZpZRNA4PieI8hkkJxlyy4CtwMYHGBjpVcsbwu4RVYsxwqj6mPoBgcnHtXN6fla5wuXHb2m/BBVZxfctGq3UbINowfOq3+BM8qQpy0jqi/LMF/5rYuYpVRmaKRVX8xZHAXnHJI45rHZjtSbO4/ECBZpFH8PxGYKhPBbavJOOBzxk1PmZFcKHXU+Tf07m1til4MLZGGV4ZBh43ZGHupIP8AtU3pd2in6hkVE9qO1wvJvHNuIZmx4hjYsj4AAbawyrAADIJzXlGsmxX8OTawyrBWKny4IGDWcPKrspULXxkvqKrVFdze1WVSx29Ku/cLasbm6kH5BEiE+W4sWA/ZT+9VDRuxl7eMBFA6oTgySAxxr6klhz8AE13vsd2Tj0+2EMf1HO6RzwXcgAnHkOMAeQFczredT6PoQe2RXTUvBO0pSvGlYUpSgFKUoDNKUoBSlKAUpSgFKUoDFKGlAKpvevrj22nN4Z2vKwhDDqAwJYj32qRn3q5VRe+LTGl07coJ8GVZDj+XDIx+27P2q3gxhLJrU/G0bR89zh9lpu7gCvm90/HGKldG1IRHOAa8dWvg5JAxX0zTcuHH2nUcI8SI0LWp7OaTwG2+NE8T9ejeY/qHkfKtmz07PAFY0jQJrjx5okLR26bpDg+bAYHqQMt8KaltEvFRgWGRXOwq6q/VlUtvl/BFjwjJsir7T8cYrPZDtTLpt00kWT4kTxlfLJUmNiP6XAPxkedSeuXqyMSowKjdA7My3s8ghGfBieZuM52j6VHux4H39Kj6lVXZTGVq13W/+TXIhFM84bYuxZiWZiWZjySSckk+pNfd3p2B0rc0yZQQTW9rOoI4G0YxXT0otVxj7SdVx4bIHs3rTWF/DcKSArgSY/VGxAcH145+QK29f1Rr68luHOd7nYP5UBwij0+n+5PrWjZ6Ubq6ht06yyKnHkCfqP2XJ+1SFxp5triSF+sTshz54PB+4wfvXJx8emOdN/KRUjFOw1zpvHSoy6tsHIyCDkEcEEcgg+RFXGC/jEZBHNVrUGHNdG2EbYSU4li2tJFg7Z9vJNRtrOIt+SPdOB+qUM0YJ/yru/8AcqAgsMitm57MvbQWs7ghbpHYZ8irkAfdNrfetrT51DDPSqXSqaoY/KC33f8A2Q0QTIm4sceVXfuX7Tvb3v4NmJhuMlQeiSAbgR6bgpB9SFqF1mdG/KMVju9tGk1i1Cj8sm8+wRWYn/j71p1Wiu3Fc2tNC+CSP0tSlK+flIUpSgFKUxQCs0pQClKUApSlAKUpQClKUArFZpQGK+XQEEEZB4IPIPzX1SgOXdoO5VXdntJRECc+E4JRf8LDkD2IOKofbPsK2nxKZ7hGlkJEcUSsScdWZmxtUZHkckgV+ja/P3encGTV5QTxGscajyA2Bzj7sa9P0rLy8qxUOz2pbfjevyT1uUnx2UhZJ/DEYlkEYz9Csyrk9SVUgEn1Oa81vWjGGBPuOtWm10QtGW8qgNRt+tejjjV1KTx3qXz9/wAll1OvuiSvNEdbGO8aWLw5eIkBZpXYEhlKgYXbg5JPHvmouy1G6ijKRTyRKW3ERMY8npklcE4HTJ4rx0xmZAhYlEZiinopbbuI+do/arFbaOWQsBVevH/U1KeY978LwkawqlatyK0l+6H68tk5LdW55OfWp9dAuGsjeBVFttJ8RnT127QoJbdu4xiozUbXGa+NP1aQ2xtM/wAET+Pjn8xTZjHpxn5NLpZVNkKapLi+3fykay5x9qPPS9VuIHMkEhicrt3KFLAHqAxBxnHlWL3W7iSTxLiRpmwF3NjdgdOcc9fOpa10/I4Fat9Y46ipH0+MZ+rXL3/Uy6mvcbOj6Vc3SF7aCSVQ20lBnacA4b04PnUHczsWIA6HB6EcH26ipPs72lkshdRxkgXMBi48m3DDfIUuP81ednYjFQ02ZWW512NKK7dvk1TnN6Z76r24vriHwZ5FkjBBVTFEuwrwDGVUFcDjjyrU0uR5m2Rxu7gFiqKWbA6kAckCtybT+OlaFvdPbTxzxHbJE4dSPY9D7EZB9jWP01mBByx3tfR+A4uvwTll2YvZ2CRWsxJ4yyMij5ZwAK7N3cd3g09GklIe5kGGZfyovXYhPXnknzwPSrbpt6JoY5V6SIrj4ZQ3/NbNeXzurX5a4S7L6IglY5eRSlK5BGKVnFKAUpSgFKUoBSlKAUpSgFKUoBSlKAUpSgMUrNYoBXFu+Hs88V2LtQTFKFViP0uo2gH0DKBj3BrtNeN3ZpKjRyKHRhhlYAgj0Iq9gZksO5Wpb+H+DeEnB7R+bo9bYR7AeKhrjdI4RFLu5CqqjLMT0AFdzvO5exdsqZox/Kjgr9t4JH71Odm+wVnYndBF/EIwZHJeTHoGP5R8AV6W7r2Oq36MXyf1LNmTyWjjnafu8fTbe2c/UXXE5HKrKWLAew2naPXZ71o2OuGNCvrX6KvrFJo2jlUOjDDKwyCK5xqncdGzE29w8Sn9LqJQPhsg/vmoOn9YpVKpyd9vDFORwWmcg1K5zk1ZH7vpIdIjvWUiRpC7g5ysLgLGSPL6hn4k9q6V2c7m7W3cSTM1y6kFQ4Cxgjz8MZz9yfir5Pbq6lGAZWBDAjIIPBBHpUWb1tSvhKldov8A5Ip27ltH5q0vUthBNeWsXwkYnpXRu0fcoS5exkVVPPhS7sL7JIMnHsR96jdM7j7l3H4maOOPzEe6Rz7DIAHyc/FdpdXwdery768fJZeSnHRU+xXYh78XTqvEUDeGfWUkMij/ACq3+oVGWk+K/TGhaDDZwrDAmxF59SxPVmPUsfWqN257pRcO09mVjlYkvG2RG5P6lI/Ix8/I+3nycDrMI3z9XtGXj7Feu3Uts55caghhAxzVYu4yx2qMsxwAOpJOAB9zVrbu21POPwp+d8W3991X3sB3TG2lW5vCrTLzHGvKRn+Zm/U48scD38url9SxaaZKE1Jv6dya25NF90CwMFpBCescMaH5VAp/uK36AVmvAN7KJis0pWAKUpQClKUApSlAKUpQClKUApSlAKUpQClKUArBpSgFKUoBSlKAUpSgFKUoBSlKAUpSgGKUpQGaUpQClKUApSlAKUpQClKUApSlAf/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data:image/jpeg;base64,/9j/4AAQSkZJRgABAQAAAQABAAD/2wCEAAkGBhQSEBUUEhQWFRQWFRcWFxcVGBQUFRccGBUVFRgZFhUYHCcfGBojGRQYIC8gIycpLCwtFh4xNTAqNSYrLCkBCQoKDgwOGg8PGiwkHyQqMC0wNSwvLDQpNCw0LC0sLiwvLC0sLC8sLCwsLCwsLCwvKTApLCwsLCwsLCwsLCwsLP/AABEIALQBGAMBIgACEQEDEQH/xAAcAAEAAgMBAQEAAAAAAAAAAAAABQYBBAcDAgj/xAA8EAACAQMDAQcCBAQFAgcAAAABAgMABBEFEiExBgcTQVFhcSKBFDJCkSNSYqFygpKxwTNTFSRzg7LR8P/EABsBAQACAwEBAAAAAAAAAAAAAAADBAECBQYH/8QALxEAAgICAQMDAwMDBQEAAAAAAAECAwQREgUhMRMiQVFhcRQywQah0UKBkbHwFf/aAAwDAQACEQMRAD8A7jSlKAUpSgFKUoBSlKAUpWM0BmsV4X18kMbSSsERBlmbgAVynW+/Ft5FnApQdHmJy3uEXGB8nPxVvGw78p6qjv8A6MqLfg67SuPaP38MHAvLcBCeXhJyvuY26j4Oa6evaG3NqbpZVMGwv4g5GB198+WOueK1vxbaJcLI6Yaa8klSuBdpO9K8upD4Dtbw9FVMCQj1d+uT6DAHv1qCte2F/A26O7mz6OxkU/KvkV14/wBP5Lr5vSf0+ST0pa2fpqviWUKCzEAAZJJAA9yT0qkd3PeUuoIY5QI7mNcsBwjqOC6Z6deV8viuadve28moTuiORaK2EQcB8cb3/myeQD0GPOqOJ023JudXjXn7GsYOT0dik7xtOVtpvIc5xw2R/qAx/ep21u0lQPG6uh6MhDKfgjg1+WmseOlSHZTthNpk4dGJhLDxYuqsvmQPJwOhH34rrZf9PuqvnVLeiSdLij9MSyhQWYgAAkknAAHJJPkK51rXfdaxsVt43uCP1DEcf2Yglv2qB74O2ni+Fa27/wAJ41mlI43hwGjU/wBO36iPPK1QLLTy/AFY6X0aF9frXvt8IVU8zqul9+sDNi4gkhH86kSqPkABgPjNdKs7xJY1kjYOjgMrKcgg+YNfl69sinBq+9x3aN1uJLJiTGyNLGD+llI3AegYHOPVfenVekV0V+tT4FtXE7VSlK8wQGaVis0ApSlAKUpQClKUApSlAKUpQClKUApSlAKxSlAKUpQHK+/HWGCwWynCvulf32EBB8ZJP2Fc703SPFBx5Cuh9+ekkpb3IGVQtE/sHwUJ9twI+4rmljqRToa9/wBF08FKrzt7/O/8F/GcddzU1G02kivLTu0MyW8tmG/gyukhGTwU6gezfST/AIBXrqV1nJNavZ/QZruaQQLuMULzMMHkKR9I/qOeB54rfqMq4SrlZ8NGlut7JrR7dWYBulfWt2ioxCnIqMtLzzBpe3meprqv93qb7FnnHjo0oNUktphJE21trof8MiFGH7N+4FbthjivbsLoQvdRijkx4KHxJixwu1fIk/zNgfc1nXNKayuXgc7lBzG45WRP0sCOOnUeRBri4eXV+rsh43oqwmlMm7u6j8EKB9XrVT1Bute8t8Mdaj0xLKsZcIGYBnbO1B5scegzwOtXcm2FFUlvbZLbYmj3gd8qZM5KJtz/ACBcJj22gftU/pt/4fI61v8AeFd6fLHA1jKS9vEsBRo3XxEX8rBiuNwJOc9Q3tVPTUhiqnTsqDoVdq4tfUjqs4ol9Uv95JNT3cxAX1hWHSOGVmPyAgz92qhT32enNXfsN28TTIWEVsZZ5SDLJI4QDGdqIoBO0ZPJPJJ9qh6lbLIr9DHjs1tm5+D9F0rmOgd+MEjhLqFrfJx4gbxIx/i4DKPfBHxXS4pQyhlIKkZBBBBB6EEdRXjbseyh8bI6KzTXk+6zWKVAYM0pSgFKUoBSlKAUpSgFKUoBSsUoBSlKAUpSgFVvtj26g05AZMvK35IlI3N7kn8q+5+2aslfmntHqDXV/PKxzulZVz5KpKqB7ACuv0nAWZa1N+1LbJK4c3osWr98006PG9nA0LgqyO0hJB/qGMH3xxXPrKJ5p/CgX6mP8NGddx9FDNgM3p0z81PXWhlYw3karWoQ46cEdMda9PPChj1ueI9FmdTr8G1q+h3MDhLiJomZdwDbckZIzgE+YPX0rZ0XUri0Dfhpni3kFtmAWxnGTjoMnisvqst04mnbfIVRS3sihB98DJ9yanE0hTDvyM+lT1Y9cqozyVylL+TeunnHbKnczmSffO+wOfrdUHBPVzGuAfU4x+9TvansC9nFFI9zDIJuYxEHJZcBi+WAAXBX1/MKh9Rj6182eoPIkaO2VhUxxg/pUuXx+7H7YqtZiSWVCqMmoP4IXDUtCHThjpXjd2PHpirbosUZB3+lROrKu446V1ZVVT3Xx8FmdKUdkxo3ZjTptOlvHecPBhZLcSJhnOBHtcpuCuT8jDelVe0sh5Dr5c/881qwXLguik+G+wuPL6SdhP3Y/vU3pzAEZrm9Lx1B2Tb209LfwiCmCb7mvLY4HIrb7H3cEN4i3UEU0ErKjiRFYpk4V1J6YJ5HmM+gqR1e+RlAUYwKqd9yQB1JAHyeBVnPrjdjSc1okvgkiy9t9RjmvXjt4o4reB2jjSNVRSVO15DtHJJHGfICtK000v0FR8MTI7pJ+dHZXz13KxDZ+4NT1hqvh9PSt8GtVYsVUvgUxjruRN5abeDXVe4vtEzxy2bnPg4kj9kckMvwG5H+KuX6lebiTV87g7BjcXU/6FjWLPqzNvOPgKP9Qrn9eUXjbl+4iv0dqpSleEKhmlYrNAKUpQClKUApSlAKxSlAKUpQClKUApSsM2BQGa/Nva/SmtNQmjYYBdpEPkyOxZSP7j5Bq89re+kq5jsEVsEgzSAlSR/20BGR/Uf2rm/abtpd3igXHhOVOUYRqjp6hWXnB8wcivUdJoysSXrSh7Wu/wBfyT18ovZ7PqzMm0ngVXtSmHNSnZvQJr4OIZYVeNSzpK5jIQdXB2kMo88Hj0qK/wDDyWOSGAPBGdpweoyMkfIruPKjkxlVjLv8/b8k0rHPsiV/8Cntre3lmUqlwheM8+pwG9CVw2PRh717JfnbjPFeWpa/eSxmOW4kkQ4+lyGXjpgEcY9sVsdiuzaX8hgN14E4BZQ6b0kUDJ2sGGGA6qfLkedRRy54VShlR3rw0YjZKtaZCahdcVb37t5YdLiugpMxLSTRDl1iYKYzs65UAkj0f2qrXWmRiZhHI0sanCuy7N2P1BQTgE9MnOKy9qQdwLBuuckHPz1pZRlZE45EHx13Sfn/AHNWpS9yNiG9GOtad5edea3uysFq1ysN9vWOVgoljfa0bE4G7IIKE8HIyM59a3+22h2sF21taq5ERxJJI+5mfHKgDChVzjpknPpW3/0LLLP08Yal/b8mzsk3xJXsTpVkLC5/G3UMU10irEpYM0Sod6OwHQlwDg/pA9aqbSeE5jZlYr+pGDow8irDqDX0un8dK1mj8Nw4VWKnO1wGRvZgeoNa14l+HyshLlvu0aqEodz7nvx61v8AYu6tUukuLxmMcLBljRS7yOOVyOAEU8nJ5IA9atfaTUNOXTreWytIo7i53AkrvMPh/TLt3ZG7cQAfQ5qlW1j6Co63b1OD5e2Pj7hcrSV7fazaXF0bm0EqGQ5ljkQKN386FWI58x68+dV86mMc8fPFb09jjqKtPdj2vW1maG5w1uUkdN4DeG6KZDsJ6BgpGPXFZuhf06ndL5RX1ElKtFFmZvpLBlVzwxU4IHUr03Y9q6L2f711sbdLe0s8xrkl5ZMSSMfzMwVSAT6ZOBgeVU3U9Vkvbh7iY5ZzwPJF/SijyUD/AJPnXvBphYcCtlgfq4KzKf8At8GY1ufdnX+zXfTbXDrHcI1tIxwCxDxEnoN/BXJ9Rj3rooNflC7tMZBFdt7lu0T3Fk0UpLPbuEDHklGGUBPnjDD4Arg9W6UsRKyt+0hsr4nQqUpXnyIzSlKAUpSgFKUoBWKzSgMUpSgFKUoBVQ71dSaHTJdhIMhSLI6gO2G/dcj71b6g+2ugG8sZYF/OQGTPTepDLn2JGPvVjFlCN0JT8Jrf42ZXk/Puk6b4hxXzqum7CRXkkzwuVYFHUkMrDDKR1BBrF5fbhkmvqHdvlv2nUbi4kKmVlG0lchlODjIZSGU+oIOCKsWk2quwB4qP7Ndnpb+8SGLjqzuQSsagdW+TgD1Jranhkt5WilUpIhwwP+4PmD1B865mFbU521Qepb3/AGIaZRUmbut6esZwpzVWllaOVXRirA8MpwRng8/BIqYu73I5NZ7JaEl5eIJnSO2Rg0zu6xjA5CKzEZZiMYHlk1r1Oca8fVndi+UTOnRjIB6VM6xbRBBsPOOajNXsPws7RiRJUyTHJGyurrng5UnDDzHlWtcXvHWujCcblG2EuxNCyPAitUHBrftZ2c75CS7HcxbqSeST71jRbGO6uVSaVIYAQ0sjsBhAeQvmWboAPXPlVm7wPwZuTcWVxFJG+3fGpKtGwAXIVgNyHA5HQ59a5EcyqOe9+Gtb+NlRTSmZtpYvBOR9WOKrOokc4r6a/GOtaLS+I4QMq5OCzHCr6lsc4HoOa6VtldEJSb8lm21NGbWNwqM2fDLOI89MjZvx/qWp7TJwpyRVg1bVNIfTYrOKWRZIMtHOYZNrO3/U3/q2ufbjC+lUWPUOPg4z5fvXO6ZlQlU67Pa9vz28kFNnHyWDWb1X/KMVAQ6Y9zKIohlyHYD2RGc/2U/vXw94WztycDJxzgepx0FWjsB2rtNOYzvHLPcMpUBAqxxKTz9TH6nOOSBgDjzNZ6jkRjT6VPuf2M3WcvBW9OcYFWGx1bwwahe0WpW73DS2qSRJISzROFxGTydjKcFCecEDHSvMxy5wYpMnoNj5OemOOasUZlNlSjb7X9GZrt4o2dQudxJrqfcHYsILmYjCySKin18NTuI+74+xrjU5KShJ0kXBBZcbZAOuMN+Ukeo4znFdD0rvqa2iSGCxjWGMbVUyuWx6ltvLHqTjkmuX1a6WVBVY8dr6kVsufg7vSqN2Q727W9cRODbzHhUkIKufRJBwT7HB9M1ea8fZXKt8ZrTKwrNYrNaAUpSgFKUoBSlKAxSlKAUpSgK/207Xx6fb+Iw3ux2xx5wXb58lHUn/AO64Trvbe/u2LPcOinpHCWiQe30nJ+STVr77ZSb6FT+VYMj5aRt3/wAVqt2emI0RYkZHlXtOl9Px440brVty/sXKaVJbKdeySli7OzscZLsWJx0yTzUwLO0ewEqzy/ii3htBhAFIGS+7qY8dPPPHlXlqcQ5xWlpkYyfmrs8J+tCEZNQffRhw92j6TT8DAzg9evOPX1rVuLdl5BPFXaws4zESTz6VX9SjHNWZ41M4tQWmvkmnSorZJNbae2nLOnjG6ZzEYWkXYjBQTIcKGZMEYGRycZ4NQcWmDHSvDTFG5vXNXDRY49p3+nFQYVCrp9Szcm2/P50Yoq5eSm3dhjpx8Vc9HutMbTZJ5LUG8iZIhH4kvhSM4OyTZv4XCsWXplfQioTVFGTioSzX+Kfj/moc3CjK2vi3FSffRFZWlLRvxWOSTgZPPAAHPoB0HtXxc2PHIqe0UqGG7pTXChY7Oldb069+lx7Fp1JR2b/dvqllmSDULaGQJE8sUrIN+I13tGx/V9IJXPoR6YruoXRuZjJsSNTwkcahUjXyVQB6dT1JqM/CtJKFjBLYZsD+VUZn+20GpWwPSuRgYVcciyXnXhfQq11pyPN7DjpWdG1p7GcTIAy9JI3AZJF81YHj4PkasNzdRmLGPqqqaiRg10MmqF9MucdE11aSLr3odpknmW2tVWO3RI5HCBVEjugkG7bwQisOPUn0FVOCwz0FfDaY9vII5fzFI5Bn0kjV1/YHH2NTWmXSoRuGRUHTKYU4sZQW2zSiCaIW5ssdRVu7Id5sllYXNuzZdEzaFudrMwUpz1C7t4HsR6VC6xdK7EqMCoQaY8wldBkQR+K/su9U/wB2z8A1p1Siu2hSmtPaMXRSMQRFyWYlmYkszHJJPJJJ6k1Ix6aSOla9kwxU/YasqKQQDmujXBVVL00SVxjortza4r9Bd1nadr2wUyHMsTGJz/NtAKsfcqRn3Brg1/OCSa6/3FaeyWMspGBLMSvuEUIT/qyPtXB/qGuHoxm/3bIL0kdKpSleKKpmlYrNAKUpQClKUArFZpQGKUpQFE70+xT3kSywDM0IP0f9xDyVH9QIyPXkVxH8WVJU5BBwVOQQfQg8g1+qai9U7L2tycz28Uh/mZFLf6uv9673TutSxIelOPKPx9UTV2uHY/Ll9fjFbttZ2sdmZWugbpmDCBVdlCYxguFwJM89cYGOtSXbKeCa6ZLWGOGCJiqBEALkHDOzdTkjgeQxUK+mcdK9J6WTkOF6fDXdL/JLqcvce8OoccHitO/vwelaiuYJVkVVbYwOyRQ8bequp4INWPtFqyXkwaGFLeAAbIkREwcDczbR9TE55Plitv1V9tjojDT13e+xs5yk+J6Rrp0Wn7TOWvd/ilkicx427fB34GR57gMbvao621IYyDXxJpnHStCGdraZJUVWKHO11DIw81ZSMEEcVHGN3T63/rj5MLlUjYvL3Occ/wD7+1WfRdS0yDT5reZpZJ5yrNLFFlIimTGFLEFgpJzjruIHka8u2HaCO9mAto1htVClURFj3MVBZnCgZIOVGfIe9QzaZxnFayx7s+MbZvh8pfP2McJWd2fFvqa84Ocfb74NfE97nOOT1454+3lWq26GRZIztdDlTgHkeoPBHqD1q7dr+2i3dtbxW8ccKvEslyIlVN0mSPDJA/KCu7HnuX0reWbkxtWPwTk/n+dB2T/aafYDtPZ2DtcTpLPM6lFRFXZGp/MWZyNzMOOBgD5qEv8AU4PHb8MJFiY5VZAAyZP5MqSGA8j6YrMem5HStO7sqxDBtx5yuhPcn5XwPTlHue8l9zjz6Y8/2rGnXEIuAbtZDGhy0aAb3I52EsQFHqeuKuuld5Lro8kZwbxJFgjlIHieG6lt5bGSyhCufdTVKtrHPufPPJ+9aV25HUIyg1wiuzMJys7Fm7edu7XUAjrbywTRjarfQyMnXYwBBGD0IzjJ9eKzHcMUDbW2njdg7cjqM4xmvSawwOlTHd52nawvk3N/5eVgkyk/TzwJMdMqec+mRWHVf02pul8or4YcZVrsV67uGCglWAPAJBAOOuCetWzsf3iwWFs8QsjO03/Xd5FUMCCNgUI30AE9TzkmobtTrj6heyTMTs3FYlzwiA4UKOgzjJ9STWumn+1Z/TW9RrUr3pfRBRlYu5q3E6GfFskio5+hHKsyk/oDD8w8gcA+3rsm3mDbTDKG6bTHJu/bFeNzZcdK7Z3K9q3ubZ7eZi0luV2sSSzRtnbk+ZUgjPpio8q7J6bWuPuj9/JiTlWUbsr3UXd24a4VraDgkuMSsPREPI+Wxj3rvVhYpDEkUahURQqgdAAMCveleSy823LlysZBKTl5FKUqmais1ilAZpSlAKUpQClKUArFZrFAK+ZBkEDqQf8AavqhoD8t20eyQq/VWKtn1BIP9wamNRkjZRs445q994fde8sjXNkAXY5kiJC7j/OhPGT5qevWudSdlL8Hb+DuM/8ApsR+/Svo2P1DGyIRsc1Fpd03o6Nd8eOmVrVAOaktOwMZ9q1I5BDc/wAeITeGeYi42Fh5SMucgHqo69MjmvfWO07XFy80kSRF8EiLdtzjGcMTyfPFa15kXkSevY1+743/AI+5HCzU9/BZNRkjMQ2jnHNU7VOhqW02Ka5BFvHJNjAPhqz4znGcDjof2rRhnENzmeHxvDP/AEt4CFgekjLnIB6qOvTIrbIvqhTKEJcm/CXdkl9ql4Pe1tWjISRSjrjcrDBHAPI+CKskksfgYx9XrUB2j7ZveXHjSwxxsQAxi3/VjhSwYnkDjIx5elLLxbgHwUklAwD4aM+CegOBx963ovhbVD1HxkvKfb/yNqroqOmaOpY5r0tdLeFIjIMCZPFT3Usyg/up/tXndoYrjZcROdpBeLcEb12s3JTPnxkVM9pu8J7yONHtIYxDgRGIuGRcAFOThlwBxgdKqW5msuM4R3DWm/5Kzn79o3tLmRR9YzxUNqrgk46V4WM7zZESO5UZYIrMQDxkgDpmvDV4pYgviRuhcEqHUqSBxkA84z510XfRDc+ae/v/AAWZ3Ra0ZstFdoZbkD+HFJHG3zIGIP2wB/nFSViQOa3NO7xvAsjZpZRNA4PieI8hkkJxlyy4CtwMYHGBjpVcsbwu4RVYsxwqj6mPoBgcnHtXN6fla5wuXHb2m/BBVZxfctGq3UbINowfOq3+BM8qQpy0jqi/LMF/5rYuYpVRmaKRVX8xZHAXnHJI45rHZjtSbO4/ECBZpFH8PxGYKhPBbavJOOBzxk1PmZFcKHXU+Tf07m1til4MLZGGV4ZBh43ZGHupIP8AtU3pd2in6hkVE9qO1wvJvHNuIZmx4hjYsj4AAbawyrAADIJzXlGsmxX8OTawyrBWKny4IGDWcPKrspULXxkvqKrVFdze1WVSx29Ku/cLasbm6kH5BEiE+W4sWA/ZT+9VDRuxl7eMBFA6oTgySAxxr6klhz8AE13vsd2Tj0+2EMf1HO6RzwXcgAnHkOMAeQFczredT6PoQe2RXTUvBO0pSvGlYUpSgFKUoDNKUoBSlKAUpSgFKUoDFKGlAKpvevrj22nN4Z2vKwhDDqAwJYj32qRn3q5VRe+LTGl07coJ8GVZDj+XDIx+27P2q3gxhLJrU/G0bR89zh9lpu7gCvm90/HGKldG1IRHOAa8dWvg5JAxX0zTcuHH2nUcI8SI0LWp7OaTwG2+NE8T9ejeY/qHkfKtmz07PAFY0jQJrjx5okLR26bpDg+bAYHqQMt8KaltEvFRgWGRXOwq6q/VlUtvl/BFjwjJsir7T8cYrPZDtTLpt00kWT4kTxlfLJUmNiP6XAPxkedSeuXqyMSowKjdA7My3s8ghGfBieZuM52j6VHux4H39Kj6lVXZTGVq13W/+TXIhFM84bYuxZiWZiWZjySSckk+pNfd3p2B0rc0yZQQTW9rOoI4G0YxXT0otVxj7SdVx4bIHs3rTWF/DcKSArgSY/VGxAcH145+QK29f1Rr68luHOd7nYP5UBwij0+n+5PrWjZ6Ubq6ht06yyKnHkCfqP2XJ+1SFxp5triSF+sTshz54PB+4wfvXJx8emOdN/KRUjFOw1zpvHSoy6tsHIyCDkEcEEcgg+RFXGC/jEZBHNVrUGHNdG2EbYSU4li2tJFg7Z9vJNRtrOIt+SPdOB+qUM0YJ/yru/8AcqAgsMitm57MvbQWs7ghbpHYZ8irkAfdNrfetrT51DDPSqXSqaoY/KC33f8A2Q0QTIm4sceVXfuX7Tvb3v4NmJhuMlQeiSAbgR6bgpB9SFqF1mdG/KMVju9tGk1i1Cj8sm8+wRWYn/j71p1Wiu3Fc2tNC+CSP0tSlK+flIUpSgFKUxQCs0pQClKUApSlAKUpQClKUArFZpQGK+XQEEEZB4IPIPzX1SgOXdoO5VXdntJRECc+E4JRf8LDkD2IOKofbPsK2nxKZ7hGlkJEcUSsScdWZmxtUZHkckgV+ja/P3encGTV5QTxGscajyA2Bzj7sa9P0rLy8qxUOz2pbfjevyT1uUnx2UhZJ/DEYlkEYz9Csyrk9SVUgEn1Oa81vWjGGBPuOtWm10QtGW8qgNRt+tejjjV1KTx3qXz9/wAll1OvuiSvNEdbGO8aWLw5eIkBZpXYEhlKgYXbg5JPHvmouy1G6ijKRTyRKW3ERMY8npklcE4HTJ4rx0xmZAhYlEZiinopbbuI+do/arFbaOWQsBVevH/U1KeY978LwkawqlatyK0l+6H68tk5LdW55OfWp9dAuGsjeBVFttJ8RnT127QoJbdu4xiozUbXGa+NP1aQ2xtM/wAET+Pjn8xTZjHpxn5NLpZVNkKapLi+3fykay5x9qPPS9VuIHMkEhicrt3KFLAHqAxBxnHlWL3W7iSTxLiRpmwF3NjdgdOcc9fOpa10/I4Fat9Y46ipH0+MZ+rXL3/Uy6mvcbOj6Vc3SF7aCSVQ20lBnacA4b04PnUHczsWIA6HB6EcH26ipPs72lkshdRxkgXMBi48m3DDfIUuP81ednYjFQ02ZWW512NKK7dvk1TnN6Z76r24vriHwZ5FkjBBVTFEuwrwDGVUFcDjjyrU0uR5m2Rxu7gFiqKWbA6kAckCtybT+OlaFvdPbTxzxHbJE4dSPY9D7EZB9jWP01mBByx3tfR+A4uvwTll2YvZ2CRWsxJ4yyMij5ZwAK7N3cd3g09GklIe5kGGZfyovXYhPXnknzwPSrbpt6JoY5V6SIrj4ZQ3/NbNeXzurX5a4S7L6IglY5eRSlK5BGKVnFKAUpSgFKUoBSlKAUpSgFKUoBSlKAUpSgMUrNYoBXFu+Hs88V2LtQTFKFViP0uo2gH0DKBj3BrtNeN3ZpKjRyKHRhhlYAgj0Iq9gZksO5Wpb+H+DeEnB7R+bo9bYR7AeKhrjdI4RFLu5CqqjLMT0AFdzvO5exdsqZox/Kjgr9t4JH71Odm+wVnYndBF/EIwZHJeTHoGP5R8AV6W7r2Oq36MXyf1LNmTyWjjnafu8fTbe2c/UXXE5HKrKWLAew2naPXZ71o2OuGNCvrX6KvrFJo2jlUOjDDKwyCK5xqncdGzE29w8Sn9LqJQPhsg/vmoOn9YpVKpyd9vDFORwWmcg1K5zk1ZH7vpIdIjvWUiRpC7g5ysLgLGSPL6hn4k9q6V2c7m7W3cSTM1y6kFQ4Cxgjz8MZz9yfir5Pbq6lGAZWBDAjIIPBBHpUWb1tSvhKldov8A5Ip27ltH5q0vUthBNeWsXwkYnpXRu0fcoS5exkVVPPhS7sL7JIMnHsR96jdM7j7l3H4maOOPzEe6Rz7DIAHyc/FdpdXwdery768fJZeSnHRU+xXYh78XTqvEUDeGfWUkMij/ACq3+oVGWk+K/TGhaDDZwrDAmxF59SxPVmPUsfWqN257pRcO09mVjlYkvG2RG5P6lI/Ix8/I+3nycDrMI3z9XtGXj7Feu3Uts55caghhAxzVYu4yx2qMsxwAOpJOAB9zVrbu21POPwp+d8W3991X3sB3TG2lW5vCrTLzHGvKRn+Zm/U48scD38url9SxaaZKE1Jv6dya25NF90CwMFpBCescMaH5VAp/uK36AVmvAN7KJis0pWAKUpQClKUApSlAKUpQClKUApSlAKUpQClKUArBpSgFKUoBSlKAUpSgFKUoBSlKAUpSgGKUpQGaUpQClKUApSlAKUpQClKUApSlAf/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4" name="Picture 10" descr="http://www.clipart.dk.co.uk/DKImages/sci_matter/image_sci_matter001.jpg"/>
          <p:cNvPicPr>
            <a:picLocks noChangeAspect="1" noChangeArrowheads="1"/>
          </p:cNvPicPr>
          <p:nvPr/>
        </p:nvPicPr>
        <p:blipFill rotWithShape="1">
          <a:blip r:embed="rId4">
            <a:extLst>
              <a:ext uri="{28A0092B-C50C-407E-A947-70E740481C1C}">
                <a14:useLocalDpi xmlns:a14="http://schemas.microsoft.com/office/drawing/2010/main" val="0"/>
              </a:ext>
            </a:extLst>
          </a:blip>
          <a:srcRect l="13865" r="10791"/>
          <a:stretch/>
        </p:blipFill>
        <p:spPr bwMode="auto">
          <a:xfrm>
            <a:off x="1066800" y="3091120"/>
            <a:ext cx="1713802" cy="146084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2" descr="http://sweetclipart.com/multisite/sweetclipart/files/shiny_blue_water_droplet.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80602" y="4551960"/>
            <a:ext cx="860279" cy="1410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7277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sz="half" idx="1"/>
          </p:nvPr>
        </p:nvSpPr>
        <p:spPr/>
        <p:txBody>
          <a:bodyPr/>
          <a:lstStyle/>
          <a:p>
            <a:r>
              <a:rPr lang="en-US" dirty="0" smtClean="0"/>
              <a:t>Ask students to tell you which of the materials used today are solids, liquids </a:t>
            </a:r>
            <a:r>
              <a:rPr lang="en-US" smtClean="0"/>
              <a:t>or gases?</a:t>
            </a:r>
            <a:endParaRPr lang="en-US"/>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2403884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The States of Matter</a:t>
            </a:r>
            <a:endParaRPr lang="en-US" dirty="0"/>
          </a:p>
        </p:txBody>
      </p:sp>
      <p:sp>
        <p:nvSpPr>
          <p:cNvPr id="3" name="Content Placeholder 2"/>
          <p:cNvSpPr>
            <a:spLocks noGrp="1"/>
          </p:cNvSpPr>
          <p:nvPr>
            <p:ph idx="1"/>
          </p:nvPr>
        </p:nvSpPr>
        <p:spPr/>
        <p:txBody>
          <a:bodyPr>
            <a:normAutofit/>
          </a:bodyPr>
          <a:lstStyle/>
          <a:p>
            <a:pPr lvl="0"/>
            <a:r>
              <a:rPr lang="en-US" dirty="0"/>
              <a:t>Ask students to name the 3 states of matter are? </a:t>
            </a:r>
            <a:endParaRPr lang="en-US" dirty="0" smtClean="0"/>
          </a:p>
          <a:p>
            <a:pPr lvl="0"/>
            <a:r>
              <a:rPr lang="en-US" dirty="0" smtClean="0"/>
              <a:t>Ask </a:t>
            </a:r>
            <a:r>
              <a:rPr lang="en-US" dirty="0"/>
              <a:t>students to name the 3 states of water are?  </a:t>
            </a:r>
            <a:r>
              <a:rPr lang="en-US" i="1" dirty="0"/>
              <a:t>Ans. Ice (solid), liquid, and water vapor (gas). </a:t>
            </a:r>
            <a:endParaRPr lang="en-US" i="1" dirty="0" smtClean="0"/>
          </a:p>
          <a:p>
            <a:pPr marL="0" lvl="0" indent="0">
              <a:buNone/>
            </a:pPr>
            <a:endParaRPr lang="en-US" dirty="0"/>
          </a:p>
          <a:p>
            <a:endParaRPr lang="en-US" b="1" dirty="0" smtClean="0"/>
          </a:p>
        </p:txBody>
      </p:sp>
      <p:sp>
        <p:nvSpPr>
          <p:cNvPr id="4" name="Text Box 11"/>
          <p:cNvSpPr txBox="1">
            <a:spLocks noChangeArrowheads="1"/>
          </p:cNvSpPr>
          <p:nvPr/>
        </p:nvSpPr>
        <p:spPr bwMode="auto">
          <a:xfrm>
            <a:off x="1219200" y="4648200"/>
            <a:ext cx="6553200" cy="1600200"/>
          </a:xfrm>
          <a:prstGeom prst="rect">
            <a:avLst/>
          </a:prstGeom>
          <a:solidFill>
            <a:srgbClr val="FFFFFF"/>
          </a:solidFill>
          <a:ln w="9525">
            <a:solidFill>
              <a:srgbClr val="000000"/>
            </a:solidFill>
            <a:miter lim="800000"/>
            <a:headEnd/>
            <a:tailEnd/>
          </a:ln>
        </p:spPr>
        <p:txBody>
          <a:bodyPr rot="0" vert="horz" wrap="none" lIns="91440" tIns="45720" rIns="91440" bIns="45720" anchor="t" anchorCtr="0" upright="1">
            <a:noAutofit/>
          </a:bodyPr>
          <a:lstStyle/>
          <a:p>
            <a:pPr marL="0" marR="0" algn="ctr">
              <a:spcBef>
                <a:spcPts val="0"/>
              </a:spcBef>
              <a:tabLst>
                <a:tab pos="-914400" algn="l"/>
                <a:tab pos="-457200" algn="l"/>
                <a:tab pos="0" algn="l"/>
                <a:tab pos="240665" algn="l"/>
                <a:tab pos="711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Lst>
            </a:pPr>
            <a:r>
              <a:rPr lang="en-US" sz="1400" b="1" dirty="0" smtClean="0">
                <a:effectLst/>
                <a:latin typeface="Times"/>
                <a:ea typeface="Times New Roman"/>
                <a:cs typeface="Times New Roman"/>
              </a:rPr>
              <a:t>Note</a:t>
            </a:r>
            <a:r>
              <a:rPr lang="en-US" sz="1400" dirty="0" smtClean="0">
                <a:effectLst/>
                <a:latin typeface="Times"/>
                <a:ea typeface="Times New Roman"/>
                <a:cs typeface="Times New Roman"/>
              </a:rPr>
              <a:t>: Write </a:t>
            </a:r>
            <a:r>
              <a:rPr lang="en-US" sz="1400" dirty="0">
                <a:effectLst/>
                <a:latin typeface="Times"/>
                <a:ea typeface="Times New Roman"/>
                <a:cs typeface="Times New Roman"/>
              </a:rPr>
              <a:t>the different states on the board.  Ask the students to </a:t>
            </a:r>
            <a:r>
              <a:rPr lang="en-US" sz="1400" dirty="0" smtClean="0">
                <a:effectLst/>
                <a:latin typeface="Times"/>
                <a:ea typeface="Times New Roman"/>
                <a:cs typeface="Times New Roman"/>
              </a:rPr>
              <a:t>identify the processes</a:t>
            </a:r>
          </a:p>
          <a:p>
            <a:pPr marL="0" marR="0" algn="ctr">
              <a:spcBef>
                <a:spcPts val="0"/>
              </a:spcBef>
              <a:tabLst>
                <a:tab pos="-914400" algn="l"/>
                <a:tab pos="-457200" algn="l"/>
                <a:tab pos="0" algn="l"/>
                <a:tab pos="240665" algn="l"/>
                <a:tab pos="711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Lst>
            </a:pPr>
            <a:r>
              <a:rPr lang="en-US" sz="1400" dirty="0" smtClean="0">
                <a:effectLst/>
                <a:latin typeface="Times"/>
                <a:ea typeface="Times New Roman"/>
                <a:cs typeface="Times New Roman"/>
              </a:rPr>
              <a:t> involved in each change of state, and add to diagram. (melts, vaporizes, condenses, freezes)</a:t>
            </a:r>
            <a:endParaRPr lang="en-US" sz="2000" b="1" dirty="0" smtClean="0">
              <a:effectLst/>
              <a:latin typeface="Times"/>
              <a:ea typeface="Times New Roman"/>
              <a:cs typeface="Times New Roman"/>
            </a:endParaRPr>
          </a:p>
          <a:p>
            <a:pPr marL="0" marR="0" algn="ctr">
              <a:lnSpc>
                <a:spcPct val="115000"/>
              </a:lnSpc>
              <a:spcBef>
                <a:spcPts val="0"/>
              </a:spcBef>
              <a:spcAft>
                <a:spcPts val="1000"/>
              </a:spcAft>
              <a:tabLst>
                <a:tab pos="-914400" algn="l"/>
                <a:tab pos="-457200" algn="l"/>
                <a:tab pos="0" algn="l"/>
                <a:tab pos="240665" algn="l"/>
                <a:tab pos="711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Lst>
            </a:pPr>
            <a:r>
              <a:rPr lang="en-US" sz="2000" b="1" dirty="0" smtClean="0">
                <a:effectLst/>
                <a:latin typeface="Times"/>
                <a:ea typeface="Times New Roman"/>
                <a:cs typeface="Times New Roman"/>
              </a:rPr>
              <a:t>Solid         </a:t>
            </a:r>
            <a:r>
              <a:rPr lang="en-US" sz="1400" b="1" dirty="0" smtClean="0">
                <a:effectLst/>
                <a:latin typeface="Times"/>
                <a:ea typeface="Times New Roman"/>
                <a:cs typeface="Times New Roman"/>
              </a:rPr>
              <a:t> </a:t>
            </a:r>
            <a:r>
              <a:rPr lang="en-US" sz="1400" b="1" dirty="0">
                <a:effectLst/>
                <a:latin typeface="Times"/>
                <a:ea typeface="Times New Roman"/>
                <a:cs typeface="Times New Roman"/>
              </a:rPr>
              <a:t>(</a:t>
            </a:r>
            <a:r>
              <a:rPr lang="en-US" sz="1400" b="1" i="1" dirty="0">
                <a:effectLst/>
                <a:latin typeface="Times"/>
                <a:ea typeface="Times New Roman"/>
                <a:cs typeface="Times New Roman"/>
              </a:rPr>
              <a:t>melts)</a:t>
            </a:r>
            <a:r>
              <a:rPr lang="en-US" sz="2000" b="1" dirty="0">
                <a:effectLst/>
                <a:latin typeface="Times"/>
                <a:ea typeface="Times New Roman"/>
                <a:cs typeface="Times New Roman"/>
              </a:rPr>
              <a:t>         </a:t>
            </a:r>
            <a:r>
              <a:rPr lang="en-US" sz="2000" b="1" dirty="0">
                <a:effectLst/>
                <a:latin typeface="Times"/>
                <a:ea typeface="Times New Roman"/>
                <a:cs typeface="Times New Roman"/>
                <a:sym typeface="Wingdings"/>
              </a:rPr>
              <a:t></a:t>
            </a:r>
            <a:r>
              <a:rPr lang="en-US" sz="2000" b="1" dirty="0">
                <a:effectLst/>
                <a:latin typeface="Times"/>
                <a:ea typeface="Times New Roman"/>
                <a:cs typeface="Times New Roman"/>
              </a:rPr>
              <a:t>Liquid          (</a:t>
            </a:r>
            <a:r>
              <a:rPr lang="en-US" sz="1400" b="1" i="1" dirty="0">
                <a:effectLst/>
                <a:latin typeface="Times"/>
                <a:ea typeface="Times New Roman"/>
                <a:cs typeface="Times New Roman"/>
              </a:rPr>
              <a:t>vaporizes)    </a:t>
            </a:r>
            <a:r>
              <a:rPr lang="en-US" sz="2000" b="1" dirty="0">
                <a:effectLst/>
                <a:latin typeface="Times"/>
                <a:ea typeface="Times New Roman"/>
                <a:cs typeface="Times New Roman"/>
              </a:rPr>
              <a:t>     </a:t>
            </a:r>
            <a:r>
              <a:rPr lang="en-US" sz="2000" b="1" dirty="0">
                <a:effectLst/>
                <a:latin typeface="Times"/>
                <a:ea typeface="Times New Roman"/>
                <a:cs typeface="Times New Roman"/>
                <a:sym typeface="Wingdings"/>
              </a:rPr>
              <a:t></a:t>
            </a:r>
            <a:r>
              <a:rPr lang="en-US" sz="2000" b="1" dirty="0">
                <a:effectLst/>
                <a:latin typeface="Times"/>
                <a:ea typeface="Times New Roman"/>
                <a:cs typeface="Times New Roman"/>
              </a:rPr>
              <a:t>Gas</a:t>
            </a:r>
            <a:endParaRPr lang="en-US" sz="1400" dirty="0">
              <a:effectLst/>
              <a:latin typeface="Times New Roman"/>
              <a:ea typeface="Times New Roman"/>
              <a:cs typeface="Times New Roman"/>
            </a:endParaRPr>
          </a:p>
          <a:p>
            <a:pPr marL="0" marR="0">
              <a:lnSpc>
                <a:spcPct val="115000"/>
              </a:lnSpc>
              <a:spcBef>
                <a:spcPts val="0"/>
              </a:spcBef>
              <a:spcAft>
                <a:spcPts val="1000"/>
              </a:spcAft>
              <a:tabLst>
                <a:tab pos="-914400" algn="l"/>
                <a:tab pos="-457200" algn="l"/>
                <a:tab pos="0" algn="l"/>
                <a:tab pos="240665" algn="l"/>
                <a:tab pos="711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Lst>
            </a:pPr>
            <a:r>
              <a:rPr lang="en-US" sz="2000" b="1" dirty="0">
                <a:effectLst/>
                <a:latin typeface="Times"/>
                <a:ea typeface="Times New Roman"/>
                <a:cs typeface="Times New Roman"/>
              </a:rPr>
              <a:t>	   Gas      (</a:t>
            </a:r>
            <a:r>
              <a:rPr lang="en-US" sz="1400" b="1" i="1" dirty="0">
                <a:effectLst/>
                <a:latin typeface="Times"/>
                <a:ea typeface="Times New Roman"/>
                <a:cs typeface="Times New Roman"/>
              </a:rPr>
              <a:t>condenses</a:t>
            </a:r>
            <a:r>
              <a:rPr lang="en-US" sz="2000" b="1" dirty="0">
                <a:effectLst/>
                <a:latin typeface="Times"/>
                <a:ea typeface="Times New Roman"/>
                <a:cs typeface="Times New Roman"/>
              </a:rPr>
              <a:t>)       </a:t>
            </a:r>
            <a:r>
              <a:rPr lang="en-US" sz="2000" b="1" dirty="0">
                <a:effectLst/>
                <a:latin typeface="Times"/>
                <a:ea typeface="Times New Roman"/>
                <a:cs typeface="Times New Roman"/>
                <a:sym typeface="Wingdings"/>
              </a:rPr>
              <a:t></a:t>
            </a:r>
            <a:r>
              <a:rPr lang="en-US" sz="2000" b="1" dirty="0">
                <a:effectLst/>
                <a:latin typeface="Times"/>
                <a:ea typeface="Times New Roman"/>
                <a:cs typeface="Times New Roman"/>
              </a:rPr>
              <a:t>Liquid            (</a:t>
            </a:r>
            <a:r>
              <a:rPr lang="en-US" sz="1400" b="1" i="1" dirty="0">
                <a:effectLst/>
                <a:latin typeface="Times"/>
                <a:ea typeface="Times New Roman"/>
                <a:cs typeface="Times New Roman"/>
              </a:rPr>
              <a:t>freezes</a:t>
            </a:r>
            <a:r>
              <a:rPr lang="en-US" sz="2000" b="1" dirty="0">
                <a:effectLst/>
                <a:latin typeface="Times"/>
                <a:ea typeface="Times New Roman"/>
                <a:cs typeface="Times New Roman"/>
              </a:rPr>
              <a:t>)       </a:t>
            </a:r>
            <a:r>
              <a:rPr lang="en-US" sz="2000" b="1" dirty="0">
                <a:effectLst/>
                <a:latin typeface="Times"/>
                <a:ea typeface="Times New Roman"/>
                <a:cs typeface="Times New Roman"/>
                <a:sym typeface="Wingdings"/>
              </a:rPr>
              <a:t></a:t>
            </a:r>
            <a:r>
              <a:rPr lang="en-US" sz="2000" b="1" dirty="0">
                <a:effectLst/>
                <a:latin typeface="Times"/>
                <a:ea typeface="Times New Roman"/>
                <a:cs typeface="Times New Roman"/>
              </a:rPr>
              <a:t>Solid</a:t>
            </a:r>
            <a:endParaRPr lang="en-US" sz="1400" dirty="0">
              <a:effectLst/>
              <a:latin typeface="Times New Roman"/>
              <a:ea typeface="Times New Roman"/>
              <a:cs typeface="Times New Roman"/>
            </a:endParaRPr>
          </a:p>
          <a:p>
            <a:pPr marL="0" marR="0">
              <a:lnSpc>
                <a:spcPct val="115000"/>
              </a:lnSpc>
              <a:spcBef>
                <a:spcPts val="0"/>
              </a:spcBef>
              <a:spcAft>
                <a:spcPts val="1000"/>
              </a:spcAft>
              <a:tabLst>
                <a:tab pos="-914400" algn="l"/>
                <a:tab pos="-457200" algn="l"/>
                <a:tab pos="0" algn="l"/>
                <a:tab pos="240665" algn="l"/>
                <a:tab pos="711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Lst>
            </a:pPr>
            <a:r>
              <a:rPr lang="en-US" sz="1600" b="1" i="1" dirty="0">
                <a:effectLst/>
                <a:latin typeface="Times"/>
                <a:ea typeface="Times New Roman"/>
                <a:cs typeface="Times New Roman"/>
              </a:rPr>
              <a:t> </a:t>
            </a:r>
            <a:endParaRPr lang="en-US" sz="1100" dirty="0">
              <a:effectLst/>
              <a:latin typeface="Times New Roman"/>
              <a:ea typeface="Times New Roman"/>
              <a:cs typeface="Times New Roman"/>
            </a:endParaRPr>
          </a:p>
          <a:p>
            <a:pPr marL="0" marR="0" algn="ctr">
              <a:lnSpc>
                <a:spcPct val="115000"/>
              </a:lnSpc>
              <a:spcBef>
                <a:spcPts val="0"/>
              </a:spcBef>
              <a:spcAft>
                <a:spcPts val="1000"/>
              </a:spcAft>
              <a:tabLst>
                <a:tab pos="-914400" algn="l"/>
                <a:tab pos="-457200" algn="l"/>
                <a:tab pos="0" algn="l"/>
                <a:tab pos="240665" algn="l"/>
                <a:tab pos="711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 pos="10972800" algn="l"/>
              </a:tabLst>
            </a:pPr>
            <a:r>
              <a:rPr lang="en-US" sz="1600" b="1" dirty="0">
                <a:effectLst/>
                <a:latin typeface="Times"/>
                <a:ea typeface="Times New Roman"/>
                <a:cs typeface="Times New Roman"/>
              </a:rPr>
              <a:t> </a:t>
            </a:r>
            <a:endParaRPr lang="en-US" sz="1100" dirty="0">
              <a:effectLst/>
              <a:latin typeface="Times New Roman"/>
              <a:ea typeface="Times New Roman"/>
              <a:cs typeface="Times New Roman"/>
            </a:endParaRPr>
          </a:p>
        </p:txBody>
      </p:sp>
    </p:spTree>
    <p:extLst>
      <p:ext uri="{BB962C8B-B14F-4D97-AF65-F5344CB8AC3E}">
        <p14:creationId xmlns:p14="http://schemas.microsoft.com/office/powerpoint/2010/main" val="444916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States of Matter</a:t>
            </a:r>
            <a:endParaRPr lang="en-US" dirty="0"/>
          </a:p>
        </p:txBody>
      </p:sp>
      <p:sp>
        <p:nvSpPr>
          <p:cNvPr id="3" name="Content Placeholder 2"/>
          <p:cNvSpPr>
            <a:spLocks noGrp="1"/>
          </p:cNvSpPr>
          <p:nvPr>
            <p:ph sz="half" idx="1"/>
          </p:nvPr>
        </p:nvSpPr>
        <p:spPr/>
        <p:txBody>
          <a:bodyPr>
            <a:noAutofit/>
          </a:bodyPr>
          <a:lstStyle/>
          <a:p>
            <a:pPr lvl="0"/>
            <a:r>
              <a:rPr lang="en-US" sz="2400" dirty="0"/>
              <a:t>Pass out the jars of beads to the groups.  Tell students that the beads represent water molecules</a:t>
            </a:r>
            <a:r>
              <a:rPr lang="en-US" sz="2400" dirty="0" smtClean="0"/>
              <a:t>.</a:t>
            </a:r>
            <a:r>
              <a:rPr lang="en-US" sz="2400" dirty="0"/>
              <a:t> </a:t>
            </a:r>
          </a:p>
          <a:p>
            <a:pPr lvl="1"/>
            <a:r>
              <a:rPr lang="en-US" sz="2000" dirty="0"/>
              <a:t>Tell students to pick up the jar that is completely filled and have them gently shake it. </a:t>
            </a:r>
            <a:r>
              <a:rPr lang="en-US" sz="2000" b="1" dirty="0"/>
              <a:t>T</a:t>
            </a:r>
            <a:r>
              <a:rPr lang="en-US" sz="2000" b="1" dirty="0" smtClean="0"/>
              <a:t>his </a:t>
            </a:r>
            <a:r>
              <a:rPr lang="en-US" sz="2000" b="1" dirty="0"/>
              <a:t>is like the molecules in a solid</a:t>
            </a:r>
            <a:r>
              <a:rPr lang="en-US" sz="2000" dirty="0"/>
              <a:t>, like ice.  </a:t>
            </a:r>
            <a:r>
              <a:rPr lang="en-US" sz="2000" dirty="0" smtClean="0"/>
              <a:t>The molecules move very little. </a:t>
            </a:r>
          </a:p>
          <a:p>
            <a:pPr lvl="2"/>
            <a:r>
              <a:rPr lang="en-US" sz="1600" dirty="0" smtClean="0"/>
              <a:t> Solids </a:t>
            </a:r>
            <a:r>
              <a:rPr lang="en-US" sz="1600" dirty="0"/>
              <a:t>can change to liquids by </a:t>
            </a:r>
            <a:r>
              <a:rPr lang="en-US" sz="1600" b="1" dirty="0"/>
              <a:t>melting</a:t>
            </a:r>
            <a:r>
              <a:rPr lang="en-US" sz="1600" dirty="0"/>
              <a:t>.  </a:t>
            </a:r>
            <a:endParaRPr lang="en-US" sz="1600" dirty="0" smtClean="0"/>
          </a:p>
          <a:p>
            <a:pPr marL="914400" lvl="2" indent="0">
              <a:buNone/>
            </a:pPr>
            <a:endParaRPr lang="en-US" sz="1600" dirty="0"/>
          </a:p>
        </p:txBody>
      </p:sp>
      <p:sp>
        <p:nvSpPr>
          <p:cNvPr id="4" name="Content Placeholder 3"/>
          <p:cNvSpPr>
            <a:spLocks noGrp="1"/>
          </p:cNvSpPr>
          <p:nvPr>
            <p:ph sz="half" idx="2"/>
          </p:nvPr>
        </p:nvSpPr>
        <p:spPr/>
        <p:txBody>
          <a:bodyPr/>
          <a:lstStyle/>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8200" y="1981200"/>
            <a:ext cx="4112491" cy="376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5125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States of </a:t>
            </a:r>
            <a:r>
              <a:rPr lang="en-US" dirty="0" smtClean="0"/>
              <a:t>Matter cont.</a:t>
            </a:r>
            <a:endParaRPr lang="en-US" dirty="0"/>
          </a:p>
        </p:txBody>
      </p:sp>
      <p:sp>
        <p:nvSpPr>
          <p:cNvPr id="3" name="Content Placeholder 2"/>
          <p:cNvSpPr>
            <a:spLocks noGrp="1"/>
          </p:cNvSpPr>
          <p:nvPr>
            <p:ph sz="half" idx="1"/>
          </p:nvPr>
        </p:nvSpPr>
        <p:spPr/>
        <p:txBody>
          <a:bodyPr/>
          <a:lstStyle/>
          <a:p>
            <a:pPr lvl="1"/>
            <a:r>
              <a:rPr lang="en-US" sz="2000" dirty="0"/>
              <a:t>Tell students to pick up the jar that is half filled and have them gently shake it. </a:t>
            </a:r>
            <a:r>
              <a:rPr lang="en-US" sz="2000" dirty="0" smtClean="0"/>
              <a:t>There is more movement of the molecules, as in </a:t>
            </a:r>
            <a:r>
              <a:rPr lang="en-US" sz="2000" dirty="0"/>
              <a:t>a liquid such as water.  Liquids changes to a gas by </a:t>
            </a:r>
            <a:r>
              <a:rPr lang="en-US" sz="2000" b="1" dirty="0"/>
              <a:t>vaporization </a:t>
            </a:r>
            <a:r>
              <a:rPr lang="en-US" sz="2000" dirty="0"/>
              <a:t>(boiling</a:t>
            </a:r>
            <a:r>
              <a:rPr lang="en-US" sz="2000" dirty="0" smtClean="0"/>
              <a:t>).</a:t>
            </a:r>
          </a:p>
          <a:p>
            <a:pPr marL="457200" lvl="1" indent="0">
              <a:buNone/>
            </a:pPr>
            <a:r>
              <a:rPr lang="en-US" sz="2000" dirty="0" smtClean="0"/>
              <a:t>  </a:t>
            </a:r>
            <a:endParaRPr lang="en-US" sz="2000" dirty="0"/>
          </a:p>
          <a:p>
            <a:pPr lvl="1"/>
            <a:r>
              <a:rPr lang="en-US" sz="2000" dirty="0"/>
              <a:t>Tell students to pick up the jar that has only 3 beads in it and have them gently shake it. This is like the molecules in a gas, like </a:t>
            </a:r>
            <a:r>
              <a:rPr lang="en-US" sz="2000" dirty="0" smtClean="0"/>
              <a:t>steam.</a:t>
            </a:r>
            <a:endParaRPr lang="en-US" dirty="0"/>
          </a:p>
        </p:txBody>
      </p:sp>
      <p:sp>
        <p:nvSpPr>
          <p:cNvPr id="4" name="Content Placeholder 3"/>
          <p:cNvSpPr>
            <a:spLocks noGrp="1"/>
          </p:cNvSpPr>
          <p:nvPr>
            <p:ph sz="half" idx="2"/>
          </p:nvPr>
        </p:nvSpPr>
        <p:spPr/>
        <p:txBody>
          <a:bodyPr/>
          <a:lstStyle/>
          <a:p>
            <a:endParaRPr lang="en-US" dirty="0"/>
          </a:p>
        </p:txBody>
      </p:sp>
    </p:spTree>
    <p:extLst>
      <p:ext uri="{BB962C8B-B14F-4D97-AF65-F5344CB8AC3E}">
        <p14:creationId xmlns:p14="http://schemas.microsoft.com/office/powerpoint/2010/main" val="3583189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States of Matter cont.</a:t>
            </a:r>
            <a:endParaRPr lang="en-US" dirty="0"/>
          </a:p>
        </p:txBody>
      </p:sp>
      <p:sp>
        <p:nvSpPr>
          <p:cNvPr id="3" name="Content Placeholder 2"/>
          <p:cNvSpPr>
            <a:spLocks noGrp="1"/>
          </p:cNvSpPr>
          <p:nvPr>
            <p:ph sz="half" idx="1"/>
          </p:nvPr>
        </p:nvSpPr>
        <p:spPr/>
        <p:txBody>
          <a:bodyPr>
            <a:normAutofit fontScale="77500" lnSpcReduction="20000"/>
          </a:bodyPr>
          <a:lstStyle/>
          <a:p>
            <a:r>
              <a:rPr lang="en-US" dirty="0" smtClean="0"/>
              <a:t>Tell students they are going to do an experiment involving a solid, liquid and gas. </a:t>
            </a:r>
          </a:p>
          <a:p>
            <a:r>
              <a:rPr lang="en-US" dirty="0" smtClean="0"/>
              <a:t>The </a:t>
            </a:r>
            <a:r>
              <a:rPr lang="en-US" dirty="0" err="1" smtClean="0"/>
              <a:t>Alka</a:t>
            </a:r>
            <a:r>
              <a:rPr lang="en-US" dirty="0" smtClean="0"/>
              <a:t> Seltzer tablet is the solid, water is the liquid, and a gas is given off when the 2 are added together.</a:t>
            </a:r>
          </a:p>
          <a:p>
            <a:r>
              <a:rPr lang="en-US" dirty="0" smtClean="0"/>
              <a:t>Ask students what they know about </a:t>
            </a:r>
            <a:r>
              <a:rPr lang="en-US" dirty="0" err="1" smtClean="0"/>
              <a:t>Alka</a:t>
            </a:r>
            <a:r>
              <a:rPr lang="en-US" dirty="0" smtClean="0"/>
              <a:t> Seltzer or effervescent table.  See lesson for explanation.</a:t>
            </a:r>
          </a:p>
          <a:p>
            <a:pPr marL="0" indent="0">
              <a:buNone/>
            </a:pPr>
            <a:r>
              <a:rPr lang="en-US" b="1" dirty="0" smtClean="0"/>
              <a:t>Remind students that the tablets and water must be treated like chemicals, and kept away from mouths.   </a:t>
            </a:r>
          </a:p>
          <a:p>
            <a:pPr marL="0" lvl="0" indent="0">
              <a:buNone/>
            </a:pPr>
            <a:endParaRPr lang="en-US" dirty="0" smtClean="0"/>
          </a:p>
          <a:p>
            <a:endParaRPr lang="en-US" dirty="0"/>
          </a:p>
        </p:txBody>
      </p:sp>
      <p:sp>
        <p:nvSpPr>
          <p:cNvPr id="4" name="Content Placeholder 3"/>
          <p:cNvSpPr>
            <a:spLocks noGrp="1"/>
          </p:cNvSpPr>
          <p:nvPr>
            <p:ph sz="half" idx="2"/>
          </p:nvPr>
        </p:nvSpPr>
        <p:spPr/>
        <p:txBody>
          <a:bodyPr>
            <a:normAutofit fontScale="77500" lnSpcReduction="20000"/>
          </a:bodyPr>
          <a:lstStyle/>
          <a:p>
            <a:endParaRPr 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4381326" y="2095674"/>
            <a:ext cx="4572000" cy="3428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7885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 IA: </a:t>
            </a:r>
            <a:r>
              <a:rPr lang="en-US" dirty="0" err="1" smtClean="0"/>
              <a:t>Alka</a:t>
            </a:r>
            <a:r>
              <a:rPr lang="en-US" dirty="0" smtClean="0"/>
              <a:t> Seltzer in Water</a:t>
            </a:r>
            <a:endParaRPr lang="en-US" dirty="0"/>
          </a:p>
        </p:txBody>
      </p:sp>
      <p:sp>
        <p:nvSpPr>
          <p:cNvPr id="3" name="Content Placeholder 2"/>
          <p:cNvSpPr>
            <a:spLocks noGrp="1"/>
          </p:cNvSpPr>
          <p:nvPr>
            <p:ph sz="half" idx="1"/>
          </p:nvPr>
        </p:nvSpPr>
        <p:spPr/>
        <p:txBody>
          <a:bodyPr>
            <a:noAutofit/>
          </a:bodyPr>
          <a:lstStyle/>
          <a:p>
            <a:r>
              <a:rPr lang="en-US" sz="1600" dirty="0" smtClean="0"/>
              <a:t>Ask </a:t>
            </a:r>
            <a:r>
              <a:rPr lang="en-US" sz="1600" dirty="0"/>
              <a:t>students to tell you which chemical is the solid (the </a:t>
            </a:r>
            <a:r>
              <a:rPr lang="en-US" sz="1600" dirty="0" err="1"/>
              <a:t>alka</a:t>
            </a:r>
            <a:r>
              <a:rPr lang="en-US" sz="1600" dirty="0"/>
              <a:t> seltzer tablet), and liquid (water).  How do they know?  </a:t>
            </a:r>
          </a:p>
          <a:p>
            <a:pPr lvl="0"/>
            <a:r>
              <a:rPr lang="en-US" sz="1600" dirty="0" smtClean="0"/>
              <a:t>Pass out test tubes in rack, bottles of water and a piece of </a:t>
            </a:r>
            <a:r>
              <a:rPr lang="en-US" sz="1600" dirty="0" err="1" smtClean="0"/>
              <a:t>alka</a:t>
            </a:r>
            <a:r>
              <a:rPr lang="en-US" sz="1600" dirty="0" smtClean="0"/>
              <a:t> seltzer tablet(1/4 piece per pair).</a:t>
            </a:r>
          </a:p>
          <a:p>
            <a:pPr lvl="0"/>
            <a:r>
              <a:rPr lang="en-US" sz="1600" dirty="0" smtClean="0"/>
              <a:t>Tell students to pour all </a:t>
            </a:r>
            <a:r>
              <a:rPr lang="en-US" sz="1600" dirty="0"/>
              <a:t>the water into the test tube.  Remind students that liquids take the shape of a container.</a:t>
            </a:r>
          </a:p>
          <a:p>
            <a:pPr lvl="0"/>
            <a:r>
              <a:rPr lang="en-US" sz="1600" dirty="0"/>
              <a:t>Add the </a:t>
            </a:r>
            <a:r>
              <a:rPr lang="en-US" sz="1600" dirty="0" err="1"/>
              <a:t>Alka</a:t>
            </a:r>
            <a:r>
              <a:rPr lang="en-US" sz="1600" dirty="0"/>
              <a:t> Seltzer tablet piece to the water and observe what happens</a:t>
            </a:r>
            <a:r>
              <a:rPr lang="en-US" sz="1600" dirty="0" smtClean="0"/>
              <a:t>.</a:t>
            </a:r>
          </a:p>
          <a:p>
            <a:pPr marL="0" lvl="0" indent="0">
              <a:buNone/>
            </a:pPr>
            <a:r>
              <a:rPr lang="en-US" sz="1600" dirty="0" smtClean="0"/>
              <a:t>      </a:t>
            </a:r>
            <a:r>
              <a:rPr lang="en-US" sz="1600" b="1" dirty="0" smtClean="0"/>
              <a:t>(bubbles</a:t>
            </a:r>
            <a:r>
              <a:rPr lang="en-US" sz="1600" b="1" dirty="0"/>
              <a:t>, fizzing, </a:t>
            </a:r>
            <a:r>
              <a:rPr lang="en-US" sz="1600" b="1" dirty="0" smtClean="0"/>
              <a:t>solid disappears</a:t>
            </a:r>
            <a:r>
              <a:rPr lang="en-US" sz="1600" b="1" dirty="0"/>
              <a:t>,..)</a:t>
            </a:r>
          </a:p>
          <a:p>
            <a:r>
              <a:rPr lang="en-US" sz="1600" dirty="0" smtClean="0"/>
              <a:t>See lesson for other observations</a:t>
            </a:r>
          </a:p>
          <a:p>
            <a:endParaRPr lang="en-US" sz="16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1371600"/>
            <a:ext cx="3124200" cy="234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714750"/>
            <a:ext cx="3124200"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5511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Experiment IA: </a:t>
            </a:r>
            <a:r>
              <a:rPr lang="en-US" dirty="0" err="1"/>
              <a:t>Alka</a:t>
            </a:r>
            <a:r>
              <a:rPr lang="en-US" dirty="0"/>
              <a:t> Seltzer in </a:t>
            </a:r>
            <a:r>
              <a:rPr lang="en-US" dirty="0" smtClean="0"/>
              <a:t>Water cont.</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a:t>Give students another ¼ </a:t>
            </a:r>
            <a:r>
              <a:rPr lang="en-US" dirty="0" err="1"/>
              <a:t>alka</a:t>
            </a:r>
            <a:r>
              <a:rPr lang="en-US" dirty="0"/>
              <a:t> seltzer tablet and tell students to repeat the experiment and to look closely for all the observations mentioned above.</a:t>
            </a:r>
          </a:p>
          <a:p>
            <a:endParaRPr lang="en-US" b="1" dirty="0" smtClean="0"/>
          </a:p>
          <a:p>
            <a:r>
              <a:rPr lang="en-US" b="1" dirty="0" smtClean="0"/>
              <a:t>Explanation </a:t>
            </a:r>
            <a:r>
              <a:rPr lang="en-US" b="1" dirty="0"/>
              <a:t>(adapt to the grade </a:t>
            </a:r>
            <a:r>
              <a:rPr lang="en-US" b="1" dirty="0" smtClean="0"/>
              <a:t>level – see lesson)</a:t>
            </a:r>
            <a:endParaRPr lang="en-US" dirty="0"/>
          </a:p>
          <a:p>
            <a:pPr lvl="0"/>
            <a:r>
              <a:rPr lang="en-US" dirty="0"/>
              <a:t>The Alka-Seltzer tablet reacts with the water to make bubbles of carbon dioxide gas.</a:t>
            </a:r>
          </a:p>
          <a:p>
            <a:pPr lvl="0"/>
            <a:r>
              <a:rPr lang="en-US" dirty="0"/>
              <a:t>The gas bubbles have a thin skin of water.</a:t>
            </a:r>
          </a:p>
          <a:p>
            <a:pPr lvl="0"/>
            <a:r>
              <a:rPr lang="en-US" dirty="0"/>
              <a:t>The bubbles are lighter than water and rush upwards.</a:t>
            </a:r>
          </a:p>
          <a:p>
            <a:pPr lvl="0"/>
            <a:r>
              <a:rPr lang="en-US" dirty="0"/>
              <a:t>Once at the surface, the skin breaks and carbon dioxide bubbles burst into the surrounding air.</a:t>
            </a:r>
          </a:p>
          <a:p>
            <a:endParaRPr lang="en-US" dirty="0"/>
          </a:p>
        </p:txBody>
      </p:sp>
      <p:sp>
        <p:nvSpPr>
          <p:cNvPr id="4" name="Content Placeholder 3"/>
          <p:cNvSpPr>
            <a:spLocks noGrp="1"/>
          </p:cNvSpPr>
          <p:nvPr>
            <p:ph sz="half" idx="2"/>
          </p:nvPr>
        </p:nvSpPr>
        <p:spPr/>
        <p:txBody>
          <a:bodyPr>
            <a:normAutofit fontScale="62500" lnSpcReduction="20000"/>
          </a:bodyPr>
          <a:lstStyle/>
          <a:p>
            <a:endParaRPr lang="en-US"/>
          </a:p>
        </p:txBody>
      </p:sp>
    </p:spTree>
    <p:extLst>
      <p:ext uri="{BB962C8B-B14F-4D97-AF65-F5344CB8AC3E}">
        <p14:creationId xmlns:p14="http://schemas.microsoft.com/office/powerpoint/2010/main" val="1802542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 IIA: Making a Lava Lamp</a:t>
            </a:r>
            <a:endParaRPr lang="en-US" dirty="0"/>
          </a:p>
        </p:txBody>
      </p:sp>
      <p:sp>
        <p:nvSpPr>
          <p:cNvPr id="3" name="Content Placeholder 2"/>
          <p:cNvSpPr>
            <a:spLocks noGrp="1"/>
          </p:cNvSpPr>
          <p:nvPr>
            <p:ph sz="half" idx="1"/>
          </p:nvPr>
        </p:nvSpPr>
        <p:spPr/>
        <p:txBody>
          <a:bodyPr>
            <a:normAutofit fontScale="40000" lnSpcReduction="20000"/>
          </a:bodyPr>
          <a:lstStyle/>
          <a:p>
            <a:r>
              <a:rPr lang="en-US" sz="3400" b="1" dirty="0"/>
              <a:t>Safety Considerations:  DO NOT seal the bottles while the Alka-Seltzer reaction is in progress</a:t>
            </a:r>
            <a:r>
              <a:rPr lang="en-US" sz="3400" b="1" dirty="0" smtClean="0"/>
              <a:t>.</a:t>
            </a:r>
            <a:endParaRPr lang="en-US" sz="3400" dirty="0" smtClean="0"/>
          </a:p>
          <a:p>
            <a:pPr marL="0" indent="0">
              <a:buNone/>
            </a:pPr>
            <a:r>
              <a:rPr lang="en-US" sz="3400" dirty="0"/>
              <a:t> </a:t>
            </a:r>
          </a:p>
          <a:p>
            <a:pPr lvl="0"/>
            <a:r>
              <a:rPr lang="en-US" sz="4300" dirty="0"/>
              <a:t>A</a:t>
            </a:r>
            <a:r>
              <a:rPr lang="en-US" sz="4300" dirty="0" smtClean="0"/>
              <a:t>dd </a:t>
            </a:r>
            <a:r>
              <a:rPr lang="en-US" sz="4300" dirty="0"/>
              <a:t>1-2 drops of food coloring to the water in each test tube.</a:t>
            </a:r>
          </a:p>
          <a:p>
            <a:pPr lvl="0"/>
            <a:r>
              <a:rPr lang="en-US" sz="4300" dirty="0"/>
              <a:t>Pass out a 2oz bottle of oil to each pair and another ¼ tablet. Tell students to add the 2 </a:t>
            </a:r>
            <a:r>
              <a:rPr lang="en-US" sz="4300" dirty="0" err="1"/>
              <a:t>oz</a:t>
            </a:r>
            <a:r>
              <a:rPr lang="en-US" sz="4300" dirty="0"/>
              <a:t> bottle of oil to the test tubes.   </a:t>
            </a:r>
          </a:p>
          <a:p>
            <a:pPr lvl="0"/>
            <a:r>
              <a:rPr lang="en-US" sz="4300" dirty="0"/>
              <a:t>Ask the students what they observe.  </a:t>
            </a:r>
            <a:r>
              <a:rPr lang="en-US" sz="4300" dirty="0" smtClean="0"/>
              <a:t>-</a:t>
            </a:r>
          </a:p>
          <a:p>
            <a:pPr marL="0" lvl="0" indent="0">
              <a:buNone/>
            </a:pPr>
            <a:r>
              <a:rPr lang="en-US" sz="4300" i="1" dirty="0"/>
              <a:t>	</a:t>
            </a:r>
            <a:r>
              <a:rPr lang="en-US" sz="4300" i="1" dirty="0" smtClean="0"/>
              <a:t>-They </a:t>
            </a:r>
            <a:r>
              <a:rPr lang="en-US" sz="4300" i="1" dirty="0"/>
              <a:t>should see the 2 layers.</a:t>
            </a:r>
            <a:r>
              <a:rPr lang="en-US" sz="4300" dirty="0"/>
              <a:t>  </a:t>
            </a:r>
          </a:p>
          <a:p>
            <a:r>
              <a:rPr lang="en-US" sz="4300" dirty="0"/>
              <a:t>Explain that both the oil and water are liquids, and that oil always sits on top of water because it is less dense (lighter) than water.  Oil and water don’t mix because water </a:t>
            </a:r>
            <a:r>
              <a:rPr lang="en-US" sz="4300" dirty="0" smtClean="0"/>
              <a:t>molecules </a:t>
            </a:r>
            <a:r>
              <a:rPr lang="en-US" sz="4300" dirty="0"/>
              <a:t>are not attracted to oil molecules.   </a:t>
            </a:r>
            <a:endParaRPr lang="en-US" sz="4300" dirty="0" smtClean="0"/>
          </a:p>
          <a:p>
            <a:pPr marL="0" indent="0">
              <a:buNone/>
            </a:pPr>
            <a:r>
              <a:rPr lang="en-US" sz="4300" dirty="0" smtClean="0"/>
              <a:t>	</a:t>
            </a:r>
            <a:r>
              <a:rPr lang="en-US" sz="4300" b="1" dirty="0" smtClean="0"/>
              <a:t>Note </a:t>
            </a:r>
            <a:r>
              <a:rPr lang="en-US" sz="4300" b="1" dirty="0"/>
              <a:t>that the food coloring </a:t>
            </a:r>
            <a:r>
              <a:rPr lang="en-US" sz="4300" b="1" dirty="0" smtClean="0"/>
              <a:t>	stays </a:t>
            </a:r>
            <a:r>
              <a:rPr lang="en-US" sz="4300" b="1" dirty="0"/>
              <a:t>in the water and not </a:t>
            </a:r>
            <a:r>
              <a:rPr lang="en-US" sz="4300" b="1" dirty="0" smtClean="0"/>
              <a:t>	the </a:t>
            </a:r>
            <a:r>
              <a:rPr lang="en-US" sz="4300" b="1" dirty="0"/>
              <a:t>oil.</a:t>
            </a:r>
          </a:p>
          <a:p>
            <a:endParaRPr lang="en-US" sz="3700" dirty="0"/>
          </a:p>
        </p:txBody>
      </p:sp>
      <p:sp>
        <p:nvSpPr>
          <p:cNvPr id="4" name="Content Placeholder 3"/>
          <p:cNvSpPr>
            <a:spLocks noGrp="1"/>
          </p:cNvSpPr>
          <p:nvPr>
            <p:ph sz="half" idx="2"/>
          </p:nvPr>
        </p:nvSpPr>
        <p:spPr/>
        <p:txBody>
          <a:bodyPr>
            <a:normAutofit fontScale="40000" lnSpcReduction="20000"/>
          </a:bodyPr>
          <a:lstStyle/>
          <a:p>
            <a:endParaRPr lang="en-US" dirty="0"/>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4895088" y="2454375"/>
            <a:ext cx="3121152" cy="2090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9278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Experiment IIB: Making a Lava Lamp</a:t>
            </a:r>
            <a:endParaRPr lang="en-US" dirty="0"/>
          </a:p>
        </p:txBody>
      </p:sp>
      <p:sp>
        <p:nvSpPr>
          <p:cNvPr id="3" name="Content Placeholder 2"/>
          <p:cNvSpPr>
            <a:spLocks noGrp="1"/>
          </p:cNvSpPr>
          <p:nvPr>
            <p:ph sz="half" idx="1"/>
          </p:nvPr>
        </p:nvSpPr>
        <p:spPr/>
        <p:txBody>
          <a:bodyPr>
            <a:normAutofit fontScale="47500" lnSpcReduction="20000"/>
          </a:bodyPr>
          <a:lstStyle/>
          <a:p>
            <a:pPr lvl="0"/>
            <a:r>
              <a:rPr lang="en-US" sz="4300" dirty="0" smtClean="0"/>
              <a:t>Tell students they are going to add another piece of </a:t>
            </a:r>
            <a:r>
              <a:rPr lang="en-US" sz="4300" dirty="0" err="1" smtClean="0"/>
              <a:t>Alka</a:t>
            </a:r>
            <a:r>
              <a:rPr lang="en-US" sz="4300" dirty="0" smtClean="0"/>
              <a:t> Seltzer tablet to the test tube.  Ask students if the can predict what might happen. </a:t>
            </a:r>
          </a:p>
          <a:p>
            <a:pPr marL="0" lvl="0" indent="0">
              <a:buNone/>
            </a:pPr>
            <a:r>
              <a:rPr lang="en-US" sz="4300" dirty="0" smtClean="0"/>
              <a:t> 	-</a:t>
            </a:r>
            <a:r>
              <a:rPr lang="en-US" sz="4300" i="1" dirty="0" smtClean="0"/>
              <a:t>Write predictions on the 	board.</a:t>
            </a:r>
            <a:endParaRPr lang="en-US" sz="4300" dirty="0" smtClean="0"/>
          </a:p>
          <a:p>
            <a:pPr lvl="0"/>
            <a:r>
              <a:rPr lang="en-US" sz="4300" dirty="0" smtClean="0"/>
              <a:t>Tell them to add the ¼ tablet to the water/oil and ask students to tell you their observations </a:t>
            </a:r>
          </a:p>
          <a:p>
            <a:pPr marL="457200" lvl="1" indent="0">
              <a:buNone/>
            </a:pPr>
            <a:r>
              <a:rPr lang="en-US" sz="4300" dirty="0" smtClean="0"/>
              <a:t>	– write them on the board.</a:t>
            </a:r>
          </a:p>
          <a:p>
            <a:pPr lvl="0"/>
            <a:r>
              <a:rPr lang="en-US" sz="4300" dirty="0" smtClean="0"/>
              <a:t>Ask students:  how do you know it is the water falling back down (</a:t>
            </a:r>
            <a:r>
              <a:rPr lang="en-US" sz="4300" i="1" dirty="0" smtClean="0"/>
              <a:t>it is blue</a:t>
            </a:r>
            <a:r>
              <a:rPr lang="en-US" sz="4300" dirty="0" smtClean="0"/>
              <a:t>)?</a:t>
            </a:r>
          </a:p>
          <a:p>
            <a:pPr marL="0" indent="0">
              <a:buNone/>
            </a:pPr>
            <a:endParaRPr lang="en-US" dirty="0"/>
          </a:p>
        </p:txBody>
      </p:sp>
      <p:sp>
        <p:nvSpPr>
          <p:cNvPr id="4" name="Content Placeholder 3"/>
          <p:cNvSpPr>
            <a:spLocks noGrp="1"/>
          </p:cNvSpPr>
          <p:nvPr>
            <p:ph sz="half" idx="2"/>
          </p:nvPr>
        </p:nvSpPr>
        <p:spPr/>
        <p:txBody>
          <a:bodyPr>
            <a:normAutofit fontScale="47500" lnSpcReduction="20000"/>
          </a:bodyPr>
          <a:lstStyle/>
          <a:p>
            <a:endParaRPr lang="en-US" dirty="0"/>
          </a:p>
        </p:txBody>
      </p:sp>
      <p:pic>
        <p:nvPicPr>
          <p:cNvPr id="512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4725924" y="2513076"/>
            <a:ext cx="3121152"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2208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574</Words>
  <Application>Microsoft Office PowerPoint</Application>
  <PresentationFormat>On-screen Show (4:3)</PresentationFormat>
  <Paragraphs>55</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Times</vt:lpstr>
      <vt:lpstr>Times New Roman</vt:lpstr>
      <vt:lpstr>Wingdings</vt:lpstr>
      <vt:lpstr>Office Theme</vt:lpstr>
      <vt:lpstr> Solids, Liquids, Gases, and Lava Lamps  VSVS Fall 2012 </vt:lpstr>
      <vt:lpstr> The States of Matter</vt:lpstr>
      <vt:lpstr>The States of Matter</vt:lpstr>
      <vt:lpstr>The States of Matter cont.</vt:lpstr>
      <vt:lpstr>The States of Matter cont.</vt:lpstr>
      <vt:lpstr>Experiment IA: Alka Seltzer in Water</vt:lpstr>
      <vt:lpstr>Experiment IA: Alka Seltzer in Water cont.</vt:lpstr>
      <vt:lpstr>Experiment IIA: Making a Lava Lamp</vt:lpstr>
      <vt:lpstr>Experiment IIB: Making a Lava Lamp</vt:lpstr>
      <vt:lpstr>Review</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Solids, Liquids and Gases and Lava Lamps  Elementary school Fall 2012</dc:title>
  <dc:creator>Pat</dc:creator>
  <cp:lastModifiedBy>VSVS</cp:lastModifiedBy>
  <cp:revision>19</cp:revision>
  <dcterms:created xsi:type="dcterms:W3CDTF">2012-09-25T20:24:57Z</dcterms:created>
  <dcterms:modified xsi:type="dcterms:W3CDTF">2016-01-19T16:40:52Z</dcterms:modified>
</cp:coreProperties>
</file>