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59" r:id="rId5"/>
    <p:sldId id="271" r:id="rId6"/>
    <p:sldId id="260" r:id="rId7"/>
    <p:sldId id="261" r:id="rId8"/>
    <p:sldId id="262" r:id="rId9"/>
    <p:sldId id="263" r:id="rId10"/>
    <p:sldId id="272" r:id="rId11"/>
    <p:sldId id="273" r:id="rId12"/>
    <p:sldId id="264" r:id="rId13"/>
    <p:sldId id="274" r:id="rId14"/>
    <p:sldId id="265" r:id="rId15"/>
    <p:sldId id="266" r:id="rId16"/>
    <p:sldId id="267" r:id="rId17"/>
    <p:sldId id="276" r:id="rId18"/>
    <p:sldId id="268" r:id="rId19"/>
    <p:sldId id="277" r:id="rId20"/>
    <p:sldId id="278" r:id="rId21"/>
    <p:sldId id="275" r:id="rId22"/>
    <p:sldId id="280" r:id="rId23"/>
    <p:sldId id="279" r:id="rId24"/>
    <p:sldId id="26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7" autoAdjust="0"/>
    <p:restoredTop sz="94660"/>
  </p:normalViewPr>
  <p:slideViewPr>
    <p:cSldViewPr>
      <p:cViewPr>
        <p:scale>
          <a:sx n="65" d="100"/>
          <a:sy n="65" d="100"/>
        </p:scale>
        <p:origin x="-102" y="-4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14F783-8A5A-427C-AAD7-86BD20CA90B4}" type="datetimeFigureOut">
              <a:rPr lang="en-US" smtClean="0"/>
              <a:pPr/>
              <a:t>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1B89E-7088-433C-BC07-AA3BA7E17C1C}" type="slidenum">
              <a:rPr lang="en-US" smtClean="0"/>
              <a:pPr/>
              <a:t>‹#›</a:t>
            </a:fld>
            <a:endParaRPr lang="en-US"/>
          </a:p>
        </p:txBody>
      </p:sp>
    </p:spTree>
    <p:extLst>
      <p:ext uri="{BB962C8B-B14F-4D97-AF65-F5344CB8AC3E}">
        <p14:creationId xmlns:p14="http://schemas.microsoft.com/office/powerpoint/2010/main" val="233032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61B89E-7088-433C-BC07-AA3BA7E17C1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265AC-B745-4058-B6EC-5DCFA73A566B}"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265AC-B745-4058-B6EC-5DCFA73A566B}"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265AC-B745-4058-B6EC-5DCFA73A566B}"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265AC-B745-4058-B6EC-5DCFA73A566B}"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265AC-B745-4058-B6EC-5DCFA73A566B}" type="datetimeFigureOut">
              <a:rPr lang="en-US" smtClean="0"/>
              <a:pPr/>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265AC-B745-4058-B6EC-5DCFA73A566B}"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265AC-B745-4058-B6EC-5DCFA73A566B}" type="datetimeFigureOut">
              <a:rPr lang="en-US" smtClean="0"/>
              <a:pPr/>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265AC-B745-4058-B6EC-5DCFA73A566B}" type="datetimeFigureOut">
              <a:rPr lang="en-US" smtClean="0"/>
              <a:pPr/>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265AC-B745-4058-B6EC-5DCFA73A566B}" type="datetimeFigureOut">
              <a:rPr lang="en-US" smtClean="0"/>
              <a:pPr/>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265AC-B745-4058-B6EC-5DCFA73A566B}"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265AC-B745-4058-B6EC-5DCFA73A566B}" type="datetimeFigureOut">
              <a:rPr lang="en-US" smtClean="0"/>
              <a:pPr/>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F9AE1-1D99-4CA0-B01A-8DED14EAA9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265AC-B745-4058-B6EC-5DCFA73A566B}" type="datetimeFigureOut">
              <a:rPr lang="en-US" smtClean="0"/>
              <a:pPr/>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F9AE1-1D99-4CA0-B01A-8DED14EAA9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b="1" dirty="0" smtClean="0">
                <a:latin typeface="Arial" pitchFamily="34" charset="0"/>
                <a:cs typeface="Arial" pitchFamily="34" charset="0"/>
              </a:rPr>
              <a:t>The Power of Food</a:t>
            </a:r>
            <a:endParaRPr lang="en-US" b="1" dirty="0">
              <a:latin typeface="Arial" pitchFamily="34" charset="0"/>
              <a:cs typeface="Arial" pitchFamily="34" charset="0"/>
            </a:endParaRPr>
          </a:p>
        </p:txBody>
      </p:sp>
      <p:sp>
        <p:nvSpPr>
          <p:cNvPr id="3" name="Subtitle 2"/>
          <p:cNvSpPr>
            <a:spLocks noGrp="1"/>
          </p:cNvSpPr>
          <p:nvPr>
            <p:ph type="subTitle" idx="1"/>
          </p:nvPr>
        </p:nvSpPr>
        <p:spPr>
          <a:xfrm>
            <a:off x="685800" y="4953000"/>
            <a:ext cx="7772400" cy="1752600"/>
          </a:xfrm>
        </p:spPr>
        <p:txBody>
          <a:bodyPr>
            <a:normAutofit fontScale="92500"/>
          </a:bodyPr>
          <a:lstStyle/>
          <a:p>
            <a:r>
              <a:rPr lang="en-US" sz="3500" dirty="0" smtClean="0">
                <a:solidFill>
                  <a:schemeClr val="tx1"/>
                </a:solidFill>
                <a:latin typeface="Arial" pitchFamily="34" charset="0"/>
                <a:cs typeface="Arial" pitchFamily="34" charset="0"/>
              </a:rPr>
              <a:t>Vanderbilt Student Volunteers for Science</a:t>
            </a:r>
          </a:p>
          <a:p>
            <a:r>
              <a:rPr lang="en-US" sz="3500" dirty="0" smtClean="0">
                <a:solidFill>
                  <a:schemeClr val="tx1"/>
                </a:solidFill>
                <a:latin typeface="Arial" pitchFamily="34" charset="0"/>
                <a:cs typeface="Arial" pitchFamily="34" charset="0"/>
              </a:rPr>
              <a:t>Training Presentation</a:t>
            </a:r>
          </a:p>
          <a:p>
            <a:r>
              <a:rPr lang="en-US" sz="3500" dirty="0" smtClean="0">
                <a:solidFill>
                  <a:schemeClr val="tx1"/>
                </a:solidFill>
                <a:latin typeface="Arial" pitchFamily="34" charset="0"/>
                <a:cs typeface="Arial" pitchFamily="34" charset="0"/>
              </a:rPr>
              <a:t>Fall 2012</a:t>
            </a:r>
          </a:p>
          <a:p>
            <a:endParaRPr lang="en-US" dirty="0"/>
          </a:p>
        </p:txBody>
      </p:sp>
      <p:pic>
        <p:nvPicPr>
          <p:cNvPr id="4" name="Picture 3" descr="Food Balance.png"/>
          <p:cNvPicPr>
            <a:picLocks noChangeAspect="1"/>
          </p:cNvPicPr>
          <p:nvPr/>
        </p:nvPicPr>
        <p:blipFill>
          <a:blip r:embed="rId2" cstate="print"/>
          <a:stretch>
            <a:fillRect/>
          </a:stretch>
        </p:blipFill>
        <p:spPr>
          <a:xfrm>
            <a:off x="2919619" y="1505362"/>
            <a:ext cx="3304762" cy="3295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62"/>
            <a:ext cx="9144000" cy="1417638"/>
          </a:xfrm>
        </p:spPr>
        <p:txBody>
          <a:bodyPr>
            <a:noAutofit/>
          </a:bodyPr>
          <a:lstStyle/>
          <a:p>
            <a:r>
              <a:rPr lang="en-US" dirty="0" smtClean="0">
                <a:latin typeface="Times New Roman" pitchFamily="18" charset="0"/>
                <a:cs typeface="Times New Roman" pitchFamily="18" charset="0"/>
              </a:rPr>
              <a:t>III. Activity 2 -What is a Calorie? (cont.)</a:t>
            </a:r>
            <a:endParaRPr lang="en-US" dirty="0"/>
          </a:p>
        </p:txBody>
      </p:sp>
      <p:sp>
        <p:nvSpPr>
          <p:cNvPr id="3" name="Content Placeholder 2"/>
          <p:cNvSpPr>
            <a:spLocks noGrp="1"/>
          </p:cNvSpPr>
          <p:nvPr>
            <p:ph idx="1"/>
          </p:nvPr>
        </p:nvSpPr>
        <p:spPr>
          <a:xfrm>
            <a:off x="0" y="1752600"/>
            <a:ext cx="4724400" cy="5257800"/>
          </a:xfrm>
        </p:spPr>
        <p:txBody>
          <a:bodyPr>
            <a:normAutofit fontScale="47500" lnSpcReduction="20000"/>
          </a:bodyPr>
          <a:lstStyle/>
          <a:p>
            <a:pPr lvl="0" algn="ctr">
              <a:buNone/>
            </a:pPr>
            <a:r>
              <a:rPr lang="en-US" sz="3800" dirty="0" smtClean="0"/>
              <a:t>Make sure students wear their safety goggles for this portion and </a:t>
            </a:r>
            <a:r>
              <a:rPr lang="en-US" sz="3800" b="1" dirty="0" smtClean="0"/>
              <a:t>never</a:t>
            </a:r>
            <a:r>
              <a:rPr lang="en-US" sz="3800" dirty="0" smtClean="0"/>
              <a:t> let the students handle a flame </a:t>
            </a:r>
          </a:p>
          <a:p>
            <a:pPr lvl="0"/>
            <a:r>
              <a:rPr lang="en-US" sz="4000" dirty="0" smtClean="0"/>
              <a:t>Pour </a:t>
            </a:r>
            <a:r>
              <a:rPr lang="en-US" sz="4000" dirty="0"/>
              <a:t>50 </a:t>
            </a:r>
            <a:r>
              <a:rPr lang="en-US" sz="4000" dirty="0" err="1"/>
              <a:t>mL</a:t>
            </a:r>
            <a:r>
              <a:rPr lang="en-US" sz="4000" dirty="0"/>
              <a:t> of water into the flask. </a:t>
            </a:r>
          </a:p>
          <a:p>
            <a:pPr lvl="0"/>
            <a:r>
              <a:rPr lang="en-US" sz="4000" dirty="0"/>
              <a:t>Measure the temperature of the water using the thermometer. Record this initial temperature on the board and have students note the temperature in the second table of the Activity 2 worksheet. </a:t>
            </a:r>
          </a:p>
          <a:p>
            <a:pPr lvl="0"/>
            <a:r>
              <a:rPr lang="en-US" sz="4000" dirty="0"/>
              <a:t>Attach the food to the pin attached to the cork.</a:t>
            </a:r>
          </a:p>
          <a:p>
            <a:pPr lvl="0"/>
            <a:r>
              <a:rPr lang="en-US" sz="4000" dirty="0"/>
              <a:t>Use the match (or stick lighter) to light the piece of food on fire.</a:t>
            </a:r>
          </a:p>
          <a:p>
            <a:pPr lvl="0"/>
            <a:r>
              <a:rPr lang="en-US" sz="4000" dirty="0"/>
              <a:t>Pull the calorimeter over the lit piece of food making sure the food is still visibly burning through the triangular shaped slit in the heat shield  </a:t>
            </a:r>
          </a:p>
          <a:p>
            <a:pPr lvl="0"/>
            <a:r>
              <a:rPr lang="en-US" sz="4000" dirty="0"/>
              <a:t>Once the food has been burned completely, record the final temperature of the water</a:t>
            </a:r>
            <a:r>
              <a:rPr lang="en-US" sz="4000" dirty="0" smtClean="0"/>
              <a:t>.</a:t>
            </a:r>
            <a:endParaRPr lang="en-US" sz="4000" dirty="0"/>
          </a:p>
        </p:txBody>
      </p:sp>
      <p:pic>
        <p:nvPicPr>
          <p:cNvPr id="4" name="Picture 3" descr="Photo Aug 03, 4 52 10 PM.jpg"/>
          <p:cNvPicPr>
            <a:picLocks noChangeAspect="1"/>
          </p:cNvPicPr>
          <p:nvPr/>
        </p:nvPicPr>
        <p:blipFill>
          <a:blip r:embed="rId2" cstate="print">
            <a:lum contrast="10000"/>
          </a:blip>
          <a:stretch>
            <a:fillRect/>
          </a:stretch>
        </p:blipFill>
        <p:spPr>
          <a:xfrm rot="5400000">
            <a:off x="5252156" y="2825045"/>
            <a:ext cx="3657600" cy="273191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Autofit/>
          </a:bodyPr>
          <a:lstStyle/>
          <a:p>
            <a:r>
              <a:rPr lang="en-US" dirty="0" smtClean="0">
                <a:latin typeface="Times New Roman" pitchFamily="18" charset="0"/>
                <a:cs typeface="Times New Roman" pitchFamily="18" charset="0"/>
              </a:rPr>
              <a:t>III. Activity 2 -What is a Calorie? (cont.)</a:t>
            </a:r>
            <a:endParaRPr lang="en-US" dirty="0"/>
          </a:p>
        </p:txBody>
      </p:sp>
      <p:sp>
        <p:nvSpPr>
          <p:cNvPr id="3" name="Content Placeholder 2"/>
          <p:cNvSpPr>
            <a:spLocks noGrp="1"/>
          </p:cNvSpPr>
          <p:nvPr>
            <p:ph idx="1"/>
          </p:nvPr>
        </p:nvSpPr>
        <p:spPr>
          <a:xfrm>
            <a:off x="0" y="1874837"/>
            <a:ext cx="9144000" cy="4830763"/>
          </a:xfrm>
        </p:spPr>
        <p:txBody>
          <a:bodyPr>
            <a:normAutofit fontScale="92500" lnSpcReduction="10000"/>
          </a:bodyPr>
          <a:lstStyle/>
          <a:p>
            <a:r>
              <a:rPr lang="en-US" dirty="0"/>
              <a:t>The popcorn burns for less than a </a:t>
            </a:r>
            <a:r>
              <a:rPr lang="en-US" dirty="0" smtClean="0"/>
              <a:t>minute</a:t>
            </a:r>
          </a:p>
          <a:p>
            <a:r>
              <a:rPr lang="en-US" dirty="0" smtClean="0"/>
              <a:t> </a:t>
            </a:r>
            <a:r>
              <a:rPr lang="en-US" dirty="0"/>
              <a:t>The nut can burn as long as three or four </a:t>
            </a:r>
            <a:r>
              <a:rPr lang="en-US" dirty="0" smtClean="0"/>
              <a:t>minutes</a:t>
            </a:r>
          </a:p>
          <a:p>
            <a:pPr lvl="1"/>
            <a:r>
              <a:rPr lang="en-US" b="1" dirty="0" smtClean="0"/>
              <a:t>Make sure to use only a quarter of the nut so as to avoid overheating the water! You do NOT want the water to reach or go over </a:t>
            </a:r>
            <a:r>
              <a:rPr lang="en-US" b="1" u="sng" dirty="0" smtClean="0"/>
              <a:t>100 degrees Celsius </a:t>
            </a:r>
            <a:endParaRPr lang="en-US" b="1" u="sng" dirty="0"/>
          </a:p>
          <a:p>
            <a:r>
              <a:rPr lang="en-US" b="1" dirty="0"/>
              <a:t>Tell</a:t>
            </a:r>
            <a:r>
              <a:rPr lang="en-US" dirty="0"/>
              <a:t> students a calorie is the amount of energy required to raise the temperature of one </a:t>
            </a:r>
            <a:r>
              <a:rPr lang="en-US" dirty="0" err="1"/>
              <a:t>mL</a:t>
            </a:r>
            <a:r>
              <a:rPr lang="en-US" dirty="0"/>
              <a:t> of water by one degree </a:t>
            </a:r>
            <a:r>
              <a:rPr lang="en-US" dirty="0" smtClean="0"/>
              <a:t>Celsius</a:t>
            </a:r>
          </a:p>
          <a:p>
            <a:pPr lvl="1"/>
            <a:r>
              <a:rPr lang="en-US" dirty="0" smtClean="0"/>
              <a:t> </a:t>
            </a:r>
            <a:r>
              <a:rPr lang="en-US" dirty="0"/>
              <a:t>Based on this information </a:t>
            </a:r>
            <a:r>
              <a:rPr lang="en-US" dirty="0" smtClean="0"/>
              <a:t>follow the calculations on the following slide to determine the calorie content of each piece of food </a:t>
            </a:r>
            <a:endParaRPr lang="en-US" dirty="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Autofit/>
          </a:bodyPr>
          <a:lstStyle/>
          <a:p>
            <a:r>
              <a:rPr lang="en-US" dirty="0" smtClean="0">
                <a:latin typeface="Times New Roman" pitchFamily="18" charset="0"/>
                <a:cs typeface="Times New Roman" pitchFamily="18" charset="0"/>
              </a:rPr>
              <a:t>III. Activity 2 -What is a Calorie? (cont.)</a:t>
            </a:r>
            <a:endParaRPr lang="en-US" dirty="0"/>
          </a:p>
        </p:txBody>
      </p:sp>
      <p:sp>
        <p:nvSpPr>
          <p:cNvPr id="3" name="Content Placeholder 2"/>
          <p:cNvSpPr>
            <a:spLocks noGrp="1"/>
          </p:cNvSpPr>
          <p:nvPr>
            <p:ph idx="1"/>
          </p:nvPr>
        </p:nvSpPr>
        <p:spPr>
          <a:xfrm>
            <a:off x="0" y="1600200"/>
            <a:ext cx="9144000" cy="5257800"/>
          </a:xfrm>
        </p:spPr>
        <p:txBody>
          <a:bodyPr>
            <a:normAutofit fontScale="55000" lnSpcReduction="20000"/>
          </a:bodyPr>
          <a:lstStyle/>
          <a:p>
            <a:pPr algn="ctr">
              <a:buNone/>
            </a:pPr>
            <a:r>
              <a:rPr lang="en-US" dirty="0"/>
              <a:t>Q = heat (cal)</a:t>
            </a:r>
          </a:p>
          <a:p>
            <a:pPr algn="ctr">
              <a:buNone/>
            </a:pPr>
            <a:r>
              <a:rPr lang="en-US" dirty="0"/>
              <a:t>ρ= density of water </a:t>
            </a:r>
            <a:r>
              <a:rPr lang="en-US" dirty="0" smtClean="0"/>
              <a:t>1g/</a:t>
            </a:r>
            <a:r>
              <a:rPr lang="en-US" dirty="0" err="1" smtClean="0"/>
              <a:t>mL</a:t>
            </a:r>
            <a:endParaRPr lang="en-US" dirty="0" smtClean="0"/>
          </a:p>
          <a:p>
            <a:pPr algn="ctr">
              <a:buNone/>
            </a:pPr>
            <a:r>
              <a:rPr lang="en-US" dirty="0" smtClean="0"/>
              <a:t>C = specific heat of water (1 cal/</a:t>
            </a:r>
            <a:r>
              <a:rPr lang="en-US" dirty="0" err="1" smtClean="0"/>
              <a:t>g°C</a:t>
            </a:r>
            <a:r>
              <a:rPr lang="en-US" dirty="0" smtClean="0"/>
              <a:t>)</a:t>
            </a:r>
          </a:p>
          <a:p>
            <a:pPr algn="ctr">
              <a:buNone/>
            </a:pPr>
            <a:r>
              <a:rPr lang="en-US" dirty="0" smtClean="0"/>
              <a:t>∆T = change in temperature (°C)</a:t>
            </a:r>
          </a:p>
          <a:p>
            <a:pPr algn="ctr">
              <a:buNone/>
            </a:pPr>
            <a:r>
              <a:rPr lang="en-US" dirty="0"/>
              <a:t> </a:t>
            </a:r>
          </a:p>
          <a:p>
            <a:r>
              <a:rPr lang="en-US" dirty="0"/>
              <a:t>Explain </a:t>
            </a:r>
            <a:r>
              <a:rPr lang="en-US" b="1" dirty="0"/>
              <a:t>density</a:t>
            </a:r>
            <a:r>
              <a:rPr lang="en-US" dirty="0"/>
              <a:t> as the amount of mass in a given </a:t>
            </a:r>
            <a:r>
              <a:rPr lang="en-US" dirty="0" smtClean="0"/>
              <a:t>volume</a:t>
            </a:r>
            <a:endParaRPr lang="en-US" dirty="0"/>
          </a:p>
          <a:p>
            <a:pPr>
              <a:buNone/>
            </a:pPr>
            <a:r>
              <a:rPr lang="en-US" dirty="0"/>
              <a:t> </a:t>
            </a:r>
          </a:p>
          <a:p>
            <a:r>
              <a:rPr lang="en-US" dirty="0"/>
              <a:t>Explain </a:t>
            </a:r>
            <a:r>
              <a:rPr lang="en-US" b="1" dirty="0"/>
              <a:t>specific heat</a:t>
            </a:r>
            <a:r>
              <a:rPr lang="en-US" dirty="0"/>
              <a:t> as the energy required to raise the temperature of an object by a certain </a:t>
            </a:r>
            <a:r>
              <a:rPr lang="en-US" dirty="0" smtClean="0"/>
              <a:t>amount</a:t>
            </a:r>
            <a:endParaRPr lang="en-US" dirty="0"/>
          </a:p>
          <a:p>
            <a:pPr>
              <a:buNone/>
            </a:pPr>
            <a:endParaRPr lang="en-US" dirty="0"/>
          </a:p>
          <a:p>
            <a:r>
              <a:rPr lang="en-US" dirty="0"/>
              <a:t>Ask students to solve the </a:t>
            </a:r>
            <a:r>
              <a:rPr lang="en-US" b="1" dirty="0"/>
              <a:t>ΔT</a:t>
            </a:r>
            <a:r>
              <a:rPr lang="en-US" dirty="0"/>
              <a:t> for you, using the second table on the Activity 2 worksheet. Explain Δ (delta) just means the change </a:t>
            </a:r>
            <a:r>
              <a:rPr lang="en-US" dirty="0" smtClean="0"/>
              <a:t>in</a:t>
            </a:r>
            <a:endParaRPr lang="en-US" dirty="0"/>
          </a:p>
          <a:p>
            <a:pPr>
              <a:buNone/>
            </a:pPr>
            <a:endParaRPr lang="en-US" dirty="0"/>
          </a:p>
          <a:p>
            <a:r>
              <a:rPr lang="en-US" dirty="0"/>
              <a:t>Walk students through how to set up the equation and </a:t>
            </a:r>
            <a:r>
              <a:rPr lang="en-US" b="1" dirty="0"/>
              <a:t>solve</a:t>
            </a:r>
            <a:r>
              <a:rPr lang="en-US" dirty="0"/>
              <a:t> for the unknown variables. Ask s</a:t>
            </a:r>
            <a:r>
              <a:rPr lang="en-US" dirty="0" smtClean="0"/>
              <a:t>tudents </a:t>
            </a:r>
            <a:r>
              <a:rPr lang="en-US" dirty="0"/>
              <a:t>to record the answer on their </a:t>
            </a:r>
            <a:r>
              <a:rPr lang="en-US" dirty="0" smtClean="0"/>
              <a:t>worksheet</a:t>
            </a:r>
            <a:endParaRPr lang="en-US" dirty="0"/>
          </a:p>
          <a:p>
            <a:pPr>
              <a:buNone/>
            </a:pPr>
            <a:endParaRPr lang="en-US" dirty="0"/>
          </a:p>
          <a:p>
            <a:pPr algn="ctr">
              <a:buNone/>
            </a:pPr>
            <a:r>
              <a:rPr lang="en-US" dirty="0"/>
              <a:t>This equation will show students how to calculate the amount of Calories in a piece of food. This should give students a better grasp of the concept of </a:t>
            </a:r>
            <a:r>
              <a:rPr lang="en-US" b="1" dirty="0"/>
              <a:t>food Calories</a:t>
            </a:r>
            <a:r>
              <a:rPr lang="en-US" dirty="0"/>
              <a:t> as listed on nutrition labels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Autofit/>
          </a:bodyPr>
          <a:lstStyle/>
          <a:p>
            <a:r>
              <a:rPr lang="en-US" dirty="0" smtClean="0">
                <a:latin typeface="Times New Roman" pitchFamily="18" charset="0"/>
                <a:cs typeface="Times New Roman" pitchFamily="18" charset="0"/>
              </a:rPr>
              <a:t>III. Activity 2 -What is a Calorie? (cont.)</a:t>
            </a:r>
            <a:endParaRPr lang="en-US" dirty="0"/>
          </a:p>
        </p:txBody>
      </p:sp>
      <p:sp>
        <p:nvSpPr>
          <p:cNvPr id="3" name="Content Placeholder 2"/>
          <p:cNvSpPr>
            <a:spLocks noGrp="1"/>
          </p:cNvSpPr>
          <p:nvPr>
            <p:ph idx="1"/>
          </p:nvPr>
        </p:nvSpPr>
        <p:spPr>
          <a:xfrm>
            <a:off x="0" y="1524000"/>
            <a:ext cx="9144000" cy="5334000"/>
          </a:xfrm>
        </p:spPr>
        <p:txBody>
          <a:bodyPr>
            <a:normAutofit lnSpcReduction="10000"/>
          </a:bodyPr>
          <a:lstStyle/>
          <a:p>
            <a:pPr algn="ctr">
              <a:buNone/>
            </a:pPr>
            <a:endParaRPr lang="en-US" sz="2800" dirty="0" smtClean="0"/>
          </a:p>
          <a:p>
            <a:pPr algn="ctr">
              <a:buNone/>
            </a:pPr>
            <a:r>
              <a:rPr lang="en-US" sz="2800" dirty="0" smtClean="0"/>
              <a:t>Q </a:t>
            </a:r>
            <a:r>
              <a:rPr lang="en-US" sz="2800" dirty="0"/>
              <a:t>= (1 g/</a:t>
            </a:r>
            <a:r>
              <a:rPr lang="en-US" sz="2800" dirty="0" err="1"/>
              <a:t>mL</a:t>
            </a:r>
            <a:r>
              <a:rPr lang="en-US" sz="2800" dirty="0"/>
              <a:t>)(50 </a:t>
            </a:r>
            <a:r>
              <a:rPr lang="en-US" sz="2800" dirty="0" err="1"/>
              <a:t>mL</a:t>
            </a:r>
            <a:r>
              <a:rPr lang="en-US" sz="2800" dirty="0"/>
              <a:t>)(1 cal/</a:t>
            </a:r>
            <a:r>
              <a:rPr lang="en-US" sz="2800" dirty="0" err="1"/>
              <a:t>g°C</a:t>
            </a:r>
            <a:r>
              <a:rPr lang="en-US" sz="2800" dirty="0"/>
              <a:t>)(ΔT</a:t>
            </a:r>
            <a:r>
              <a:rPr lang="en-US" sz="2800" dirty="0" smtClean="0"/>
              <a:t>)</a:t>
            </a:r>
          </a:p>
          <a:p>
            <a:pPr algn="ctr">
              <a:buNone/>
            </a:pPr>
            <a:endParaRPr lang="en-US" sz="2800" dirty="0" smtClean="0"/>
          </a:p>
          <a:p>
            <a:pPr>
              <a:buNone/>
            </a:pPr>
            <a:r>
              <a:rPr lang="en-US" sz="2800" dirty="0" smtClean="0"/>
              <a:t>In </a:t>
            </a:r>
            <a:r>
              <a:rPr lang="en-US" sz="2800" dirty="0"/>
              <a:t>words: calories equal density of water times the amount of water we used times the specific heat of water times the change in temperature of the water </a:t>
            </a:r>
            <a:r>
              <a:rPr lang="en-US" sz="2800" b="1" dirty="0"/>
              <a:t> </a:t>
            </a:r>
            <a:endParaRPr lang="en-US" sz="2800" dirty="0"/>
          </a:p>
          <a:p>
            <a:pPr algn="ctr">
              <a:buNone/>
            </a:pPr>
            <a:r>
              <a:rPr lang="en-US" sz="2800" dirty="0"/>
              <a:t>Q = ____ </a:t>
            </a:r>
            <a:r>
              <a:rPr lang="en-US" sz="2800" dirty="0" smtClean="0"/>
              <a:t>cal</a:t>
            </a:r>
            <a:endParaRPr lang="en-US" sz="2800" dirty="0"/>
          </a:p>
          <a:p>
            <a:r>
              <a:rPr lang="en-US" sz="2800" dirty="0"/>
              <a:t>Next convert the calories calculated to food Calories. Remind the students that 1 food Calorie is equivalent to 1,000 </a:t>
            </a:r>
            <a:r>
              <a:rPr lang="en-US" sz="2800" dirty="0" smtClean="0"/>
              <a:t>calories</a:t>
            </a:r>
            <a:r>
              <a:rPr lang="en-US" sz="2800" b="1" dirty="0"/>
              <a:t> </a:t>
            </a:r>
            <a:endParaRPr lang="en-US" sz="2800" b="1" dirty="0" smtClean="0"/>
          </a:p>
          <a:p>
            <a:pPr>
              <a:buNone/>
            </a:pPr>
            <a:endParaRPr lang="en-US" sz="2800" b="1" dirty="0" smtClean="0"/>
          </a:p>
          <a:p>
            <a:pPr>
              <a:buNone/>
            </a:pPr>
            <a:r>
              <a:rPr lang="en-US" sz="2800" b="1" dirty="0" smtClean="0"/>
              <a:t>A sample problem is detailed in the lesson plan </a:t>
            </a:r>
          </a:p>
          <a:p>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417638"/>
          </a:xfrm>
        </p:spPr>
        <p:txBody>
          <a:bodyPr>
            <a:noAutofit/>
          </a:bodyPr>
          <a:lstStyle/>
          <a:p>
            <a:r>
              <a:rPr lang="en-US" dirty="0" smtClean="0">
                <a:latin typeface="Times New Roman" pitchFamily="18" charset="0"/>
                <a:cs typeface="Times New Roman" pitchFamily="18" charset="0"/>
              </a:rPr>
              <a:t>III. Activity 2 -What is a Calorie? (cont.)</a:t>
            </a:r>
            <a:endParaRPr lang="en-US" dirty="0"/>
          </a:p>
        </p:txBody>
      </p:sp>
      <p:sp>
        <p:nvSpPr>
          <p:cNvPr id="3" name="Content Placeholder 2"/>
          <p:cNvSpPr>
            <a:spLocks noGrp="1"/>
          </p:cNvSpPr>
          <p:nvPr>
            <p:ph idx="1"/>
          </p:nvPr>
        </p:nvSpPr>
        <p:spPr>
          <a:xfrm>
            <a:off x="0" y="1447800"/>
            <a:ext cx="9144000" cy="5410200"/>
          </a:xfrm>
        </p:spPr>
        <p:txBody>
          <a:bodyPr>
            <a:normAutofit fontScale="70000" lnSpcReduction="20000"/>
          </a:bodyPr>
          <a:lstStyle/>
          <a:p>
            <a:pPr>
              <a:buNone/>
            </a:pPr>
            <a:r>
              <a:rPr lang="en-US" dirty="0" smtClean="0"/>
              <a:t>Ask students: “Which </a:t>
            </a:r>
            <a:r>
              <a:rPr lang="en-US" dirty="0"/>
              <a:t>food contained the most Calories</a:t>
            </a:r>
            <a:r>
              <a:rPr lang="en-US" dirty="0" smtClean="0"/>
              <a:t>?”</a:t>
            </a:r>
          </a:p>
          <a:p>
            <a:pPr>
              <a:buNone/>
            </a:pPr>
            <a:endParaRPr lang="en-US" dirty="0" smtClean="0"/>
          </a:p>
          <a:p>
            <a:pPr>
              <a:buNone/>
            </a:pPr>
            <a:r>
              <a:rPr lang="en-US" dirty="0" smtClean="0"/>
              <a:t>Briefly discuss food:</a:t>
            </a:r>
            <a:r>
              <a:rPr lang="en-US" dirty="0"/>
              <a:t>  </a:t>
            </a:r>
          </a:p>
          <a:p>
            <a:pPr lvl="0"/>
            <a:r>
              <a:rPr lang="en-US" dirty="0"/>
              <a:t>Carbohydrates, fats, and proteins are the primary sources of energy in </a:t>
            </a:r>
            <a:r>
              <a:rPr lang="en-US" dirty="0" smtClean="0"/>
              <a:t>food</a:t>
            </a:r>
            <a:endParaRPr lang="en-US" dirty="0"/>
          </a:p>
          <a:p>
            <a:pPr lvl="0"/>
            <a:r>
              <a:rPr lang="en-US" b="1" dirty="0"/>
              <a:t>Fats</a:t>
            </a:r>
            <a:r>
              <a:rPr lang="en-US" dirty="0"/>
              <a:t> and </a:t>
            </a:r>
            <a:r>
              <a:rPr lang="en-US" b="1" dirty="0"/>
              <a:t>oils</a:t>
            </a:r>
            <a:r>
              <a:rPr lang="en-US" dirty="0"/>
              <a:t> provide about </a:t>
            </a:r>
            <a:r>
              <a:rPr lang="en-US" b="1" dirty="0"/>
              <a:t>nine cal/g</a:t>
            </a:r>
            <a:endParaRPr lang="en-US" dirty="0"/>
          </a:p>
          <a:p>
            <a:pPr lvl="0"/>
            <a:r>
              <a:rPr lang="en-US" b="1" dirty="0"/>
              <a:t>Proteins </a:t>
            </a:r>
            <a:r>
              <a:rPr lang="en-US" dirty="0"/>
              <a:t>and </a:t>
            </a:r>
            <a:r>
              <a:rPr lang="en-US" b="1" dirty="0"/>
              <a:t>carbohydrates</a:t>
            </a:r>
            <a:r>
              <a:rPr lang="en-US" dirty="0"/>
              <a:t> each provide </a:t>
            </a:r>
            <a:r>
              <a:rPr lang="en-US" b="1" dirty="0"/>
              <a:t>four cal/g</a:t>
            </a:r>
            <a:endParaRPr lang="en-US" dirty="0"/>
          </a:p>
          <a:p>
            <a:pPr lvl="0"/>
            <a:r>
              <a:rPr lang="en-US" dirty="0"/>
              <a:t>Sugars, starches, and fiber are the main source of carbohydrates.</a:t>
            </a:r>
          </a:p>
          <a:p>
            <a:pPr lvl="0"/>
            <a:r>
              <a:rPr lang="en-US" dirty="0"/>
              <a:t>Carbohydrates provide most people with about 50% of their energy </a:t>
            </a:r>
            <a:r>
              <a:rPr lang="en-US" dirty="0" smtClean="0"/>
              <a:t>needs</a:t>
            </a:r>
            <a:endParaRPr lang="en-US" dirty="0"/>
          </a:p>
          <a:p>
            <a:pPr lvl="0"/>
            <a:r>
              <a:rPr lang="en-US" dirty="0"/>
              <a:t>Foods rich in carbohydrates include: pasta, potatoes, and bread </a:t>
            </a:r>
          </a:p>
          <a:p>
            <a:pPr lvl="0"/>
            <a:r>
              <a:rPr lang="en-US" dirty="0"/>
              <a:t>Foods rich in fat include: oil, butter and </a:t>
            </a:r>
            <a:r>
              <a:rPr lang="en-US" dirty="0" smtClean="0"/>
              <a:t>cream</a:t>
            </a:r>
            <a:endParaRPr lang="en-US" dirty="0"/>
          </a:p>
          <a:p>
            <a:pPr lvl="0"/>
            <a:r>
              <a:rPr lang="en-US" dirty="0"/>
              <a:t>Protein is found in meat, eggs, nuts and </a:t>
            </a:r>
            <a:r>
              <a:rPr lang="en-US" dirty="0" smtClean="0"/>
              <a:t>beans</a:t>
            </a:r>
            <a:endParaRPr lang="en-US" dirty="0"/>
          </a:p>
          <a:p>
            <a:pPr lvl="0"/>
            <a:r>
              <a:rPr lang="en-US" dirty="0"/>
              <a:t>Fats are a good source of energy, but certain fats are healthier than </a:t>
            </a:r>
            <a:r>
              <a:rPr lang="en-US" dirty="0" smtClean="0"/>
              <a:t>others</a:t>
            </a:r>
            <a:endParaRPr lang="en-US" dirty="0"/>
          </a:p>
          <a:p>
            <a:pPr lvl="1"/>
            <a:r>
              <a:rPr lang="en-US" dirty="0"/>
              <a:t>Fats that are solid at room temperature, such as lard, shortening, and margarine should be avoided, as well as the fats found in some red meats, chocolate, cake, cookies and some crackers.</a:t>
            </a:r>
          </a:p>
          <a:p>
            <a:pPr lvl="1"/>
            <a:r>
              <a:rPr lang="en-US" dirty="0"/>
              <a:t>Healthier options include olive, nut, or fatty fish </a:t>
            </a:r>
            <a:r>
              <a:rPr lang="en-US" dirty="0" smtClean="0"/>
              <a:t>oils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latin typeface="Times New Roman" pitchFamily="18" charset="0"/>
                <a:cs typeface="Times New Roman" pitchFamily="18" charset="0"/>
              </a:rPr>
              <a:t>IV. Activity 3- Energy Balance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5867400" cy="6248400"/>
          </a:xfrm>
        </p:spPr>
        <p:txBody>
          <a:bodyPr>
            <a:normAutofit fontScale="55000" lnSpcReduction="20000"/>
          </a:bodyPr>
          <a:lstStyle/>
          <a:p>
            <a:pPr>
              <a:buNone/>
            </a:pPr>
            <a:r>
              <a:rPr lang="en-US" sz="4400" b="1" dirty="0" smtClean="0"/>
              <a:t>Energy intake</a:t>
            </a:r>
          </a:p>
          <a:p>
            <a:r>
              <a:rPr lang="en-US" sz="3600" dirty="0"/>
              <a:t>Pass out </a:t>
            </a:r>
            <a:r>
              <a:rPr lang="en-US" sz="3600" dirty="0" smtClean="0"/>
              <a:t>food </a:t>
            </a:r>
            <a:r>
              <a:rPr lang="en-US" sz="3600" dirty="0"/>
              <a:t>labels to each group of </a:t>
            </a:r>
            <a:r>
              <a:rPr lang="en-US" sz="3600" dirty="0" smtClean="0"/>
              <a:t>students</a:t>
            </a:r>
            <a:endParaRPr lang="en-US" sz="3600" dirty="0"/>
          </a:p>
          <a:p>
            <a:r>
              <a:rPr lang="en-US" sz="3600" dirty="0"/>
              <a:t>Make sure to mention how the nut and the popcorn experiment they just conducted </a:t>
            </a:r>
            <a:r>
              <a:rPr lang="en-US" sz="3600" b="1" dirty="0"/>
              <a:t>relates </a:t>
            </a:r>
            <a:r>
              <a:rPr lang="en-US" sz="3600" dirty="0"/>
              <a:t>to the food labels passed out. </a:t>
            </a:r>
            <a:endParaRPr lang="en-US" sz="3600" dirty="0" smtClean="0"/>
          </a:p>
          <a:p>
            <a:r>
              <a:rPr lang="en-US" sz="3600" dirty="0" smtClean="0"/>
              <a:t>For </a:t>
            </a:r>
            <a:r>
              <a:rPr lang="en-US" sz="3600" dirty="0"/>
              <a:t>example, nuts are high in </a:t>
            </a:r>
            <a:r>
              <a:rPr lang="en-US" sz="3600" b="1" dirty="0"/>
              <a:t>fat</a:t>
            </a:r>
            <a:r>
              <a:rPr lang="en-US" sz="3600" dirty="0"/>
              <a:t> and </a:t>
            </a:r>
            <a:r>
              <a:rPr lang="en-US" sz="3600" b="1" dirty="0" smtClean="0"/>
              <a:t>oil</a:t>
            </a:r>
          </a:p>
          <a:p>
            <a:pPr lvl="1"/>
            <a:r>
              <a:rPr lang="en-US" dirty="0" smtClean="0"/>
              <a:t>Explains why </a:t>
            </a:r>
            <a:r>
              <a:rPr lang="en-US" dirty="0"/>
              <a:t>it was able to burn so well </a:t>
            </a:r>
          </a:p>
          <a:p>
            <a:pPr lvl="1"/>
            <a:r>
              <a:rPr lang="en-US" dirty="0" smtClean="0"/>
              <a:t>Therefore </a:t>
            </a:r>
            <a:r>
              <a:rPr lang="en-US" dirty="0"/>
              <a:t>it had a high calorie </a:t>
            </a:r>
            <a:r>
              <a:rPr lang="en-US" dirty="0" smtClean="0"/>
              <a:t>content</a:t>
            </a:r>
          </a:p>
          <a:p>
            <a:r>
              <a:rPr lang="en-US" sz="3600" dirty="0" smtClean="0"/>
              <a:t>The </a:t>
            </a:r>
            <a:r>
              <a:rPr lang="en-US" sz="3600" dirty="0"/>
              <a:t>popcorn on the other hand is mostly a </a:t>
            </a:r>
            <a:r>
              <a:rPr lang="en-US" sz="3600" b="1" dirty="0" smtClean="0"/>
              <a:t>carbohydrate</a:t>
            </a:r>
            <a:endParaRPr lang="en-US" sz="3600" dirty="0"/>
          </a:p>
          <a:p>
            <a:pPr lvl="1"/>
            <a:r>
              <a:rPr lang="en-US" dirty="0"/>
              <a:t>U</a:t>
            </a:r>
            <a:r>
              <a:rPr lang="en-US" dirty="0" smtClean="0"/>
              <a:t>nlike </a:t>
            </a:r>
            <a:r>
              <a:rPr lang="en-US" dirty="0"/>
              <a:t>carbohydrates such as pasta or potatoes, popcorn is very light and doesn’t provide the flame with much </a:t>
            </a:r>
            <a:r>
              <a:rPr lang="en-US" dirty="0" smtClean="0"/>
              <a:t>fuel</a:t>
            </a:r>
          </a:p>
          <a:p>
            <a:pPr lvl="1"/>
            <a:r>
              <a:rPr lang="en-US" dirty="0" smtClean="0"/>
              <a:t> Therefore it </a:t>
            </a:r>
            <a:r>
              <a:rPr lang="en-US" dirty="0"/>
              <a:t>did not have as high of a caloric </a:t>
            </a:r>
            <a:r>
              <a:rPr lang="en-US" dirty="0" smtClean="0"/>
              <a:t>value</a:t>
            </a:r>
          </a:p>
          <a:p>
            <a:r>
              <a:rPr lang="en-US" sz="3600" dirty="0" smtClean="0"/>
              <a:t> </a:t>
            </a:r>
            <a:r>
              <a:rPr lang="en-US" sz="3600" dirty="0"/>
              <a:t>Make sure to mention that just because a particular food choice has fewer calories does not mean it is better for </a:t>
            </a:r>
            <a:r>
              <a:rPr lang="en-US" sz="3600" dirty="0" smtClean="0"/>
              <a:t>you</a:t>
            </a:r>
          </a:p>
          <a:p>
            <a:r>
              <a:rPr lang="en-US" sz="3600" dirty="0" smtClean="0"/>
              <a:t>Students </a:t>
            </a:r>
            <a:r>
              <a:rPr lang="en-US" sz="3600" dirty="0"/>
              <a:t>should try to eat food from all the food groups: protein, carbohydrates, fats, etc in moderate amounts to get all the nutrients that they need to continue growing and to stay </a:t>
            </a:r>
            <a:r>
              <a:rPr lang="en-US" sz="3600" dirty="0" smtClean="0"/>
              <a:t>healthy</a:t>
            </a:r>
            <a:endParaRPr lang="en-US" sz="3600" dirty="0"/>
          </a:p>
        </p:txBody>
      </p:sp>
      <p:pic>
        <p:nvPicPr>
          <p:cNvPr id="5" name="Picture 4" descr="Photo Aug 06, 1 00 26 PM.jpg"/>
          <p:cNvPicPr>
            <a:picLocks noChangeAspect="1"/>
          </p:cNvPicPr>
          <p:nvPr/>
        </p:nvPicPr>
        <p:blipFill>
          <a:blip r:embed="rId2" cstate="print"/>
          <a:srcRect l="9231" r="15385" b="49053"/>
          <a:stretch>
            <a:fillRect/>
          </a:stretch>
        </p:blipFill>
        <p:spPr>
          <a:xfrm>
            <a:off x="6009683" y="1447800"/>
            <a:ext cx="2677117" cy="1351375"/>
          </a:xfrm>
          <a:prstGeom prst="rect">
            <a:avLst/>
          </a:prstGeom>
        </p:spPr>
      </p:pic>
      <p:pic>
        <p:nvPicPr>
          <p:cNvPr id="6" name="Picture 5" descr="Photo Aug 06, 12 59 06 PM.jpg"/>
          <p:cNvPicPr>
            <a:picLocks noChangeAspect="1"/>
          </p:cNvPicPr>
          <p:nvPr/>
        </p:nvPicPr>
        <p:blipFill>
          <a:blip r:embed="rId3" cstate="print"/>
          <a:srcRect l="4762" t="4368" r="30952" b="6375"/>
          <a:stretch>
            <a:fillRect/>
          </a:stretch>
        </p:blipFill>
        <p:spPr>
          <a:xfrm rot="5400000">
            <a:off x="6361339" y="2935061"/>
            <a:ext cx="1983921" cy="2057400"/>
          </a:xfrm>
          <a:prstGeom prst="rect">
            <a:avLst/>
          </a:prstGeom>
        </p:spPr>
      </p:pic>
      <p:pic>
        <p:nvPicPr>
          <p:cNvPr id="7" name="Picture 6" descr="Photo Aug 06, 12 59 30 PM.jpg"/>
          <p:cNvPicPr>
            <a:picLocks noChangeAspect="1"/>
          </p:cNvPicPr>
          <p:nvPr/>
        </p:nvPicPr>
        <p:blipFill>
          <a:blip r:embed="rId4" cstate="print"/>
          <a:srcRect l="2941" t="9844" b="11400"/>
          <a:stretch>
            <a:fillRect/>
          </a:stretch>
        </p:blipFill>
        <p:spPr>
          <a:xfrm>
            <a:off x="6096000" y="5181600"/>
            <a:ext cx="2667000" cy="137390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Autofit/>
          </a:bodyPr>
          <a:lstStyle/>
          <a:p>
            <a:r>
              <a:rPr lang="en-US" dirty="0" smtClean="0">
                <a:latin typeface="Times New Roman" pitchFamily="18" charset="0"/>
                <a:cs typeface="Times New Roman" pitchFamily="18" charset="0"/>
              </a:rPr>
              <a:t>IV. Activity 3- Energy Balance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(cont.)</a:t>
            </a:r>
            <a:endParaRPr lang="en-US" dirty="0"/>
          </a:p>
        </p:txBody>
      </p:sp>
      <p:sp>
        <p:nvSpPr>
          <p:cNvPr id="3" name="Content Placeholder 2"/>
          <p:cNvSpPr>
            <a:spLocks noGrp="1"/>
          </p:cNvSpPr>
          <p:nvPr>
            <p:ph idx="1"/>
          </p:nvPr>
        </p:nvSpPr>
        <p:spPr>
          <a:xfrm>
            <a:off x="0" y="1447800"/>
            <a:ext cx="9144000" cy="5257800"/>
          </a:xfrm>
        </p:spPr>
        <p:txBody>
          <a:bodyPr>
            <a:normAutofit fontScale="92500" lnSpcReduction="20000"/>
          </a:bodyPr>
          <a:lstStyle/>
          <a:p>
            <a:pPr>
              <a:buNone/>
            </a:pPr>
            <a:r>
              <a:rPr lang="en-US" sz="3500" b="1" dirty="0" smtClean="0"/>
              <a:t>Energy output</a:t>
            </a:r>
          </a:p>
          <a:p>
            <a:r>
              <a:rPr lang="en-US" dirty="0"/>
              <a:t>The Energy Balance Equation </a:t>
            </a:r>
            <a:r>
              <a:rPr lang="en-US" dirty="0" err="1"/>
              <a:t>E</a:t>
            </a:r>
            <a:r>
              <a:rPr lang="en-US" baseline="-25000" dirty="0" err="1"/>
              <a:t>in</a:t>
            </a:r>
            <a:r>
              <a:rPr lang="en-US" dirty="0"/>
              <a:t> = </a:t>
            </a:r>
            <a:r>
              <a:rPr lang="en-US" dirty="0" err="1"/>
              <a:t>E</a:t>
            </a:r>
            <a:r>
              <a:rPr lang="en-US" baseline="-25000" dirty="0" err="1"/>
              <a:t>out</a:t>
            </a:r>
            <a:r>
              <a:rPr lang="en-US" dirty="0"/>
              <a:t> </a:t>
            </a:r>
          </a:p>
          <a:p>
            <a:pPr lvl="1"/>
            <a:r>
              <a:rPr lang="en-US" dirty="0"/>
              <a:t>Shows the relationship between energy input (</a:t>
            </a:r>
            <a:r>
              <a:rPr lang="en-US" dirty="0" err="1"/>
              <a:t>E</a:t>
            </a:r>
            <a:r>
              <a:rPr lang="en-US" baseline="-25000" dirty="0" err="1"/>
              <a:t>in</a:t>
            </a:r>
            <a:r>
              <a:rPr lang="en-US" dirty="0"/>
              <a:t>) and energy output (</a:t>
            </a:r>
            <a:r>
              <a:rPr lang="en-US" dirty="0" err="1"/>
              <a:t>E</a:t>
            </a:r>
            <a:r>
              <a:rPr lang="en-US" baseline="-25000" dirty="0" err="1"/>
              <a:t>out</a:t>
            </a:r>
            <a:r>
              <a:rPr lang="en-US" dirty="0"/>
              <a:t>)</a:t>
            </a:r>
          </a:p>
          <a:p>
            <a:pPr>
              <a:buNone/>
            </a:pPr>
            <a:endParaRPr lang="en-US" dirty="0" smtClean="0"/>
          </a:p>
          <a:p>
            <a:pPr>
              <a:buNone/>
            </a:pPr>
            <a:r>
              <a:rPr lang="en-US" dirty="0" smtClean="0"/>
              <a:t>Energy </a:t>
            </a:r>
            <a:r>
              <a:rPr lang="en-US" dirty="0"/>
              <a:t>input and output are expressed in </a:t>
            </a:r>
            <a:r>
              <a:rPr lang="en-US" dirty="0" smtClean="0"/>
              <a:t>Calories</a:t>
            </a:r>
            <a:endParaRPr lang="en-US" dirty="0"/>
          </a:p>
          <a:p>
            <a:r>
              <a:rPr lang="en-US" dirty="0"/>
              <a:t>Adults who consistently consume more Calories than they expend are in positive energy balance: </a:t>
            </a:r>
          </a:p>
          <a:p>
            <a:pPr lvl="1"/>
            <a:r>
              <a:rPr lang="en-US" dirty="0" err="1"/>
              <a:t>E</a:t>
            </a:r>
            <a:r>
              <a:rPr lang="en-US" baseline="-25000" dirty="0" err="1"/>
              <a:t>in</a:t>
            </a:r>
            <a:r>
              <a:rPr lang="en-US" dirty="0"/>
              <a:t> &gt; </a:t>
            </a:r>
            <a:r>
              <a:rPr lang="en-US" dirty="0" err="1"/>
              <a:t>E</a:t>
            </a:r>
            <a:r>
              <a:rPr lang="en-US" baseline="-25000" dirty="0" err="1"/>
              <a:t>out</a:t>
            </a:r>
            <a:r>
              <a:rPr lang="en-US" dirty="0"/>
              <a:t>. They GAIN </a:t>
            </a:r>
            <a:r>
              <a:rPr lang="en-US" dirty="0" smtClean="0"/>
              <a:t>weight</a:t>
            </a:r>
            <a:endParaRPr lang="en-US" dirty="0"/>
          </a:p>
          <a:p>
            <a:r>
              <a:rPr lang="en-US" dirty="0"/>
              <a:t>Adults who consistently expend more Calories than they consume are in negative energy balance: </a:t>
            </a:r>
          </a:p>
          <a:p>
            <a:pPr lvl="1"/>
            <a:r>
              <a:rPr lang="en-US" dirty="0" err="1"/>
              <a:t>E</a:t>
            </a:r>
            <a:r>
              <a:rPr lang="en-US" baseline="-25000" dirty="0" err="1"/>
              <a:t>in</a:t>
            </a:r>
            <a:r>
              <a:rPr lang="en-US" dirty="0"/>
              <a:t> &lt; </a:t>
            </a:r>
            <a:r>
              <a:rPr lang="en-US" dirty="0" err="1"/>
              <a:t>E</a:t>
            </a:r>
            <a:r>
              <a:rPr lang="en-US" baseline="-25000" dirty="0" err="1"/>
              <a:t>out</a:t>
            </a:r>
            <a:r>
              <a:rPr lang="en-US" dirty="0"/>
              <a:t>. They LOSE </a:t>
            </a:r>
            <a:r>
              <a:rPr lang="en-US" dirty="0" smtClean="0"/>
              <a:t>weight</a:t>
            </a:r>
            <a:endParaRPr lang="en-US"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417638"/>
          </a:xfrm>
        </p:spPr>
        <p:txBody>
          <a:bodyPr>
            <a:noAutofit/>
          </a:bodyPr>
          <a:lstStyle/>
          <a:p>
            <a:r>
              <a:rPr lang="en-US" dirty="0" smtClean="0">
                <a:latin typeface="Times New Roman" pitchFamily="18" charset="0"/>
                <a:cs typeface="Times New Roman" pitchFamily="18" charset="0"/>
              </a:rPr>
              <a:t>IV. Activity 3- Energy Balance (cont.)</a:t>
            </a:r>
            <a:endParaRPr lang="en-US" dirty="0"/>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buNone/>
            </a:pPr>
            <a:r>
              <a:rPr lang="en-US" sz="4000" b="1" dirty="0" smtClean="0"/>
              <a:t>BMR</a:t>
            </a:r>
          </a:p>
          <a:p>
            <a:r>
              <a:rPr lang="en-US" sz="3400" dirty="0"/>
              <a:t>Multiple factors make up the </a:t>
            </a:r>
            <a:r>
              <a:rPr lang="en-US" sz="3400" b="1" dirty="0" err="1"/>
              <a:t>Energy</a:t>
            </a:r>
            <a:r>
              <a:rPr lang="en-US" sz="3400" b="1" baseline="-25000" dirty="0" err="1"/>
              <a:t>out</a:t>
            </a:r>
            <a:r>
              <a:rPr lang="en-US" sz="3400" dirty="0"/>
              <a:t> component of the </a:t>
            </a:r>
            <a:r>
              <a:rPr lang="en-US" sz="3400" dirty="0" smtClean="0"/>
              <a:t>equation</a:t>
            </a:r>
          </a:p>
          <a:p>
            <a:pPr lvl="1"/>
            <a:r>
              <a:rPr lang="en-US" sz="3400" dirty="0" smtClean="0"/>
              <a:t>First </a:t>
            </a:r>
            <a:r>
              <a:rPr lang="en-US" sz="3400" dirty="0"/>
              <a:t>there is the number of calories your body needs while at </a:t>
            </a:r>
            <a:r>
              <a:rPr lang="en-US" sz="3400" dirty="0" smtClean="0"/>
              <a:t>rest, Basal </a:t>
            </a:r>
            <a:r>
              <a:rPr lang="en-US" sz="3400" dirty="0"/>
              <a:t>Metabolic Rate </a:t>
            </a:r>
            <a:r>
              <a:rPr lang="en-US" sz="3400" b="1" dirty="0"/>
              <a:t>(BMR</a:t>
            </a:r>
            <a:r>
              <a:rPr lang="en-US" sz="3400" b="1" dirty="0" smtClean="0"/>
              <a:t>),</a:t>
            </a:r>
            <a:r>
              <a:rPr lang="en-US" sz="3400" dirty="0" smtClean="0"/>
              <a:t> </a:t>
            </a:r>
            <a:r>
              <a:rPr lang="en-US" sz="3400" dirty="0"/>
              <a:t>which uses energy to perform functions such as breathing, digestion, and heart beat that you do not consciously control yet are continuously </a:t>
            </a:r>
            <a:r>
              <a:rPr lang="en-US" sz="3400" dirty="0" smtClean="0"/>
              <a:t>doing</a:t>
            </a:r>
            <a:endParaRPr lang="en-US" sz="3400" dirty="0"/>
          </a:p>
          <a:p>
            <a:pPr>
              <a:buNone/>
            </a:pPr>
            <a:endParaRPr lang="en-US" sz="3400" dirty="0"/>
          </a:p>
          <a:p>
            <a:r>
              <a:rPr lang="en-US" sz="3400" dirty="0"/>
              <a:t>BMR’s vary from person to person but we can get a close approximation using an individual’s age, gender, height, and </a:t>
            </a:r>
            <a:r>
              <a:rPr lang="en-US" sz="3400" dirty="0" smtClean="0"/>
              <a:t>weight</a:t>
            </a:r>
          </a:p>
          <a:p>
            <a:pPr lvl="1"/>
            <a:r>
              <a:rPr lang="en-US" sz="3400" dirty="0" smtClean="0"/>
              <a:t>Help students calculate </a:t>
            </a:r>
            <a:r>
              <a:rPr lang="en-US" sz="3400" dirty="0"/>
              <a:t>their </a:t>
            </a:r>
            <a:r>
              <a:rPr lang="en-US" sz="3400" b="1" dirty="0"/>
              <a:t>own BMR</a:t>
            </a:r>
            <a:r>
              <a:rPr lang="en-US" sz="3400" dirty="0"/>
              <a:t> on the worksheet for Activity </a:t>
            </a:r>
            <a:r>
              <a:rPr lang="en-US" sz="3400" dirty="0" smtClean="0"/>
              <a:t>3</a:t>
            </a:r>
            <a:r>
              <a:rPr lang="en-US" sz="3400" dirty="0"/>
              <a:t>	</a:t>
            </a:r>
          </a:p>
          <a:p>
            <a:r>
              <a:rPr lang="en-US" sz="3400" dirty="0"/>
              <a:t>Make sure each group has access to at least two calculators and help them with their </a:t>
            </a:r>
            <a:r>
              <a:rPr lang="en-US" sz="3400" dirty="0" smtClean="0"/>
              <a:t>math</a:t>
            </a:r>
          </a:p>
          <a:p>
            <a:pPr lvl="1"/>
            <a:r>
              <a:rPr lang="en-US" sz="3400" dirty="0" smtClean="0"/>
              <a:t>Additionally </a:t>
            </a:r>
            <a:r>
              <a:rPr lang="en-US" sz="3400" dirty="0"/>
              <a:t>help students figure out how tall they are in inches (5ft.= 60 in) and how much they </a:t>
            </a:r>
            <a:r>
              <a:rPr lang="en-US" sz="3400" dirty="0" smtClean="0"/>
              <a:t>weigh</a:t>
            </a:r>
            <a:endParaRPr lang="en-US" sz="3400" dirty="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417638"/>
          </a:xfrm>
        </p:spPr>
        <p:txBody>
          <a:bodyPr>
            <a:noAutofit/>
          </a:bodyPr>
          <a:lstStyle/>
          <a:p>
            <a:r>
              <a:rPr lang="en-US" dirty="0" smtClean="0">
                <a:latin typeface="Times New Roman" pitchFamily="18" charset="0"/>
                <a:cs typeface="Times New Roman" pitchFamily="18" charset="0"/>
              </a:rPr>
              <a:t>IV. Activity 3- Energy Balance (cont.)</a:t>
            </a:r>
            <a:endParaRPr lang="en-US" dirty="0"/>
          </a:p>
        </p:txBody>
      </p:sp>
      <p:sp>
        <p:nvSpPr>
          <p:cNvPr id="3" name="Content Placeholder 2"/>
          <p:cNvSpPr>
            <a:spLocks noGrp="1"/>
          </p:cNvSpPr>
          <p:nvPr>
            <p:ph idx="1"/>
          </p:nvPr>
        </p:nvSpPr>
        <p:spPr>
          <a:xfrm>
            <a:off x="228600" y="1447800"/>
            <a:ext cx="8610600" cy="5257800"/>
          </a:xfrm>
        </p:spPr>
        <p:txBody>
          <a:bodyPr/>
          <a:lstStyle/>
          <a:p>
            <a:pPr algn="ctr">
              <a:buNone/>
            </a:pPr>
            <a:r>
              <a:rPr lang="en-US" sz="2400" dirty="0" smtClean="0"/>
              <a:t>BMR example chart for average VSVS facilitator </a:t>
            </a:r>
          </a:p>
          <a:p>
            <a:pPr algn="ctr">
              <a:buNone/>
            </a:pPr>
            <a:endParaRPr lang="en-US" sz="2400" dirty="0"/>
          </a:p>
          <a:p>
            <a:pPr algn="ctr">
              <a:buNone/>
            </a:pPr>
            <a:endParaRPr lang="en-US" sz="2400" dirty="0" smtClean="0"/>
          </a:p>
          <a:p>
            <a:pPr algn="ctr">
              <a:buNone/>
            </a:pPr>
            <a:endParaRPr lang="en-US" sz="2400" dirty="0"/>
          </a:p>
          <a:p>
            <a:pPr algn="ctr">
              <a:buNone/>
            </a:pPr>
            <a:endParaRPr lang="en-US" sz="2400" dirty="0" smtClean="0"/>
          </a:p>
          <a:p>
            <a:pPr algn="ctr">
              <a:buNone/>
            </a:pPr>
            <a:endParaRPr lang="en-US" sz="2400" dirty="0" smtClean="0"/>
          </a:p>
          <a:p>
            <a:pPr algn="ctr">
              <a:buNone/>
            </a:pPr>
            <a:r>
              <a:rPr lang="en-US" sz="2400" dirty="0" smtClean="0"/>
              <a:t>BMR example chart for average VSVS participant  </a:t>
            </a:r>
          </a:p>
          <a:p>
            <a:pPr algn="ctr"/>
            <a:endParaRPr lang="en-US" sz="2800" dirty="0" smtClean="0"/>
          </a:p>
          <a:p>
            <a:endParaRPr lang="en-US" dirty="0" smtClean="0"/>
          </a:p>
        </p:txBody>
      </p:sp>
      <p:pic>
        <p:nvPicPr>
          <p:cNvPr id="5" name="Picture 4" descr="Photo Aug 06, 1 15 47 PM.jpg"/>
          <p:cNvPicPr>
            <a:picLocks noChangeAspect="1"/>
          </p:cNvPicPr>
          <p:nvPr/>
        </p:nvPicPr>
        <p:blipFill>
          <a:blip r:embed="rId2" cstate="print">
            <a:lum bright="20000" contrast="40000"/>
          </a:blip>
          <a:srcRect l="12500" t="26570" r="5000" b="32149"/>
          <a:stretch>
            <a:fillRect/>
          </a:stretch>
        </p:blipFill>
        <p:spPr>
          <a:xfrm>
            <a:off x="1371600" y="1905000"/>
            <a:ext cx="6324600" cy="2255520"/>
          </a:xfrm>
          <a:prstGeom prst="rect">
            <a:avLst/>
          </a:prstGeom>
        </p:spPr>
      </p:pic>
      <p:pic>
        <p:nvPicPr>
          <p:cNvPr id="6" name="Picture 5" descr="Photo Aug 06, 1 23 17 PM.jpg"/>
          <p:cNvPicPr>
            <a:picLocks noChangeAspect="1"/>
          </p:cNvPicPr>
          <p:nvPr/>
        </p:nvPicPr>
        <p:blipFill>
          <a:blip r:embed="rId3" cstate="print">
            <a:lum bright="10000" contrast="40000"/>
          </a:blip>
          <a:srcRect l="10187" t="26570" r="4167" b="29917"/>
          <a:stretch>
            <a:fillRect/>
          </a:stretch>
        </p:blipFill>
        <p:spPr>
          <a:xfrm>
            <a:off x="1295400" y="4505326"/>
            <a:ext cx="6400800" cy="231321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417638"/>
          </a:xfrm>
        </p:spPr>
        <p:txBody>
          <a:bodyPr>
            <a:noAutofit/>
          </a:bodyPr>
          <a:lstStyle/>
          <a:p>
            <a:r>
              <a:rPr lang="en-US" dirty="0" smtClean="0">
                <a:latin typeface="Times New Roman" pitchFamily="18" charset="0"/>
                <a:cs typeface="Times New Roman" pitchFamily="18" charset="0"/>
              </a:rPr>
              <a:t>IV. Activity 3- Energy Balance (cont.)</a:t>
            </a:r>
            <a:endParaRPr lang="en-US" dirty="0"/>
          </a:p>
        </p:txBody>
      </p:sp>
      <p:sp>
        <p:nvSpPr>
          <p:cNvPr id="3" name="Content Placeholder 2"/>
          <p:cNvSpPr>
            <a:spLocks noGrp="1"/>
          </p:cNvSpPr>
          <p:nvPr>
            <p:ph idx="1"/>
          </p:nvPr>
        </p:nvSpPr>
        <p:spPr>
          <a:xfrm>
            <a:off x="228600" y="1600200"/>
            <a:ext cx="8610600" cy="5257800"/>
          </a:xfrm>
        </p:spPr>
        <p:txBody>
          <a:bodyPr>
            <a:normAutofit fontScale="85000" lnSpcReduction="10000"/>
          </a:bodyPr>
          <a:lstStyle/>
          <a:p>
            <a:r>
              <a:rPr lang="en-US" dirty="0" smtClean="0"/>
              <a:t>The </a:t>
            </a:r>
            <a:r>
              <a:rPr lang="en-US" dirty="0"/>
              <a:t>other component of </a:t>
            </a:r>
            <a:r>
              <a:rPr lang="en-US" b="1" dirty="0" err="1"/>
              <a:t>Energy</a:t>
            </a:r>
            <a:r>
              <a:rPr lang="en-US" b="1" baseline="-25000" dirty="0" err="1"/>
              <a:t>out</a:t>
            </a:r>
            <a:r>
              <a:rPr lang="en-US" dirty="0"/>
              <a:t> is the amount of physical activity an individual does each </a:t>
            </a:r>
            <a:r>
              <a:rPr lang="en-US" dirty="0" smtClean="0"/>
              <a:t>day</a:t>
            </a:r>
          </a:p>
          <a:p>
            <a:pPr lvl="1"/>
            <a:r>
              <a:rPr lang="en-US" dirty="0" smtClean="0"/>
              <a:t>When </a:t>
            </a:r>
            <a:r>
              <a:rPr lang="en-US" dirty="0"/>
              <a:t>someone runs, jumps, or goes for a bike ride they are using energy in order to do each task. </a:t>
            </a:r>
            <a:endParaRPr lang="en-US" dirty="0" smtClean="0"/>
          </a:p>
          <a:p>
            <a:pPr lvl="1"/>
            <a:r>
              <a:rPr lang="en-US" dirty="0" smtClean="0"/>
              <a:t>The </a:t>
            </a:r>
            <a:r>
              <a:rPr lang="en-US" dirty="0"/>
              <a:t>more difficult the activity the more energy an individual will use to perform it, so they need to consume more Calories to supply their body with the energy it needs.  </a:t>
            </a:r>
          </a:p>
          <a:p>
            <a:endParaRPr lang="en-US" dirty="0" smtClean="0"/>
          </a:p>
          <a:p>
            <a:r>
              <a:rPr lang="en-US" dirty="0" smtClean="0"/>
              <a:t>Have </a:t>
            </a:r>
            <a:r>
              <a:rPr lang="en-US" dirty="0"/>
              <a:t>students select their activity level from the three choices on the Activity 3 worksheet. Their relative activity level will be multiplied by their calculated BMR in order to determine their </a:t>
            </a:r>
            <a:r>
              <a:rPr lang="en-US" b="1" dirty="0"/>
              <a:t>total </a:t>
            </a:r>
            <a:r>
              <a:rPr lang="en-US" b="1" dirty="0" err="1" smtClean="0"/>
              <a:t>Energy</a:t>
            </a:r>
            <a:r>
              <a:rPr lang="en-US" b="1" baseline="-25000" dirty="0" err="1" smtClean="0"/>
              <a:t>out</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t>Important!!!</a:t>
            </a:r>
          </a:p>
        </p:txBody>
      </p:sp>
      <p:sp>
        <p:nvSpPr>
          <p:cNvPr id="3075" name="Rectangle 3"/>
          <p:cNvSpPr>
            <a:spLocks noGrp="1" noChangeArrowheads="1"/>
          </p:cNvSpPr>
          <p:nvPr>
            <p:ph type="body" idx="1"/>
          </p:nvPr>
        </p:nvSpPr>
        <p:spPr/>
        <p:txBody>
          <a:bodyPr/>
          <a:lstStyle/>
          <a:p>
            <a:pPr eaLnBrk="1" hangingPunct="1"/>
            <a:r>
              <a:rPr lang="en-US" sz="2800" smtClean="0"/>
              <a:t>Please use this resource to reinforce your understanding of the lesson!  Make sure you have read and understand the entire lesson prior to picking up the kit!</a:t>
            </a:r>
          </a:p>
          <a:p>
            <a:pPr eaLnBrk="1" hangingPunct="1"/>
            <a:r>
              <a:rPr lang="en-US" sz="2800" smtClean="0"/>
              <a:t>We recommend that you work through the kit with your team prior to going into the classroom.</a:t>
            </a:r>
          </a:p>
          <a:p>
            <a:pPr eaLnBrk="1" hangingPunct="1"/>
            <a:r>
              <a:rPr lang="en-US" sz="2800" smtClean="0"/>
              <a:t>This presentation does not contain the entire lesson—only selected experiments that may be difficult to visualize and/or understand.</a:t>
            </a:r>
          </a:p>
          <a:p>
            <a:pPr eaLnBrk="1" hangingPunct="1"/>
            <a:endParaRPr 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417638"/>
          </a:xfrm>
        </p:spPr>
        <p:txBody>
          <a:bodyPr>
            <a:noAutofit/>
          </a:bodyPr>
          <a:lstStyle/>
          <a:p>
            <a:r>
              <a:rPr lang="en-US" dirty="0" smtClean="0">
                <a:latin typeface="Times New Roman" pitchFamily="18" charset="0"/>
                <a:cs typeface="Times New Roman" pitchFamily="18" charset="0"/>
              </a:rPr>
              <a:t>IV. Activity 3- Energy Balance (cont.)</a:t>
            </a:r>
            <a:endParaRPr lang="en-US" dirty="0"/>
          </a:p>
        </p:txBody>
      </p:sp>
      <p:sp>
        <p:nvSpPr>
          <p:cNvPr id="3" name="Content Placeholder 2"/>
          <p:cNvSpPr>
            <a:spLocks noGrp="1"/>
          </p:cNvSpPr>
          <p:nvPr>
            <p:ph idx="1"/>
          </p:nvPr>
        </p:nvSpPr>
        <p:spPr>
          <a:xfrm>
            <a:off x="228600" y="1600200"/>
            <a:ext cx="8610600" cy="5257800"/>
          </a:xfrm>
        </p:spPr>
        <p:txBody>
          <a:bodyPr/>
          <a:lstStyle/>
          <a:p>
            <a:pPr algn="ctr">
              <a:buNone/>
            </a:pPr>
            <a:r>
              <a:rPr lang="en-US" dirty="0" smtClean="0"/>
              <a:t>Activity level example chart </a:t>
            </a:r>
          </a:p>
          <a:p>
            <a:endParaRPr lang="en-US" dirty="0" smtClean="0"/>
          </a:p>
          <a:p>
            <a:endParaRPr lang="en-US" dirty="0" smtClean="0"/>
          </a:p>
        </p:txBody>
      </p:sp>
      <p:pic>
        <p:nvPicPr>
          <p:cNvPr id="6" name="Picture 5" descr="Photo Aug 06, 1 16 15 PM.jpg"/>
          <p:cNvPicPr>
            <a:picLocks noChangeAspect="1"/>
          </p:cNvPicPr>
          <p:nvPr/>
        </p:nvPicPr>
        <p:blipFill>
          <a:blip r:embed="rId2" cstate="print">
            <a:lum bright="20000" contrast="20000"/>
          </a:blip>
          <a:srcRect l="1667" t="20992" b="41074"/>
          <a:stretch>
            <a:fillRect/>
          </a:stretch>
        </p:blipFill>
        <p:spPr>
          <a:xfrm>
            <a:off x="1371600" y="2286000"/>
            <a:ext cx="6705600" cy="1891869"/>
          </a:xfrm>
          <a:prstGeom prst="rect">
            <a:avLst/>
          </a:prstGeom>
        </p:spPr>
      </p:pic>
      <p:pic>
        <p:nvPicPr>
          <p:cNvPr id="9" name="Picture 8" descr="Photo Aug 06, 1 23 08 PM.jpg"/>
          <p:cNvPicPr>
            <a:picLocks noChangeAspect="1"/>
          </p:cNvPicPr>
          <p:nvPr/>
        </p:nvPicPr>
        <p:blipFill>
          <a:blip r:embed="rId3" cstate="print">
            <a:lum bright="20000" contrast="20000"/>
          </a:blip>
          <a:srcRect l="7500" t="63388" r="7500" b="3141"/>
          <a:stretch>
            <a:fillRect/>
          </a:stretch>
        </p:blipFill>
        <p:spPr>
          <a:xfrm>
            <a:off x="1371600" y="4572000"/>
            <a:ext cx="6705600" cy="1972235"/>
          </a:xfrm>
          <a:prstGeom prst="rect">
            <a:avLst/>
          </a:prstGeom>
        </p:spPr>
      </p:pic>
      <p:sp>
        <p:nvSpPr>
          <p:cNvPr id="10" name="TextBox 9"/>
          <p:cNvSpPr txBox="1"/>
          <p:nvPr/>
        </p:nvSpPr>
        <p:spPr>
          <a:xfrm>
            <a:off x="8153400" y="2895600"/>
            <a:ext cx="990600" cy="646331"/>
          </a:xfrm>
          <a:prstGeom prst="rect">
            <a:avLst/>
          </a:prstGeom>
          <a:noFill/>
        </p:spPr>
        <p:txBody>
          <a:bodyPr wrap="square" rtlCol="0">
            <a:spAutoFit/>
          </a:bodyPr>
          <a:lstStyle/>
          <a:p>
            <a:r>
              <a:rPr lang="en-US" dirty="0" smtClean="0"/>
              <a:t>Female</a:t>
            </a:r>
          </a:p>
          <a:p>
            <a:r>
              <a:rPr lang="en-US" dirty="0" smtClean="0"/>
              <a:t>example</a:t>
            </a:r>
            <a:endParaRPr lang="en-US" dirty="0"/>
          </a:p>
        </p:txBody>
      </p:sp>
      <p:sp>
        <p:nvSpPr>
          <p:cNvPr id="11" name="TextBox 10"/>
          <p:cNvSpPr txBox="1"/>
          <p:nvPr/>
        </p:nvSpPr>
        <p:spPr>
          <a:xfrm>
            <a:off x="8153400" y="5486400"/>
            <a:ext cx="990600" cy="646331"/>
          </a:xfrm>
          <a:prstGeom prst="rect">
            <a:avLst/>
          </a:prstGeom>
          <a:noFill/>
        </p:spPr>
        <p:txBody>
          <a:bodyPr wrap="square" rtlCol="0">
            <a:spAutoFit/>
          </a:bodyPr>
          <a:lstStyle/>
          <a:p>
            <a:r>
              <a:rPr lang="en-US" dirty="0" smtClean="0"/>
              <a:t>Male</a:t>
            </a:r>
          </a:p>
          <a:p>
            <a:r>
              <a:rPr lang="en-US" dirty="0" smtClean="0"/>
              <a:t>example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417638"/>
          </a:xfrm>
        </p:spPr>
        <p:txBody>
          <a:bodyPr>
            <a:noAutofit/>
          </a:bodyPr>
          <a:lstStyle/>
          <a:p>
            <a:r>
              <a:rPr lang="en-US" dirty="0" smtClean="0">
                <a:latin typeface="Times New Roman" pitchFamily="18" charset="0"/>
                <a:cs typeface="Times New Roman" pitchFamily="18" charset="0"/>
              </a:rPr>
              <a:t>IV. Activity 3- Energy Balance (cont.)</a:t>
            </a:r>
            <a:endParaRPr lang="en-US" dirty="0"/>
          </a:p>
        </p:txBody>
      </p:sp>
      <p:sp>
        <p:nvSpPr>
          <p:cNvPr id="3" name="Content Placeholder 2"/>
          <p:cNvSpPr>
            <a:spLocks noGrp="1"/>
          </p:cNvSpPr>
          <p:nvPr>
            <p:ph idx="1"/>
          </p:nvPr>
        </p:nvSpPr>
        <p:spPr>
          <a:xfrm>
            <a:off x="228600" y="1447800"/>
            <a:ext cx="8610600" cy="5135563"/>
          </a:xfrm>
        </p:spPr>
        <p:txBody>
          <a:bodyPr>
            <a:normAutofit fontScale="92500" lnSpcReduction="20000"/>
          </a:bodyPr>
          <a:lstStyle/>
          <a:p>
            <a:pPr>
              <a:buNone/>
            </a:pPr>
            <a:r>
              <a:rPr lang="en-US" sz="3300" b="1" dirty="0" smtClean="0"/>
              <a:t>Growth </a:t>
            </a:r>
          </a:p>
          <a:p>
            <a:r>
              <a:rPr lang="en-US" dirty="0"/>
              <a:t>Explain to students that in order to grow properly and maintain a healthy state, children, adolescents, and teenagers must be in positive energy </a:t>
            </a:r>
            <a:r>
              <a:rPr lang="en-US" dirty="0" smtClean="0"/>
              <a:t>balance </a:t>
            </a:r>
            <a:r>
              <a:rPr lang="en-US" dirty="0" err="1" smtClean="0"/>
              <a:t>E</a:t>
            </a:r>
            <a:r>
              <a:rPr lang="en-US" baseline="-25000" dirty="0" err="1" smtClean="0"/>
              <a:t>in</a:t>
            </a:r>
            <a:r>
              <a:rPr lang="en-US" dirty="0" smtClean="0"/>
              <a:t> </a:t>
            </a:r>
            <a:r>
              <a:rPr lang="en-US" dirty="0"/>
              <a:t>&gt; </a:t>
            </a:r>
            <a:r>
              <a:rPr lang="en-US" dirty="0" err="1" smtClean="0"/>
              <a:t>E</a:t>
            </a:r>
            <a:r>
              <a:rPr lang="en-US" baseline="-25000" dirty="0" err="1" smtClean="0"/>
              <a:t>out</a:t>
            </a:r>
            <a:r>
              <a:rPr lang="en-US" dirty="0" smtClean="0"/>
              <a:t> </a:t>
            </a:r>
          </a:p>
          <a:p>
            <a:endParaRPr lang="en-US" dirty="0" smtClean="0"/>
          </a:p>
          <a:p>
            <a:r>
              <a:rPr lang="en-US" dirty="0" smtClean="0"/>
              <a:t>They </a:t>
            </a:r>
            <a:r>
              <a:rPr lang="en-US" dirty="0"/>
              <a:t>need to consume more Calories than needed for BMR and physical activities (</a:t>
            </a:r>
            <a:r>
              <a:rPr lang="en-US" dirty="0" err="1"/>
              <a:t>E</a:t>
            </a:r>
            <a:r>
              <a:rPr lang="en-US" baseline="-25000" dirty="0" err="1"/>
              <a:t>out</a:t>
            </a:r>
            <a:r>
              <a:rPr lang="en-US" dirty="0"/>
              <a:t>) because the extra calories they consume are used for increasing the amount of important body tissues such as bone, muscle, and blood needed for growth </a:t>
            </a:r>
            <a:r>
              <a:rPr lang="en-US" b="1" dirty="0"/>
              <a:t>(</a:t>
            </a:r>
            <a:r>
              <a:rPr lang="en-US" b="1" dirty="0" err="1"/>
              <a:t>E</a:t>
            </a:r>
            <a:r>
              <a:rPr lang="en-US" b="1" baseline="-25000" dirty="0" err="1"/>
              <a:t>growth</a:t>
            </a:r>
            <a:r>
              <a:rPr lang="en-US" b="1" dirty="0" smtClean="0"/>
              <a:t>)</a:t>
            </a:r>
            <a:endParaRPr lang="en-US" dirty="0"/>
          </a:p>
          <a:p>
            <a:pPr lvl="1"/>
            <a:r>
              <a:rPr lang="en-US" dirty="0"/>
              <a:t>An approximation of growth rates for both males and females is </a:t>
            </a:r>
            <a:r>
              <a:rPr lang="en-US" dirty="0" smtClean="0"/>
              <a:t>on the next slide</a:t>
            </a:r>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417638"/>
          </a:xfrm>
        </p:spPr>
        <p:txBody>
          <a:bodyPr>
            <a:noAutofit/>
          </a:bodyPr>
          <a:lstStyle/>
          <a:p>
            <a:r>
              <a:rPr lang="en-US" dirty="0" smtClean="0">
                <a:latin typeface="Times New Roman" pitchFamily="18" charset="0"/>
                <a:cs typeface="Times New Roman" pitchFamily="18" charset="0"/>
              </a:rPr>
              <a:t>IV. Activity 3- Energy Balance (cont.)</a:t>
            </a:r>
            <a:endParaRPr lang="en-US" dirty="0"/>
          </a:p>
        </p:txBody>
      </p:sp>
      <p:sp>
        <p:nvSpPr>
          <p:cNvPr id="3" name="Content Placeholder 2"/>
          <p:cNvSpPr>
            <a:spLocks noGrp="1"/>
          </p:cNvSpPr>
          <p:nvPr>
            <p:ph idx="1"/>
          </p:nvPr>
        </p:nvSpPr>
        <p:spPr>
          <a:xfrm>
            <a:off x="228600" y="1600200"/>
            <a:ext cx="8610600" cy="5257800"/>
          </a:xfrm>
        </p:spPr>
        <p:txBody>
          <a:bodyPr/>
          <a:lstStyle/>
          <a:p>
            <a:pPr algn="ctr">
              <a:buNone/>
            </a:pPr>
            <a:r>
              <a:rPr lang="en-US" dirty="0" smtClean="0"/>
              <a:t>Growth example chart </a:t>
            </a:r>
          </a:p>
          <a:p>
            <a:endParaRPr lang="en-US" dirty="0" smtClean="0"/>
          </a:p>
          <a:p>
            <a:endParaRPr lang="en-US" dirty="0" smtClean="0"/>
          </a:p>
        </p:txBody>
      </p:sp>
      <p:pic>
        <p:nvPicPr>
          <p:cNvPr id="4" name="Picture 3" descr="Photo Aug 06, 1 48 44 PM.jpg"/>
          <p:cNvPicPr>
            <a:picLocks noChangeAspect="1"/>
          </p:cNvPicPr>
          <p:nvPr/>
        </p:nvPicPr>
        <p:blipFill>
          <a:blip r:embed="rId2" cstate="print">
            <a:lum bright="20000" contrast="30000"/>
          </a:blip>
          <a:srcRect l="8333" t="6488" r="2500" b="44421"/>
          <a:stretch>
            <a:fillRect/>
          </a:stretch>
        </p:blipFill>
        <p:spPr>
          <a:xfrm>
            <a:off x="1447800" y="4353506"/>
            <a:ext cx="6858000" cy="2352094"/>
          </a:xfrm>
          <a:prstGeom prst="rect">
            <a:avLst/>
          </a:prstGeom>
        </p:spPr>
      </p:pic>
      <p:pic>
        <p:nvPicPr>
          <p:cNvPr id="5" name="Picture 4" descr="Photo Aug 06, 1 48 44 PM.jpg"/>
          <p:cNvPicPr>
            <a:picLocks noChangeAspect="1"/>
          </p:cNvPicPr>
          <p:nvPr/>
        </p:nvPicPr>
        <p:blipFill>
          <a:blip r:embed="rId3" cstate="print">
            <a:lum bright="10000" contrast="40000"/>
          </a:blip>
          <a:srcRect l="10833" t="54463" r="2500" b="4256"/>
          <a:stretch>
            <a:fillRect/>
          </a:stretch>
        </p:blipFill>
        <p:spPr>
          <a:xfrm>
            <a:off x="1447800" y="2133600"/>
            <a:ext cx="6858000" cy="20642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Autofit/>
          </a:bodyPr>
          <a:lstStyle/>
          <a:p>
            <a:r>
              <a:rPr lang="en-US" dirty="0" smtClean="0">
                <a:latin typeface="Times New Roman" pitchFamily="18" charset="0"/>
                <a:cs typeface="Times New Roman" pitchFamily="18" charset="0"/>
              </a:rPr>
              <a:t>IV. Activity 3- Energy Balance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(cont.)</a:t>
            </a:r>
            <a:endParaRPr lang="en-US" dirty="0"/>
          </a:p>
        </p:txBody>
      </p:sp>
      <p:sp>
        <p:nvSpPr>
          <p:cNvPr id="3" name="Content Placeholder 2"/>
          <p:cNvSpPr>
            <a:spLocks noGrp="1"/>
          </p:cNvSpPr>
          <p:nvPr>
            <p:ph idx="1"/>
          </p:nvPr>
        </p:nvSpPr>
        <p:spPr>
          <a:xfrm>
            <a:off x="0" y="1524000"/>
            <a:ext cx="9144000" cy="5334000"/>
          </a:xfrm>
        </p:spPr>
        <p:txBody>
          <a:bodyPr>
            <a:normAutofit/>
          </a:bodyPr>
          <a:lstStyle/>
          <a:p>
            <a:r>
              <a:rPr lang="en-US" dirty="0"/>
              <a:t>If there are still more Calories taken in than used in for either </a:t>
            </a:r>
            <a:r>
              <a:rPr lang="en-US" dirty="0" err="1"/>
              <a:t>Energy</a:t>
            </a:r>
            <a:r>
              <a:rPr lang="en-US" baseline="-25000" dirty="0" err="1"/>
              <a:t>out</a:t>
            </a:r>
            <a:r>
              <a:rPr lang="en-US" dirty="0"/>
              <a:t> or </a:t>
            </a:r>
            <a:r>
              <a:rPr lang="en-US" dirty="0" err="1"/>
              <a:t>Energy</a:t>
            </a:r>
            <a:r>
              <a:rPr lang="en-US" baseline="-25000" dirty="0" err="1"/>
              <a:t>growth</a:t>
            </a:r>
            <a:r>
              <a:rPr lang="en-US" dirty="0"/>
              <a:t> they may be stored as fat </a:t>
            </a:r>
            <a:r>
              <a:rPr lang="en-US" b="1" dirty="0"/>
              <a:t>(</a:t>
            </a:r>
            <a:r>
              <a:rPr lang="en-US" b="1" dirty="0" err="1"/>
              <a:t>E</a:t>
            </a:r>
            <a:r>
              <a:rPr lang="en-US" b="1" baseline="-25000" dirty="0" err="1"/>
              <a:t>stored</a:t>
            </a:r>
            <a:r>
              <a:rPr lang="en-US" b="1" dirty="0" smtClean="0"/>
              <a:t>)</a:t>
            </a:r>
            <a:r>
              <a:rPr lang="en-US" dirty="0" smtClean="0"/>
              <a:t> </a:t>
            </a:r>
          </a:p>
          <a:p>
            <a:pPr lvl="1"/>
            <a:r>
              <a:rPr lang="en-US" dirty="0" smtClean="0"/>
              <a:t>Remember </a:t>
            </a:r>
            <a:r>
              <a:rPr lang="en-US" dirty="0"/>
              <a:t>energy is never lost so the calories must go somewhere if not used for growth, basic bodily functions, or during physical </a:t>
            </a:r>
            <a:r>
              <a:rPr lang="en-US" dirty="0" smtClean="0"/>
              <a:t>activity</a:t>
            </a:r>
            <a:r>
              <a:rPr lang="en-US" dirty="0"/>
              <a:t> </a:t>
            </a:r>
          </a:p>
          <a:p>
            <a:r>
              <a:rPr lang="en-US" dirty="0"/>
              <a:t>For healthy children, adolescents, and teenagers, the energy balance equation is:</a:t>
            </a:r>
          </a:p>
          <a:p>
            <a:pPr algn="ctr">
              <a:buNone/>
            </a:pPr>
            <a:r>
              <a:rPr lang="en-US" sz="3500" b="1" i="1" dirty="0" err="1"/>
              <a:t>E</a:t>
            </a:r>
            <a:r>
              <a:rPr lang="en-US" sz="3500" b="1" i="1" baseline="-25000" dirty="0" err="1"/>
              <a:t>in</a:t>
            </a:r>
            <a:r>
              <a:rPr lang="en-US" sz="3500" b="1" i="1" dirty="0"/>
              <a:t> = </a:t>
            </a:r>
            <a:r>
              <a:rPr lang="en-US" sz="3500" b="1" i="1" dirty="0" err="1"/>
              <a:t>E</a:t>
            </a:r>
            <a:r>
              <a:rPr lang="en-US" sz="3500" b="1" i="1" baseline="-25000" dirty="0" err="1"/>
              <a:t>out</a:t>
            </a:r>
            <a:r>
              <a:rPr lang="en-US" sz="3500" b="1" i="1" dirty="0"/>
              <a:t> + </a:t>
            </a:r>
            <a:r>
              <a:rPr lang="en-US" sz="3500" b="1" i="1" dirty="0" err="1"/>
              <a:t>E</a:t>
            </a:r>
            <a:r>
              <a:rPr lang="en-US" sz="3500" b="1" i="1" baseline="-25000" dirty="0" err="1"/>
              <a:t>growth</a:t>
            </a:r>
            <a:r>
              <a:rPr lang="en-US" sz="3500" b="1" i="1" dirty="0"/>
              <a:t> + </a:t>
            </a:r>
            <a:r>
              <a:rPr lang="en-US" sz="3500" b="1" i="1" dirty="0" err="1"/>
              <a:t>E</a:t>
            </a:r>
            <a:r>
              <a:rPr lang="en-US" sz="3500" b="1" i="1" baseline="-25000" dirty="0" err="1"/>
              <a:t>stored</a:t>
            </a:r>
            <a:endParaRPr lang="en-US" sz="3500" dirty="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417638"/>
          </a:xfrm>
        </p:spPr>
        <p:txBody>
          <a:bodyPr>
            <a:noAutofit/>
          </a:bodyPr>
          <a:lstStyle/>
          <a:p>
            <a:r>
              <a:rPr lang="en-US" dirty="0" smtClean="0">
                <a:latin typeface="Times New Roman" pitchFamily="18" charset="0"/>
                <a:cs typeface="Times New Roman" pitchFamily="18" charset="0"/>
              </a:rPr>
              <a:t>IV. Activity 3- Energy Balance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(cont.)</a:t>
            </a:r>
            <a:endParaRPr lang="en-US" dirty="0"/>
          </a:p>
        </p:txBody>
      </p:sp>
      <p:sp>
        <p:nvSpPr>
          <p:cNvPr id="3" name="Content Placeholder 2"/>
          <p:cNvSpPr>
            <a:spLocks noGrp="1"/>
          </p:cNvSpPr>
          <p:nvPr>
            <p:ph idx="1"/>
          </p:nvPr>
        </p:nvSpPr>
        <p:spPr/>
        <p:txBody>
          <a:bodyPr/>
          <a:lstStyle/>
          <a:p>
            <a:pPr algn="ctr">
              <a:buNone/>
            </a:pPr>
            <a:r>
              <a:rPr lang="en-US" dirty="0" smtClean="0"/>
              <a:t>Example Seesaw </a:t>
            </a:r>
          </a:p>
          <a:p>
            <a:endParaRPr lang="en-US" dirty="0"/>
          </a:p>
        </p:txBody>
      </p:sp>
      <p:pic>
        <p:nvPicPr>
          <p:cNvPr id="4" name="Picture 3" descr="Photo Aug 06, 1 49 15 PM.jpg"/>
          <p:cNvPicPr>
            <a:picLocks noChangeAspect="1"/>
          </p:cNvPicPr>
          <p:nvPr/>
        </p:nvPicPr>
        <p:blipFill>
          <a:blip r:embed="rId2" cstate="print">
            <a:lum bright="20000" contrast="30000"/>
          </a:blip>
          <a:srcRect t="8168" b="44886"/>
          <a:stretch>
            <a:fillRect/>
          </a:stretch>
        </p:blipFill>
        <p:spPr>
          <a:xfrm>
            <a:off x="1600200" y="4656117"/>
            <a:ext cx="5867400" cy="1897083"/>
          </a:xfrm>
          <a:prstGeom prst="rect">
            <a:avLst/>
          </a:prstGeom>
        </p:spPr>
      </p:pic>
      <p:pic>
        <p:nvPicPr>
          <p:cNvPr id="5" name="Picture 4" descr="Photo Aug 06, 1 51 12 PM.jpg"/>
          <p:cNvPicPr>
            <a:picLocks noChangeAspect="1"/>
          </p:cNvPicPr>
          <p:nvPr/>
        </p:nvPicPr>
        <p:blipFill>
          <a:blip r:embed="rId3" cstate="print">
            <a:lum bright="10000" contrast="40000"/>
          </a:blip>
          <a:srcRect l="8000" t="39636" r="6667" b="21091"/>
          <a:stretch>
            <a:fillRect/>
          </a:stretch>
        </p:blipFill>
        <p:spPr>
          <a:xfrm>
            <a:off x="1600201" y="2337095"/>
            <a:ext cx="5867399" cy="1853905"/>
          </a:xfrm>
          <a:prstGeom prst="rect">
            <a:avLst/>
          </a:prstGeom>
        </p:spPr>
      </p:pic>
      <p:sp>
        <p:nvSpPr>
          <p:cNvPr id="6" name="TextBox 5"/>
          <p:cNvSpPr txBox="1"/>
          <p:nvPr/>
        </p:nvSpPr>
        <p:spPr>
          <a:xfrm>
            <a:off x="7848600" y="2895600"/>
            <a:ext cx="990600" cy="369332"/>
          </a:xfrm>
          <a:prstGeom prst="rect">
            <a:avLst/>
          </a:prstGeom>
          <a:noFill/>
        </p:spPr>
        <p:txBody>
          <a:bodyPr wrap="square" rtlCol="0">
            <a:spAutoFit/>
          </a:bodyPr>
          <a:lstStyle/>
          <a:p>
            <a:r>
              <a:rPr lang="en-US" dirty="0" smtClean="0"/>
              <a:t>Female</a:t>
            </a:r>
            <a:endParaRPr lang="en-US" dirty="0"/>
          </a:p>
        </p:txBody>
      </p:sp>
      <p:sp>
        <p:nvSpPr>
          <p:cNvPr id="7" name="TextBox 6"/>
          <p:cNvSpPr txBox="1"/>
          <p:nvPr/>
        </p:nvSpPr>
        <p:spPr>
          <a:xfrm>
            <a:off x="7848600" y="5562600"/>
            <a:ext cx="990600" cy="369332"/>
          </a:xfrm>
          <a:prstGeom prst="rect">
            <a:avLst/>
          </a:prstGeom>
          <a:noFill/>
        </p:spPr>
        <p:txBody>
          <a:bodyPr wrap="square" rtlCol="0">
            <a:spAutoFit/>
          </a:bodyPr>
          <a:lstStyle/>
          <a:p>
            <a:r>
              <a:rPr lang="en-US" dirty="0"/>
              <a:t>M</a:t>
            </a:r>
            <a:r>
              <a:rPr lang="en-US" dirty="0" smtClean="0"/>
              <a:t>ale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5211763"/>
          </a:xfrm>
        </p:spPr>
        <p:txBody>
          <a:bodyPr/>
          <a:lstStyle/>
          <a:p>
            <a:pPr algn="ctr">
              <a:buNone/>
            </a:pPr>
            <a:r>
              <a:rPr lang="en-US" dirty="0" smtClean="0"/>
              <a:t>Lesson developed for VSVS by:</a:t>
            </a:r>
          </a:p>
          <a:p>
            <a:pPr algn="ctr">
              <a:buNone/>
            </a:pPr>
            <a:r>
              <a:rPr lang="en-US" dirty="0" smtClean="0"/>
              <a:t>Jackie Whitehead of </a:t>
            </a:r>
          </a:p>
          <a:p>
            <a:pPr algn="ctr">
              <a:buNone/>
            </a:pPr>
            <a:r>
              <a:rPr lang="en-US" dirty="0" smtClean="0"/>
              <a:t>California Lutheran University ’13 </a:t>
            </a:r>
          </a:p>
          <a:p>
            <a:pPr algn="ctr">
              <a:buNone/>
            </a:pPr>
            <a:r>
              <a:rPr lang="en-US" dirty="0" smtClean="0"/>
              <a:t>and</a:t>
            </a:r>
          </a:p>
          <a:p>
            <a:pPr algn="ctr">
              <a:buNone/>
            </a:pPr>
            <a:r>
              <a:rPr lang="en-US" dirty="0" smtClean="0"/>
              <a:t> Jessica Campos’12 and </a:t>
            </a:r>
            <a:r>
              <a:rPr lang="en-US" dirty="0" err="1" smtClean="0"/>
              <a:t>Lina</a:t>
            </a:r>
            <a:r>
              <a:rPr lang="en-US" dirty="0" smtClean="0"/>
              <a:t> Aboulmouna’11 of Vanderbilt University  </a:t>
            </a:r>
          </a:p>
          <a:p>
            <a:pPr algn="ctr">
              <a:buNone/>
            </a:pPr>
            <a:r>
              <a:rPr lang="en-US" dirty="0" smtClean="0"/>
              <a:t>for Dr. Jamey Young’s NSF CAREER Award </a:t>
            </a:r>
          </a:p>
          <a:p>
            <a:pPr algn="ctr">
              <a:buNone/>
            </a:pPr>
            <a:r>
              <a:rPr lang="en-US" dirty="0" smtClean="0"/>
              <a:t>#0955251</a:t>
            </a:r>
            <a:endParaRPr lang="en-US" dirty="0"/>
          </a:p>
        </p:txBody>
      </p:sp>
      <p:pic>
        <p:nvPicPr>
          <p:cNvPr id="6" name="Picture 5" descr="VU_eng_logo.gif"/>
          <p:cNvPicPr>
            <a:picLocks noChangeAspect="1"/>
          </p:cNvPicPr>
          <p:nvPr/>
        </p:nvPicPr>
        <p:blipFill>
          <a:blip r:embed="rId2" cstate="print"/>
          <a:stretch>
            <a:fillRect/>
          </a:stretch>
        </p:blipFill>
        <p:spPr>
          <a:xfrm>
            <a:off x="3390900" y="76200"/>
            <a:ext cx="2362200" cy="16097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990600"/>
          </a:xfrm>
        </p:spPr>
        <p:txBody>
          <a:bodyPr>
            <a:normAutofit/>
          </a:bodyPr>
          <a:lstStyle/>
          <a:p>
            <a:r>
              <a:rPr lang="en-US" dirty="0" smtClean="0">
                <a:latin typeface="Times New Roman" pitchFamily="18" charset="0"/>
                <a:cs typeface="Times New Roman" pitchFamily="18" charset="0"/>
              </a:rPr>
              <a:t>I. Intro-Defining Energy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47800"/>
            <a:ext cx="8686800" cy="4419600"/>
          </a:xfrm>
        </p:spPr>
        <p:txBody>
          <a:bodyPr>
            <a:normAutofit/>
          </a:bodyPr>
          <a:lstStyle/>
          <a:p>
            <a:r>
              <a:rPr lang="en-US" dirty="0" smtClean="0"/>
              <a:t>Energy - allows us </a:t>
            </a:r>
            <a:r>
              <a:rPr lang="en-US" dirty="0"/>
              <a:t>to do </a:t>
            </a:r>
            <a:r>
              <a:rPr lang="en-US" dirty="0" smtClean="0"/>
              <a:t>work</a:t>
            </a:r>
          </a:p>
          <a:p>
            <a:pPr lvl="1"/>
            <a:r>
              <a:rPr lang="en-US" dirty="0" smtClean="0"/>
              <a:t>Can be stored </a:t>
            </a:r>
            <a:r>
              <a:rPr lang="en-US" dirty="0"/>
              <a:t>for later use or it may be used immediately to do something such as provide light, heat, or </a:t>
            </a:r>
            <a:r>
              <a:rPr lang="en-US" dirty="0" smtClean="0"/>
              <a:t>motion</a:t>
            </a:r>
          </a:p>
          <a:p>
            <a:pPr lvl="1"/>
            <a:r>
              <a:rPr lang="en-US" dirty="0"/>
              <a:t>M</a:t>
            </a:r>
            <a:r>
              <a:rPr lang="en-US" dirty="0" smtClean="0"/>
              <a:t>ay </a:t>
            </a:r>
            <a:r>
              <a:rPr lang="en-US" dirty="0"/>
              <a:t>view energy as something that lets you do things like run, walk, or just stay </a:t>
            </a:r>
            <a:r>
              <a:rPr lang="en-US" dirty="0" smtClean="0"/>
              <a:t>alive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Times New Roman" pitchFamily="18" charset="0"/>
                <a:cs typeface="Times New Roman" pitchFamily="18" charset="0"/>
              </a:rPr>
              <a:t>II. Activity 1- Energy for Life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990600"/>
            <a:ext cx="5638800" cy="6248400"/>
          </a:xfrm>
        </p:spPr>
        <p:txBody>
          <a:bodyPr>
            <a:normAutofit fontScale="85000" lnSpcReduction="20000"/>
          </a:bodyPr>
          <a:lstStyle/>
          <a:p>
            <a:r>
              <a:rPr lang="en-US" dirty="0" smtClean="0"/>
              <a:t>Pass out materials- check lesson plan for materials list</a:t>
            </a:r>
          </a:p>
          <a:p>
            <a:pPr lvl="1"/>
            <a:r>
              <a:rPr lang="en-US" dirty="0" smtClean="0"/>
              <a:t>Have racks and tubes set up (as detailed on the next slide, before you begin teaching)</a:t>
            </a:r>
            <a:endParaRPr lang="en-US" b="1" dirty="0" smtClean="0"/>
          </a:p>
          <a:p>
            <a:r>
              <a:rPr lang="en-US" dirty="0" smtClean="0"/>
              <a:t>Tell </a:t>
            </a:r>
            <a:r>
              <a:rPr lang="en-US" dirty="0"/>
              <a:t>the class they will be investigating the behavior of a common fungus, baker’s yeast, when it is </a:t>
            </a:r>
            <a:r>
              <a:rPr lang="en-US" dirty="0" smtClean="0"/>
              <a:t>fed</a:t>
            </a:r>
            <a:endParaRPr lang="en-US" dirty="0"/>
          </a:p>
          <a:p>
            <a:r>
              <a:rPr lang="en-US" b="1" dirty="0"/>
              <a:t>Ask </a:t>
            </a:r>
            <a:r>
              <a:rPr lang="en-US" dirty="0"/>
              <a:t>the class to share anything they know about yeast and to answer the hypothesis </a:t>
            </a:r>
            <a:r>
              <a:rPr lang="en-US" dirty="0" smtClean="0"/>
              <a:t>questions</a:t>
            </a:r>
          </a:p>
          <a:p>
            <a:pPr lvl="1"/>
            <a:r>
              <a:rPr lang="en-US" dirty="0" smtClean="0"/>
              <a:t>What </a:t>
            </a:r>
            <a:r>
              <a:rPr lang="en-US" dirty="0"/>
              <a:t>do you think will happen when yeast is combined with water alone? </a:t>
            </a:r>
            <a:endParaRPr lang="en-US" dirty="0" smtClean="0"/>
          </a:p>
          <a:p>
            <a:pPr lvl="1"/>
            <a:r>
              <a:rPr lang="en-US" dirty="0" smtClean="0"/>
              <a:t>What </a:t>
            </a:r>
            <a:r>
              <a:rPr lang="en-US" dirty="0"/>
              <a:t>do you think will happen when sugar and water are added to the yeast</a:t>
            </a:r>
            <a:r>
              <a:rPr lang="en-US" dirty="0" smtClean="0"/>
              <a:t>?</a:t>
            </a:r>
          </a:p>
          <a:p>
            <a:pPr lvl="1"/>
            <a:endParaRPr lang="en-US" dirty="0" smtClean="0"/>
          </a:p>
          <a:p>
            <a:pPr lvl="0"/>
            <a:endParaRPr lang="en-US" sz="2500" dirty="0"/>
          </a:p>
          <a:p>
            <a:endParaRPr lang="en-US" dirty="0" smtClean="0"/>
          </a:p>
        </p:txBody>
      </p:sp>
      <p:pic>
        <p:nvPicPr>
          <p:cNvPr id="6" name="Picture 5" descr="Photo Aug 03, 4 32 20 PM.jpg"/>
          <p:cNvPicPr>
            <a:picLocks noChangeAspect="1"/>
          </p:cNvPicPr>
          <p:nvPr/>
        </p:nvPicPr>
        <p:blipFill>
          <a:blip r:embed="rId2" cstate="print"/>
          <a:srcRect l="17121" t="11935" r="16213" b="11935"/>
          <a:stretch>
            <a:fillRect/>
          </a:stretch>
        </p:blipFill>
        <p:spPr>
          <a:xfrm rot="5400000">
            <a:off x="5679527" y="4607473"/>
            <a:ext cx="1518746" cy="1295400"/>
          </a:xfrm>
          <a:prstGeom prst="rect">
            <a:avLst/>
          </a:prstGeom>
        </p:spPr>
      </p:pic>
      <p:pic>
        <p:nvPicPr>
          <p:cNvPr id="7" name="Picture 6" descr="Photo Aug 03, 4 32 49 PM.jpg"/>
          <p:cNvPicPr>
            <a:picLocks noChangeAspect="1"/>
          </p:cNvPicPr>
          <p:nvPr/>
        </p:nvPicPr>
        <p:blipFill>
          <a:blip r:embed="rId3" cstate="print">
            <a:lum bright="20000" contrast="30000"/>
          </a:blip>
          <a:srcRect l="7317" r="4878" b="8567"/>
          <a:stretch>
            <a:fillRect/>
          </a:stretch>
        </p:blipFill>
        <p:spPr>
          <a:xfrm>
            <a:off x="5638800" y="1676400"/>
            <a:ext cx="3276600" cy="2429933"/>
          </a:xfrm>
          <a:prstGeom prst="rect">
            <a:avLst/>
          </a:prstGeom>
        </p:spPr>
      </p:pic>
      <p:pic>
        <p:nvPicPr>
          <p:cNvPr id="8" name="Picture 7" descr="Photo Aug 03, 4 38 45 PM.jpg"/>
          <p:cNvPicPr>
            <a:picLocks noChangeAspect="1"/>
          </p:cNvPicPr>
          <p:nvPr/>
        </p:nvPicPr>
        <p:blipFill>
          <a:blip r:embed="rId4" cstate="print"/>
          <a:srcRect l="20543" t="22920" r="14403" b="17487"/>
          <a:stretch>
            <a:fillRect/>
          </a:stretch>
        </p:blipFill>
        <p:spPr>
          <a:xfrm>
            <a:off x="7391400" y="4876800"/>
            <a:ext cx="1447800" cy="990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rmAutofit/>
          </a:bodyPr>
          <a:lstStyle/>
          <a:p>
            <a:r>
              <a:rPr lang="en-US" dirty="0" smtClean="0">
                <a:latin typeface="Times New Roman" pitchFamily="18" charset="0"/>
                <a:cs typeface="Times New Roman" pitchFamily="18" charset="0"/>
              </a:rPr>
              <a:t>II. Activity 1- Energy for Life (cont.)</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5334000" cy="6248400"/>
          </a:xfrm>
        </p:spPr>
        <p:txBody>
          <a:bodyPr>
            <a:normAutofit fontScale="55000" lnSpcReduction="20000"/>
          </a:bodyPr>
          <a:lstStyle/>
          <a:p>
            <a:pPr lvl="0"/>
            <a:r>
              <a:rPr lang="en-US" dirty="0" smtClean="0"/>
              <a:t>Have </a:t>
            </a:r>
            <a:r>
              <a:rPr lang="en-US" dirty="0"/>
              <a:t>the test tube racks set up for the students with two large test tubes in each </a:t>
            </a:r>
            <a:r>
              <a:rPr lang="en-US" dirty="0" smtClean="0"/>
              <a:t>rack</a:t>
            </a:r>
            <a:endParaRPr lang="en-US" dirty="0"/>
          </a:p>
          <a:p>
            <a:pPr lvl="0"/>
            <a:r>
              <a:rPr lang="en-US" dirty="0"/>
              <a:t>Put one </a:t>
            </a:r>
            <a:r>
              <a:rPr lang="en-US" dirty="0" smtClean="0"/>
              <a:t>scoop </a:t>
            </a:r>
            <a:r>
              <a:rPr lang="en-US" dirty="0"/>
              <a:t>of yeast into each test tube using the yellow scooper </a:t>
            </a:r>
          </a:p>
          <a:p>
            <a:pPr lvl="0"/>
            <a:r>
              <a:rPr lang="en-US" dirty="0"/>
              <a:t>Use the empty liter bottle as a decanter and fill it with warm water </a:t>
            </a:r>
          </a:p>
          <a:p>
            <a:pPr lvl="0"/>
            <a:r>
              <a:rPr lang="en-US" dirty="0"/>
              <a:t>Pour warm water into each test tube up to the marked line (approximately 50mL)</a:t>
            </a:r>
          </a:p>
          <a:p>
            <a:pPr lvl="0"/>
            <a:r>
              <a:rPr lang="en-US" dirty="0"/>
              <a:t>Have students stir the mixtures gently with the craft sticks </a:t>
            </a:r>
          </a:p>
          <a:p>
            <a:pPr lvl="0"/>
            <a:r>
              <a:rPr lang="en-US" dirty="0"/>
              <a:t>Students add a sugar packet to one of the test tubes and again gently </a:t>
            </a:r>
            <a:r>
              <a:rPr lang="en-US" dirty="0" smtClean="0"/>
              <a:t>stir</a:t>
            </a:r>
            <a:endParaRPr lang="en-US" dirty="0"/>
          </a:p>
          <a:p>
            <a:pPr lvl="0"/>
            <a:r>
              <a:rPr lang="en-US" dirty="0"/>
              <a:t>Have each group measure the height of the mixture in each test tube; record this height as initial height in </a:t>
            </a:r>
            <a:r>
              <a:rPr lang="en-US" dirty="0" smtClean="0"/>
              <a:t>the second table </a:t>
            </a:r>
            <a:r>
              <a:rPr lang="en-US" dirty="0"/>
              <a:t>of the Activity 1 worksheet.</a:t>
            </a:r>
          </a:p>
          <a:p>
            <a:pPr lvl="0"/>
            <a:r>
              <a:rPr lang="en-US" dirty="0"/>
              <a:t>Have them check the height after about five minutes </a:t>
            </a:r>
          </a:p>
          <a:p>
            <a:pPr lvl="1"/>
            <a:r>
              <a:rPr lang="en-US" sz="2900" dirty="0"/>
              <a:t>If the reaction is slow to occur set the test tube rack off to the </a:t>
            </a:r>
            <a:r>
              <a:rPr lang="en-US" sz="2900" dirty="0" smtClean="0"/>
              <a:t>side. </a:t>
            </a:r>
            <a:r>
              <a:rPr lang="en-US" sz="2900" dirty="0"/>
              <a:t>Return to Activity 1 after there is a noticeable change in height. Have students note the final height on the Activity 1 worksheet. </a:t>
            </a:r>
          </a:p>
          <a:p>
            <a:pPr lvl="1"/>
            <a:r>
              <a:rPr lang="en-US" sz="2900" dirty="0"/>
              <a:t>Tubes may </a:t>
            </a:r>
            <a:r>
              <a:rPr lang="en-US" sz="2900" dirty="0" smtClean="0"/>
              <a:t>overflow</a:t>
            </a:r>
            <a:endParaRPr lang="en-US" sz="2900" dirty="0"/>
          </a:p>
          <a:p>
            <a:endParaRPr lang="en-US" dirty="0" smtClean="0"/>
          </a:p>
        </p:txBody>
      </p:sp>
      <p:pic>
        <p:nvPicPr>
          <p:cNvPr id="6" name="Picture 5" descr="Photo Aug 03, 4 41 04 PM.jpg"/>
          <p:cNvPicPr>
            <a:picLocks noChangeAspect="1"/>
          </p:cNvPicPr>
          <p:nvPr/>
        </p:nvPicPr>
        <p:blipFill>
          <a:blip r:embed="rId2" cstate="print">
            <a:lum bright="30000" contrast="30000"/>
          </a:blip>
          <a:srcRect l="6667" t="5344" b="5399"/>
          <a:stretch>
            <a:fillRect/>
          </a:stretch>
        </p:blipFill>
        <p:spPr>
          <a:xfrm>
            <a:off x="5715000" y="1598175"/>
            <a:ext cx="2743200" cy="1678425"/>
          </a:xfrm>
          <a:prstGeom prst="rect">
            <a:avLst/>
          </a:prstGeom>
        </p:spPr>
      </p:pic>
      <p:pic>
        <p:nvPicPr>
          <p:cNvPr id="7" name="Picture 6" descr="Photo Aug 03, 4 45 20 PM.jpg"/>
          <p:cNvPicPr>
            <a:picLocks noChangeAspect="1"/>
          </p:cNvPicPr>
          <p:nvPr/>
        </p:nvPicPr>
        <p:blipFill>
          <a:blip r:embed="rId3" cstate="print">
            <a:lum bright="30000" contrast="40000"/>
          </a:blip>
          <a:srcRect l="8824" t="10160"/>
          <a:stretch>
            <a:fillRect/>
          </a:stretch>
        </p:blipFill>
        <p:spPr>
          <a:xfrm>
            <a:off x="5715000" y="4298883"/>
            <a:ext cx="2819400" cy="1873317"/>
          </a:xfrm>
          <a:prstGeom prst="rect">
            <a:avLst/>
          </a:prstGeom>
        </p:spPr>
      </p:pic>
      <p:grpSp>
        <p:nvGrpSpPr>
          <p:cNvPr id="14" name="Group 13"/>
          <p:cNvGrpSpPr/>
          <p:nvPr/>
        </p:nvGrpSpPr>
        <p:grpSpPr>
          <a:xfrm>
            <a:off x="5867400" y="2971800"/>
            <a:ext cx="2438400" cy="1371600"/>
            <a:chOff x="5867400" y="2971800"/>
            <a:chExt cx="2438400" cy="1371600"/>
          </a:xfrm>
        </p:grpSpPr>
        <p:sp>
          <p:nvSpPr>
            <p:cNvPr id="8" name="TextBox 7"/>
            <p:cNvSpPr txBox="1"/>
            <p:nvPr/>
          </p:nvSpPr>
          <p:spPr>
            <a:xfrm>
              <a:off x="5867400" y="3505200"/>
              <a:ext cx="2438400" cy="369332"/>
            </a:xfrm>
            <a:prstGeom prst="rect">
              <a:avLst/>
            </a:prstGeom>
            <a:noFill/>
          </p:spPr>
          <p:txBody>
            <a:bodyPr wrap="square" rtlCol="0">
              <a:spAutoFit/>
            </a:bodyPr>
            <a:lstStyle/>
            <a:p>
              <a:r>
                <a:rPr lang="en-US" dirty="0" smtClean="0">
                  <a:solidFill>
                    <a:srgbClr val="0070C0"/>
                  </a:solidFill>
                </a:rPr>
                <a:t>Tube containing sugar</a:t>
              </a:r>
              <a:endParaRPr lang="en-US" dirty="0">
                <a:solidFill>
                  <a:srgbClr val="0070C0"/>
                </a:solidFill>
              </a:endParaRPr>
            </a:p>
          </p:txBody>
        </p:sp>
        <p:cxnSp>
          <p:nvCxnSpPr>
            <p:cNvPr id="10" name="Straight Arrow Connector 9"/>
            <p:cNvCxnSpPr/>
            <p:nvPr/>
          </p:nvCxnSpPr>
          <p:spPr>
            <a:xfrm flipH="1" flipV="1">
              <a:off x="6934200" y="2971800"/>
              <a:ext cx="1524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flipH="1">
              <a:off x="6934200" y="3874532"/>
              <a:ext cx="152400" cy="4688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534400" y="2209800"/>
            <a:ext cx="609600" cy="276999"/>
          </a:xfrm>
          <a:prstGeom prst="rect">
            <a:avLst/>
          </a:prstGeom>
          <a:noFill/>
        </p:spPr>
        <p:txBody>
          <a:bodyPr wrap="square" rtlCol="0">
            <a:spAutoFit/>
          </a:bodyPr>
          <a:lstStyle/>
          <a:p>
            <a:r>
              <a:rPr lang="en-US" sz="1200" dirty="0" smtClean="0"/>
              <a:t>initial</a:t>
            </a:r>
            <a:endParaRPr lang="en-US" sz="1200" dirty="0"/>
          </a:p>
        </p:txBody>
      </p:sp>
      <p:sp>
        <p:nvSpPr>
          <p:cNvPr id="16" name="TextBox 15"/>
          <p:cNvSpPr txBox="1"/>
          <p:nvPr/>
        </p:nvSpPr>
        <p:spPr>
          <a:xfrm>
            <a:off x="8610600" y="5029200"/>
            <a:ext cx="609600" cy="276999"/>
          </a:xfrm>
          <a:prstGeom prst="rect">
            <a:avLst/>
          </a:prstGeom>
          <a:noFill/>
        </p:spPr>
        <p:txBody>
          <a:bodyPr wrap="square" rtlCol="0">
            <a:spAutoFit/>
          </a:bodyPr>
          <a:lstStyle/>
          <a:p>
            <a:r>
              <a:rPr lang="en-US" sz="1200" dirty="0" smtClean="0"/>
              <a:t>4 min.</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417638"/>
          </a:xfrm>
        </p:spPr>
        <p:txBody>
          <a:bodyPr>
            <a:normAutofit/>
          </a:bodyPr>
          <a:lstStyle/>
          <a:p>
            <a:r>
              <a:rPr lang="en-US" dirty="0" smtClean="0">
                <a:latin typeface="Times New Roman" pitchFamily="18" charset="0"/>
                <a:cs typeface="Times New Roman" pitchFamily="18" charset="0"/>
              </a:rPr>
              <a:t>II. Activity 1- Energy for Life (cont.)</a:t>
            </a:r>
            <a:endParaRPr lang="en-US" dirty="0"/>
          </a:p>
        </p:txBody>
      </p:sp>
      <p:sp>
        <p:nvSpPr>
          <p:cNvPr id="3" name="Content Placeholder 2"/>
          <p:cNvSpPr>
            <a:spLocks noGrp="1"/>
          </p:cNvSpPr>
          <p:nvPr>
            <p:ph idx="1"/>
          </p:nvPr>
        </p:nvSpPr>
        <p:spPr>
          <a:xfrm>
            <a:off x="0" y="1447800"/>
            <a:ext cx="9144000" cy="5562600"/>
          </a:xfrm>
        </p:spPr>
        <p:txBody>
          <a:bodyPr>
            <a:normAutofit fontScale="77500" lnSpcReduction="20000"/>
          </a:bodyPr>
          <a:lstStyle/>
          <a:p>
            <a:pPr>
              <a:buNone/>
            </a:pPr>
            <a:r>
              <a:rPr lang="en-US" dirty="0" smtClean="0"/>
              <a:t>While you are waiting for the reaction to occur begin a discuss with the entire class</a:t>
            </a:r>
          </a:p>
          <a:p>
            <a:r>
              <a:rPr lang="en-US" b="1" dirty="0"/>
              <a:t>Possible Questions</a:t>
            </a:r>
            <a:r>
              <a:rPr lang="en-US" i="1" dirty="0"/>
              <a:t>:</a:t>
            </a:r>
            <a:endParaRPr lang="en-US" dirty="0"/>
          </a:p>
          <a:p>
            <a:pPr>
              <a:buNone/>
            </a:pPr>
            <a:r>
              <a:rPr lang="en-US" dirty="0"/>
              <a:t>What are the basic needs of living things? Do all organisms </a:t>
            </a:r>
            <a:r>
              <a:rPr lang="en-US" dirty="0" smtClean="0"/>
              <a:t>need exactly </a:t>
            </a:r>
            <a:r>
              <a:rPr lang="en-US" dirty="0"/>
              <a:t>the same things to live? What do plants need? What about animals? Do animals need the same things as plants? </a:t>
            </a:r>
            <a:endParaRPr lang="en-US" dirty="0" smtClean="0"/>
          </a:p>
          <a:p>
            <a:pPr>
              <a:buNone/>
            </a:pPr>
            <a:endParaRPr lang="en-US" dirty="0"/>
          </a:p>
          <a:p>
            <a:r>
              <a:rPr lang="en-US" b="1" dirty="0"/>
              <a:t>Possible Answers:</a:t>
            </a:r>
            <a:r>
              <a:rPr lang="en-US" dirty="0"/>
              <a:t> </a:t>
            </a:r>
            <a:endParaRPr lang="en-US" dirty="0" smtClean="0"/>
          </a:p>
          <a:p>
            <a:pPr>
              <a:buNone/>
            </a:pPr>
            <a:r>
              <a:rPr lang="en-US" dirty="0" smtClean="0"/>
              <a:t>All </a:t>
            </a:r>
            <a:r>
              <a:rPr lang="en-US" dirty="0"/>
              <a:t>organisms need </a:t>
            </a:r>
            <a:r>
              <a:rPr lang="en-US" b="1" dirty="0"/>
              <a:t>energy</a:t>
            </a:r>
            <a:r>
              <a:rPr lang="en-US" dirty="0"/>
              <a:t>. Plants are </a:t>
            </a:r>
            <a:r>
              <a:rPr lang="en-US" b="1" dirty="0"/>
              <a:t>producers</a:t>
            </a:r>
            <a:r>
              <a:rPr lang="en-US" dirty="0"/>
              <a:t>, meaning they are able to produce everything they need from very basic raw materials, including carbon dioxide from air, water, nutrients from soil and energy from sunlight through a process known as photosynthesis. Animals that rely on photosynthetic organisms as their source of energy are called </a:t>
            </a:r>
            <a:r>
              <a:rPr lang="en-US" b="1" dirty="0"/>
              <a:t>consumers</a:t>
            </a:r>
            <a:r>
              <a:rPr lang="en-US" dirty="0"/>
              <a:t>, this also includes fungi. Producers get theirs from the sun and consumers get it from eating the appropriate foods.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417638"/>
          </a:xfrm>
        </p:spPr>
        <p:txBody>
          <a:bodyPr>
            <a:normAutofit/>
          </a:bodyPr>
          <a:lstStyle/>
          <a:p>
            <a:r>
              <a:rPr lang="en-US" dirty="0" smtClean="0">
                <a:latin typeface="Times New Roman" pitchFamily="18" charset="0"/>
                <a:cs typeface="Times New Roman" pitchFamily="18" charset="0"/>
              </a:rPr>
              <a:t>II. Activity 1- Energy for Life (cont.)</a:t>
            </a:r>
            <a:endParaRPr lang="en-US" dirty="0"/>
          </a:p>
        </p:txBody>
      </p:sp>
      <p:sp>
        <p:nvSpPr>
          <p:cNvPr id="3" name="Content Placeholder 2"/>
          <p:cNvSpPr>
            <a:spLocks noGrp="1"/>
          </p:cNvSpPr>
          <p:nvPr>
            <p:ph idx="1"/>
          </p:nvPr>
        </p:nvSpPr>
        <p:spPr>
          <a:xfrm>
            <a:off x="0" y="1066800"/>
            <a:ext cx="5105400" cy="6096000"/>
          </a:xfrm>
        </p:spPr>
        <p:txBody>
          <a:bodyPr>
            <a:normAutofit fontScale="47500" lnSpcReduction="20000"/>
          </a:bodyPr>
          <a:lstStyle/>
          <a:p>
            <a:r>
              <a:rPr lang="en-US" sz="4200" dirty="0" smtClean="0"/>
              <a:t>When a noticeable reaction has occurred, (similar to visual at right) initiate closing discussion </a:t>
            </a:r>
          </a:p>
          <a:p>
            <a:r>
              <a:rPr lang="en-US" sz="4200" b="1" dirty="0"/>
              <a:t>Ask </a:t>
            </a:r>
            <a:r>
              <a:rPr lang="en-US" sz="4200" dirty="0"/>
              <a:t>“What is happening to the yeast?” </a:t>
            </a:r>
            <a:endParaRPr lang="en-US" sz="4200" dirty="0" smtClean="0"/>
          </a:p>
          <a:p>
            <a:pPr lvl="1"/>
            <a:r>
              <a:rPr lang="en-US" sz="3800" i="1" dirty="0" smtClean="0"/>
              <a:t>The </a:t>
            </a:r>
            <a:r>
              <a:rPr lang="en-US" sz="3800" i="1" dirty="0"/>
              <a:t>yeast cells have begun to grow and multiply in the presence of water and food (sugar</a:t>
            </a:r>
            <a:r>
              <a:rPr lang="en-US" sz="3800" i="1" dirty="0" smtClean="0"/>
              <a:t>)</a:t>
            </a:r>
          </a:p>
          <a:p>
            <a:pPr lvl="1"/>
            <a:r>
              <a:rPr lang="en-US" sz="3800" i="1" dirty="0" smtClean="0"/>
              <a:t> </a:t>
            </a:r>
            <a:r>
              <a:rPr lang="en-US" sz="3800" i="1" dirty="0"/>
              <a:t>The gas being produced is carbon </a:t>
            </a:r>
            <a:r>
              <a:rPr lang="en-US" sz="3800" i="1" dirty="0" smtClean="0"/>
              <a:t>dioxide</a:t>
            </a:r>
            <a:r>
              <a:rPr lang="en-US" sz="3800" dirty="0"/>
              <a:t> </a:t>
            </a:r>
          </a:p>
          <a:p>
            <a:r>
              <a:rPr lang="en-US" sz="4200" dirty="0"/>
              <a:t>Help them </a:t>
            </a:r>
            <a:r>
              <a:rPr lang="en-US" sz="4200" b="1" dirty="0"/>
              <a:t>understand</a:t>
            </a:r>
            <a:r>
              <a:rPr lang="en-US" sz="4200" dirty="0"/>
              <a:t>, that they used different pieces of evidence to come to the conclusion that yeast uses sugar as an energy source. </a:t>
            </a:r>
          </a:p>
          <a:p>
            <a:pPr lvl="1"/>
            <a:r>
              <a:rPr lang="en-US" sz="3800" dirty="0"/>
              <a:t>Y</a:t>
            </a:r>
            <a:r>
              <a:rPr lang="en-US" sz="3800" dirty="0" smtClean="0"/>
              <a:t>east </a:t>
            </a:r>
            <a:r>
              <a:rPr lang="en-US" sz="3800" dirty="0"/>
              <a:t>was breaking down sugar to obtain energy, and released carbon dioxide (visible as bubbles, increasing the height of the mixture</a:t>
            </a:r>
            <a:r>
              <a:rPr lang="en-US" sz="3800" dirty="0" smtClean="0"/>
              <a:t>)</a:t>
            </a:r>
            <a:endParaRPr lang="en-US" sz="3800" dirty="0"/>
          </a:p>
          <a:p>
            <a:pPr lvl="1"/>
            <a:r>
              <a:rPr lang="en-US" sz="3800" dirty="0"/>
              <a:t>Y</a:t>
            </a:r>
            <a:r>
              <a:rPr lang="en-US" sz="3800" dirty="0" smtClean="0"/>
              <a:t>east-sugar </a:t>
            </a:r>
            <a:r>
              <a:rPr lang="en-US" sz="3800" dirty="0"/>
              <a:t>mixture became warmer over the course of the lesson. Heat was released as a by-product of the energy </a:t>
            </a:r>
            <a:r>
              <a:rPr lang="en-US" sz="3800" dirty="0" smtClean="0"/>
              <a:t>conversion</a:t>
            </a:r>
            <a:endParaRPr lang="en-US" sz="3800" dirty="0"/>
          </a:p>
          <a:p>
            <a:pPr lvl="1"/>
            <a:r>
              <a:rPr lang="en-US" sz="3800" dirty="0"/>
              <a:t>Y</a:t>
            </a:r>
            <a:r>
              <a:rPr lang="en-US" sz="3800" dirty="0" smtClean="0"/>
              <a:t>east </a:t>
            </a:r>
            <a:r>
              <a:rPr lang="en-US" sz="3800" dirty="0"/>
              <a:t>mixture with no sugar did not have energy to grow, and so the mixture did not have bubbles or increase in </a:t>
            </a:r>
            <a:r>
              <a:rPr lang="en-US" sz="3800" dirty="0" smtClean="0"/>
              <a:t>temperature</a:t>
            </a:r>
            <a:endParaRPr lang="en-US" dirty="0"/>
          </a:p>
        </p:txBody>
      </p:sp>
      <p:pic>
        <p:nvPicPr>
          <p:cNvPr id="4" name="Picture 3" descr="Photo Aug 03, 4 48 45 PM.jpg"/>
          <p:cNvPicPr>
            <a:picLocks noChangeAspect="1"/>
          </p:cNvPicPr>
          <p:nvPr/>
        </p:nvPicPr>
        <p:blipFill>
          <a:blip r:embed="rId2" cstate="print"/>
          <a:srcRect l="17391" t="14553" r="6522" b="9774"/>
          <a:stretch>
            <a:fillRect/>
          </a:stretch>
        </p:blipFill>
        <p:spPr>
          <a:xfrm>
            <a:off x="5486400" y="1354183"/>
            <a:ext cx="2895600" cy="2151017"/>
          </a:xfrm>
          <a:prstGeom prst="rect">
            <a:avLst/>
          </a:prstGeom>
        </p:spPr>
      </p:pic>
      <p:pic>
        <p:nvPicPr>
          <p:cNvPr id="5" name="Picture 4" descr="Photo Aug 03, 4 57 47 PM.jpg"/>
          <p:cNvPicPr>
            <a:picLocks noChangeAspect="1"/>
          </p:cNvPicPr>
          <p:nvPr/>
        </p:nvPicPr>
        <p:blipFill>
          <a:blip r:embed="rId3" cstate="print"/>
          <a:srcRect l="17188" t="14644" r="3125" b="5863"/>
          <a:stretch>
            <a:fillRect/>
          </a:stretch>
        </p:blipFill>
        <p:spPr>
          <a:xfrm>
            <a:off x="5486400" y="4170082"/>
            <a:ext cx="2971800" cy="2214283"/>
          </a:xfrm>
          <a:prstGeom prst="rect">
            <a:avLst/>
          </a:prstGeom>
        </p:spPr>
      </p:pic>
      <p:sp>
        <p:nvSpPr>
          <p:cNvPr id="7" name="TextBox 6"/>
          <p:cNvSpPr txBox="1"/>
          <p:nvPr/>
        </p:nvSpPr>
        <p:spPr>
          <a:xfrm>
            <a:off x="5638800" y="3669268"/>
            <a:ext cx="2438400" cy="369332"/>
          </a:xfrm>
          <a:prstGeom prst="rect">
            <a:avLst/>
          </a:prstGeom>
          <a:noFill/>
        </p:spPr>
        <p:txBody>
          <a:bodyPr wrap="square" rtlCol="0">
            <a:spAutoFit/>
          </a:bodyPr>
          <a:lstStyle/>
          <a:p>
            <a:r>
              <a:rPr lang="en-US" dirty="0" smtClean="0">
                <a:solidFill>
                  <a:srgbClr val="0070C0"/>
                </a:solidFill>
              </a:rPr>
              <a:t>Tube containing sugar</a:t>
            </a:r>
            <a:endParaRPr lang="en-US" dirty="0">
              <a:solidFill>
                <a:srgbClr val="0070C0"/>
              </a:solidFill>
            </a:endParaRPr>
          </a:p>
        </p:txBody>
      </p:sp>
      <p:cxnSp>
        <p:nvCxnSpPr>
          <p:cNvPr id="8" name="Straight Arrow Connector 7"/>
          <p:cNvCxnSpPr/>
          <p:nvPr/>
        </p:nvCxnSpPr>
        <p:spPr>
          <a:xfrm flipV="1">
            <a:off x="6858000" y="3124200"/>
            <a:ext cx="2286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a:off x="6858000" y="4038600"/>
            <a:ext cx="2286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34400" y="5029200"/>
            <a:ext cx="762000" cy="276999"/>
          </a:xfrm>
          <a:prstGeom prst="rect">
            <a:avLst/>
          </a:prstGeom>
          <a:noFill/>
        </p:spPr>
        <p:txBody>
          <a:bodyPr wrap="square" rtlCol="0">
            <a:spAutoFit/>
          </a:bodyPr>
          <a:lstStyle/>
          <a:p>
            <a:r>
              <a:rPr lang="en-US" sz="1200" dirty="0" smtClean="0"/>
              <a:t>15 min.</a:t>
            </a:r>
            <a:endParaRPr lang="en-US" sz="1200" dirty="0"/>
          </a:p>
        </p:txBody>
      </p:sp>
      <p:sp>
        <p:nvSpPr>
          <p:cNvPr id="17" name="TextBox 16"/>
          <p:cNvSpPr txBox="1"/>
          <p:nvPr/>
        </p:nvSpPr>
        <p:spPr>
          <a:xfrm>
            <a:off x="8458200" y="2209800"/>
            <a:ext cx="609600" cy="276999"/>
          </a:xfrm>
          <a:prstGeom prst="rect">
            <a:avLst/>
          </a:prstGeom>
          <a:noFill/>
        </p:spPr>
        <p:txBody>
          <a:bodyPr wrap="square" rtlCol="0">
            <a:spAutoFit/>
          </a:bodyPr>
          <a:lstStyle/>
          <a:p>
            <a:r>
              <a:rPr lang="en-US" sz="1200" dirty="0" smtClean="0"/>
              <a:t>7 min.</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III. Activity 2 -What is a Calorie?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lvl="0"/>
            <a:r>
              <a:rPr lang="en-US" dirty="0" smtClean="0"/>
              <a:t>Calorie -1 calorie is the amount of energy it takes to raise the temperature of one milliliter of pure water one degree Celsius at sea level</a:t>
            </a:r>
          </a:p>
          <a:p>
            <a:pPr lvl="1"/>
            <a:r>
              <a:rPr lang="en-US" dirty="0" smtClean="0"/>
              <a:t>1 food Calorie is equal to 1,000 calories </a:t>
            </a:r>
          </a:p>
          <a:p>
            <a:pPr lvl="1"/>
            <a:r>
              <a:rPr lang="en-US" dirty="0"/>
              <a:t>Note that a food Calorie has a capital “C” whereas the other is lowercase</a:t>
            </a:r>
          </a:p>
          <a:p>
            <a:pPr lvl="1"/>
            <a:r>
              <a:rPr lang="en-US" dirty="0"/>
              <a:t>The calorimeter will calculate calories, make sure to convert this answer to food </a:t>
            </a:r>
            <a:r>
              <a:rPr lang="en-US" dirty="0" smtClean="0"/>
              <a:t>Calories</a:t>
            </a:r>
            <a:endParaRPr lang="en-US" dirty="0"/>
          </a:p>
          <a:p>
            <a:pPr lvl="1"/>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62"/>
            <a:ext cx="9144000" cy="1417638"/>
          </a:xfrm>
        </p:spPr>
        <p:txBody>
          <a:bodyPr>
            <a:noAutofit/>
          </a:bodyPr>
          <a:lstStyle/>
          <a:p>
            <a:r>
              <a:rPr lang="en-US" dirty="0" smtClean="0">
                <a:latin typeface="Times New Roman" pitchFamily="18" charset="0"/>
                <a:cs typeface="Times New Roman" pitchFamily="18" charset="0"/>
              </a:rPr>
              <a:t>III. Activity 2 -What is a Calorie? (cont.)</a:t>
            </a:r>
            <a:endParaRPr lang="en-US" dirty="0"/>
          </a:p>
        </p:txBody>
      </p:sp>
      <p:sp>
        <p:nvSpPr>
          <p:cNvPr id="3" name="Content Placeholder 2"/>
          <p:cNvSpPr>
            <a:spLocks noGrp="1"/>
          </p:cNvSpPr>
          <p:nvPr>
            <p:ph idx="1"/>
          </p:nvPr>
        </p:nvSpPr>
        <p:spPr>
          <a:xfrm>
            <a:off x="0" y="1600200"/>
            <a:ext cx="4953000" cy="5486400"/>
          </a:xfrm>
        </p:spPr>
        <p:txBody>
          <a:bodyPr>
            <a:normAutofit fontScale="85000" lnSpcReduction="10000"/>
          </a:bodyPr>
          <a:lstStyle/>
          <a:p>
            <a:r>
              <a:rPr lang="en-US" b="1" dirty="0"/>
              <a:t>Introduce </a:t>
            </a:r>
            <a:r>
              <a:rPr lang="en-US" dirty="0"/>
              <a:t>the calorimeter and</a:t>
            </a:r>
            <a:r>
              <a:rPr lang="en-US" b="1" dirty="0"/>
              <a:t> explain</a:t>
            </a:r>
            <a:r>
              <a:rPr lang="en-US" dirty="0"/>
              <a:t> that we can measure the amount of energy in a piece of food by measuring the change in temperature as the </a:t>
            </a:r>
            <a:r>
              <a:rPr lang="en-US" dirty="0" smtClean="0"/>
              <a:t>fire, from </a:t>
            </a:r>
            <a:r>
              <a:rPr lang="en-US" dirty="0"/>
              <a:t>the burning piece of </a:t>
            </a:r>
            <a:r>
              <a:rPr lang="en-US" dirty="0" smtClean="0"/>
              <a:t>food, </a:t>
            </a:r>
            <a:r>
              <a:rPr lang="en-US" dirty="0"/>
              <a:t>heats the </a:t>
            </a:r>
            <a:r>
              <a:rPr lang="en-US" dirty="0" smtClean="0"/>
              <a:t>water</a:t>
            </a:r>
            <a:endParaRPr lang="en-US" dirty="0"/>
          </a:p>
          <a:p>
            <a:r>
              <a:rPr lang="en-US" dirty="0" smtClean="0"/>
              <a:t>Ask students to </a:t>
            </a:r>
            <a:r>
              <a:rPr lang="en-US" b="1" dirty="0" smtClean="0"/>
              <a:t>Hypothesize </a:t>
            </a:r>
            <a:r>
              <a:rPr lang="en-US" dirty="0"/>
              <a:t>the number of calories in each piece of food based on the three choices given on the </a:t>
            </a:r>
            <a:r>
              <a:rPr lang="en-US" dirty="0" smtClean="0"/>
              <a:t>worksheet</a:t>
            </a:r>
          </a:p>
          <a:p>
            <a:pPr lvl="1"/>
            <a:r>
              <a:rPr lang="en-US" dirty="0" smtClean="0"/>
              <a:t> </a:t>
            </a:r>
            <a:r>
              <a:rPr lang="en-US" dirty="0"/>
              <a:t>Which food provides the largest amount of energy?  </a:t>
            </a:r>
          </a:p>
          <a:p>
            <a:endParaRPr lang="en-US" dirty="0" smtClean="0"/>
          </a:p>
          <a:p>
            <a:endParaRPr lang="en-US" dirty="0"/>
          </a:p>
        </p:txBody>
      </p:sp>
      <p:pic>
        <p:nvPicPr>
          <p:cNvPr id="5" name="Picture 4" descr="Photo Aug 03, 4 49 54 PM.jpg"/>
          <p:cNvPicPr>
            <a:picLocks noChangeAspect="1"/>
          </p:cNvPicPr>
          <p:nvPr/>
        </p:nvPicPr>
        <p:blipFill>
          <a:blip r:embed="rId2" cstate="print">
            <a:lum contrast="20000"/>
          </a:blip>
          <a:srcRect l="15385" t="7311" r="10256" b="13732"/>
          <a:stretch>
            <a:fillRect/>
          </a:stretch>
        </p:blipFill>
        <p:spPr>
          <a:xfrm rot="5400000">
            <a:off x="4714461" y="3190461"/>
            <a:ext cx="2305878" cy="1828800"/>
          </a:xfrm>
          <a:prstGeom prst="rect">
            <a:avLst/>
          </a:prstGeom>
        </p:spPr>
      </p:pic>
      <p:pic>
        <p:nvPicPr>
          <p:cNvPr id="6" name="Picture 5" descr="Photo Aug 03, 4 50 44 PM.jpg"/>
          <p:cNvPicPr>
            <a:picLocks noChangeAspect="1"/>
          </p:cNvPicPr>
          <p:nvPr/>
        </p:nvPicPr>
        <p:blipFill>
          <a:blip r:embed="rId3" cstate="print">
            <a:lum contrast="20000"/>
          </a:blip>
          <a:srcRect l="6000" t="25025" r="16000" b="29454"/>
          <a:stretch>
            <a:fillRect/>
          </a:stretch>
        </p:blipFill>
        <p:spPr>
          <a:xfrm rot="5400000">
            <a:off x="5952564" y="3285565"/>
            <a:ext cx="4020671" cy="17525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17514</TotalTime>
  <Words>1872</Words>
  <Application>Microsoft Office PowerPoint</Application>
  <PresentationFormat>On-screen Show (4:3)</PresentationFormat>
  <Paragraphs>193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Power of Food</vt:lpstr>
      <vt:lpstr>Important!!!</vt:lpstr>
      <vt:lpstr>I. Intro-Defining Energy</vt:lpstr>
      <vt:lpstr>II. Activity 1- Energy for Life</vt:lpstr>
      <vt:lpstr>II. Activity 1- Energy for Life (cont.)</vt:lpstr>
      <vt:lpstr>II. Activity 1- Energy for Life (cont.)</vt:lpstr>
      <vt:lpstr>II. Activity 1- Energy for Life (cont.)</vt:lpstr>
      <vt:lpstr>III. Activity 2 -What is a Calorie?</vt:lpstr>
      <vt:lpstr>III. Activity 2 -What is a Calorie? (cont.)</vt:lpstr>
      <vt:lpstr>III. Activity 2 -What is a Calorie? (cont.)</vt:lpstr>
      <vt:lpstr>III. Activity 2 -What is a Calorie? (cont.)</vt:lpstr>
      <vt:lpstr>III. Activity 2 -What is a Calorie? (cont.)</vt:lpstr>
      <vt:lpstr>III. Activity 2 -What is a Calorie? (cont.)</vt:lpstr>
      <vt:lpstr>III. Activity 2 -What is a Calorie? (cont.)</vt:lpstr>
      <vt:lpstr>IV. Activity 3- Energy Balance</vt:lpstr>
      <vt:lpstr>IV. Activity 3- Energy Balance  (cont.)</vt:lpstr>
      <vt:lpstr>IV. Activity 3- Energy Balance (cont.)</vt:lpstr>
      <vt:lpstr>IV. Activity 3- Energy Balance (cont.)</vt:lpstr>
      <vt:lpstr>IV. Activity 3- Energy Balance (cont.)</vt:lpstr>
      <vt:lpstr>IV. Activity 3- Energy Balance (cont.)</vt:lpstr>
      <vt:lpstr>IV. Activity 3- Energy Balance (cont.)</vt:lpstr>
      <vt:lpstr>IV. Activity 3- Energy Balance (cont.)</vt:lpstr>
      <vt:lpstr>IV. Activity 3- Energy Balance  (cont.)</vt:lpstr>
      <vt:lpstr>IV. Activity 3- Energy Balance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Food</dc:title>
  <dc:creator>Jackie</dc:creator>
  <cp:lastModifiedBy>VSVS</cp:lastModifiedBy>
  <cp:revision>53</cp:revision>
  <dcterms:created xsi:type="dcterms:W3CDTF">2012-07-25T16:04:02Z</dcterms:created>
  <dcterms:modified xsi:type="dcterms:W3CDTF">2013-01-24T15:02:53Z</dcterms:modified>
</cp:coreProperties>
</file>