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32F97-53C7-435F-9435-C17C13DA77A5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19448-CC44-4847-A238-CC240DC0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Magic Sand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Vanderbilt Student Volunteers for Science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Fall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2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sand can get wet, it means that the water molecules are attracted to the sand grains.</a:t>
            </a:r>
          </a:p>
          <a:p>
            <a:r>
              <a:rPr lang="en-US" dirty="0" smtClean="0"/>
              <a:t>Water-loving property of sand is called </a:t>
            </a:r>
            <a:r>
              <a:rPr lang="en-US" b="1" i="1" u="sng" dirty="0" smtClean="0"/>
              <a:t>hydrophilic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Magic sand is regular sand covered with an oil-like substance that is water-hating or </a:t>
            </a:r>
            <a:r>
              <a:rPr lang="en-US" b="1" i="1" u="sng" dirty="0" smtClean="0"/>
              <a:t>hydrophobic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Demonstration:</a:t>
            </a:r>
            <a:r>
              <a:rPr lang="en-US" dirty="0" smtClean="0"/>
              <a:t> show that water and oil don’t mix.</a:t>
            </a:r>
          </a:p>
          <a:p>
            <a:r>
              <a:rPr lang="en-US" dirty="0" smtClean="0"/>
              <a:t>Shake the bottle containing the oil and water. </a:t>
            </a:r>
          </a:p>
          <a:p>
            <a:r>
              <a:rPr lang="en-US" dirty="0" smtClean="0"/>
              <a:t>Explain that the oil on top is </a:t>
            </a:r>
            <a:r>
              <a:rPr lang="en-US" b="1" dirty="0" smtClean="0"/>
              <a:t>hydrophobic.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45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Investigating Hydrophobic and Hydrophilic Properties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Use the 1-oz dropper bottle to add </a:t>
            </a:r>
            <a:r>
              <a:rPr lang="en-US" sz="2400" b="1" dirty="0" smtClean="0"/>
              <a:t>two drops </a:t>
            </a:r>
            <a:r>
              <a:rPr lang="en-US" sz="2400" dirty="0" smtClean="0"/>
              <a:t>onto the magic sand spoon (red) and regular sand spoon. </a:t>
            </a:r>
          </a:p>
          <a:p>
            <a:r>
              <a:rPr lang="en-US" sz="2400" dirty="0" smtClean="0"/>
              <a:t>Tilt the spoons.</a:t>
            </a:r>
          </a:p>
          <a:p>
            <a:r>
              <a:rPr lang="en-US" sz="2400" dirty="0" smtClean="0"/>
              <a:t>The water on the magic sand spoon will not stick. But  the water will stick on the regular sand.</a:t>
            </a:r>
            <a:endParaRPr lang="en-US" sz="2400" dirty="0"/>
          </a:p>
          <a:p>
            <a:r>
              <a:rPr lang="en-US" sz="2400" dirty="0" smtClean="0"/>
              <a:t>Explain that the magic sand is like the oil </a:t>
            </a:r>
            <a:r>
              <a:rPr lang="en-US" sz="2400" b="1" i="1" u="sng" dirty="0" smtClean="0"/>
              <a:t>(hydrophobic)</a:t>
            </a:r>
            <a:r>
              <a:rPr lang="en-US" sz="2400" dirty="0" smtClean="0"/>
              <a:t>; it will not stick to water.</a:t>
            </a:r>
          </a:p>
          <a:p>
            <a:r>
              <a:rPr lang="en-US" sz="2400" dirty="0" smtClean="0"/>
              <a:t>Explain that the regular sand is </a:t>
            </a:r>
            <a:r>
              <a:rPr lang="en-US" sz="2400" b="1" i="1" u="sng" dirty="0" smtClean="0"/>
              <a:t>hydrophilic</a:t>
            </a:r>
            <a:r>
              <a:rPr lang="en-US" sz="2400" dirty="0" smtClean="0"/>
              <a:t>, therefore the water molecules are attracted to the sand grains and soak into it.</a:t>
            </a:r>
            <a:endParaRPr lang="en-US" sz="24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34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300" dirty="0" smtClean="0"/>
              <a:t>Explain that a nanometer is a billionth of a meter.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Provide examples of different objects at the </a:t>
            </a:r>
            <a:r>
              <a:rPr lang="en-US" sz="2300" dirty="0" err="1" smtClean="0">
                <a:solidFill>
                  <a:srgbClr val="FF0000"/>
                </a:solidFill>
              </a:rPr>
              <a:t>nanoscale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300" dirty="0" smtClean="0"/>
              <a:t>Ordinary materials have different properties at the </a:t>
            </a:r>
            <a:r>
              <a:rPr lang="en-US" sz="2300" dirty="0" err="1" smtClean="0"/>
              <a:t>nanoscale</a:t>
            </a:r>
            <a:r>
              <a:rPr lang="en-US" sz="2300" dirty="0" smtClean="0"/>
              <a:t>. </a:t>
            </a:r>
          </a:p>
          <a:p>
            <a:r>
              <a:rPr lang="en-US" sz="2300" dirty="0" smtClean="0"/>
              <a:t>Show the Nano-Tex fabric.</a:t>
            </a:r>
          </a:p>
          <a:p>
            <a:r>
              <a:rPr lang="en-US" sz="2300" dirty="0" smtClean="0"/>
              <a:t>Explain how nanotechnology has allowed the development of stain resistance.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40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4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the dropper bottle to add water to the 1 </a:t>
            </a:r>
            <a:r>
              <a:rPr lang="en-US" sz="2000" dirty="0" err="1" smtClean="0"/>
              <a:t>oz</a:t>
            </a:r>
            <a:r>
              <a:rPr lang="en-US" sz="2000" dirty="0" smtClean="0"/>
              <a:t> cup.</a:t>
            </a:r>
          </a:p>
          <a:p>
            <a:r>
              <a:rPr lang="en-US" sz="2000" dirty="0" smtClean="0"/>
              <a:t>Sprinkle magic sand on top of the water in the cup.</a:t>
            </a:r>
          </a:p>
          <a:p>
            <a:r>
              <a:rPr lang="en-US" sz="2000" dirty="0" smtClean="0"/>
              <a:t>Take the popsicle stick and </a:t>
            </a:r>
            <a:r>
              <a:rPr lang="en-US" sz="2000" b="1" dirty="0" smtClean="0"/>
              <a:t>slowly </a:t>
            </a:r>
            <a:r>
              <a:rPr lang="en-US" sz="2000" dirty="0" smtClean="0"/>
              <a:t>push through the layer of magic sand.</a:t>
            </a:r>
          </a:p>
          <a:p>
            <a:r>
              <a:rPr lang="en-US" sz="2000" b="1" dirty="0" smtClean="0"/>
              <a:t>Explain</a:t>
            </a:r>
            <a:r>
              <a:rPr lang="en-US" sz="2000" dirty="0" smtClean="0"/>
              <a:t> why the stick isn’t wet.  </a:t>
            </a:r>
          </a:p>
          <a:p>
            <a:r>
              <a:rPr lang="en-US" sz="2000" dirty="0" smtClean="0"/>
              <a:t>Add </a:t>
            </a:r>
            <a:r>
              <a:rPr lang="en-US" sz="2000" b="1" dirty="0" smtClean="0"/>
              <a:t>2 drops </a:t>
            </a:r>
            <a:r>
              <a:rPr lang="en-US" sz="2000" dirty="0" smtClean="0"/>
              <a:t>of water onto the sand in the cup. Keep adding until a large drop of water forms.</a:t>
            </a:r>
          </a:p>
          <a:p>
            <a:r>
              <a:rPr lang="en-US" sz="2000" b="1" dirty="0" smtClean="0"/>
              <a:t>Explain</a:t>
            </a:r>
            <a:r>
              <a:rPr lang="en-US" sz="2000" dirty="0" smtClean="0"/>
              <a:t> why the droplet forms.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93371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6" y="3962400"/>
            <a:ext cx="3269674" cy="24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0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Activities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Mix the magic sand and water. </a:t>
            </a:r>
          </a:p>
          <a:p>
            <a:r>
              <a:rPr lang="en-US" sz="2400" dirty="0" smtClean="0"/>
              <a:t>Ask what the magic sand looks like (should have a silvery sheen).</a:t>
            </a:r>
            <a:endParaRPr lang="en-US" sz="2400" dirty="0"/>
          </a:p>
          <a:p>
            <a:r>
              <a:rPr lang="en-US" sz="2400" b="1" dirty="0" smtClean="0"/>
              <a:t>Carefully </a:t>
            </a:r>
            <a:r>
              <a:rPr lang="en-US" sz="2400" dirty="0" smtClean="0"/>
              <a:t>pour off the water from the sand into the waste container. </a:t>
            </a:r>
          </a:p>
          <a:p>
            <a:r>
              <a:rPr lang="en-US" sz="2400" b="1" dirty="0" smtClean="0"/>
              <a:t>Make sure to leave the sand in the cup behind!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371600"/>
            <a:ext cx="32734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267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96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Sand and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1 </a:t>
            </a:r>
            <a:r>
              <a:rPr lang="en-US" sz="2000" dirty="0" err="1" smtClean="0"/>
              <a:t>oz</a:t>
            </a:r>
            <a:r>
              <a:rPr lang="en-US" sz="2000" dirty="0" smtClean="0"/>
              <a:t> dropper bottle to add </a:t>
            </a:r>
            <a:r>
              <a:rPr lang="en-US" sz="2000" b="1" dirty="0" smtClean="0"/>
              <a:t>2 drops </a:t>
            </a:r>
            <a:r>
              <a:rPr lang="en-US" sz="2000" dirty="0" smtClean="0"/>
              <a:t>of the oil onto the magic sand. </a:t>
            </a:r>
          </a:p>
          <a:p>
            <a:r>
              <a:rPr lang="en-US" sz="2000" b="1" dirty="0" smtClean="0"/>
              <a:t>Explain </a:t>
            </a:r>
            <a:r>
              <a:rPr lang="en-US" sz="2000" dirty="0" smtClean="0"/>
              <a:t>why the oil soaks into the sand. </a:t>
            </a:r>
            <a:endParaRPr lang="en-US" sz="2000" b="1" dirty="0" smtClean="0"/>
          </a:p>
          <a:p>
            <a:r>
              <a:rPr lang="en-US" sz="2000" dirty="0" smtClean="0"/>
              <a:t>The oil and the magic sand have similar properties (</a:t>
            </a:r>
            <a:r>
              <a:rPr lang="en-US" sz="2000" b="1" dirty="0" smtClean="0"/>
              <a:t>hydrophobic</a:t>
            </a:r>
            <a:r>
              <a:rPr lang="en-US" sz="2000" dirty="0" smtClean="0"/>
              <a:t>). This means that the oil is attracted to the magic sand and will soak into it.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9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If the magic </a:t>
            </a:r>
            <a:r>
              <a:rPr lang="en-US" dirty="0" smtClean="0"/>
              <a:t>sand has </a:t>
            </a:r>
            <a:r>
              <a:rPr lang="en-US" b="1" dirty="0" smtClean="0"/>
              <a:t>not </a:t>
            </a:r>
            <a:r>
              <a:rPr lang="en-US" dirty="0" smtClean="0"/>
              <a:t>been contaminated, the teacher can keep it. </a:t>
            </a:r>
          </a:p>
          <a:p>
            <a:r>
              <a:rPr lang="en-US" dirty="0" smtClean="0"/>
              <a:t>Place the 1oz cups with contaminated sands into the trash bag and dispose of it. </a:t>
            </a:r>
            <a:endParaRPr lang="en-US" dirty="0"/>
          </a:p>
        </p:txBody>
      </p:sp>
      <p:pic>
        <p:nvPicPr>
          <p:cNvPr id="7171" name="Picture 3" descr="C:\Users\VSVS\AppData\Local\Microsoft\Windows\Temporary Internet Files\Content.IE5\HEHT0PN3\MC90043821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14" y="2286000"/>
            <a:ext cx="2195512" cy="25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Magic Sand</vt:lpstr>
      <vt:lpstr>I. Background</vt:lpstr>
      <vt:lpstr>II. Activities</vt:lpstr>
      <vt:lpstr>Investigating Hydrophobic and Hydrophilic Properties</vt:lpstr>
      <vt:lpstr>Nanotechnology</vt:lpstr>
      <vt:lpstr>More Activities</vt:lpstr>
      <vt:lpstr>More Activities (cont.)</vt:lpstr>
      <vt:lpstr>Magic Sand and Oil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Sand</dc:title>
  <dc:creator>Mel</dc:creator>
  <cp:lastModifiedBy>Pat</cp:lastModifiedBy>
  <cp:revision>22</cp:revision>
  <cp:lastPrinted>2012-09-21T16:29:51Z</cp:lastPrinted>
  <dcterms:created xsi:type="dcterms:W3CDTF">2012-09-19T20:05:10Z</dcterms:created>
  <dcterms:modified xsi:type="dcterms:W3CDTF">2016-01-01T16:51:44Z</dcterms:modified>
</cp:coreProperties>
</file>