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62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7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97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CCF2C-B8D8-4705-A7A3-D423F4C57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00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C531D-38D5-4F48-B156-A732124AB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6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2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18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9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7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1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6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6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89A05-711B-4237-8E77-0FB21BF4375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2CA4F-767B-4485-B77F-89288C3A7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2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Gluey Putty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Elementary Grade</a:t>
            </a:r>
          </a:p>
          <a:p>
            <a:r>
              <a:rPr lang="en-US" smtClean="0">
                <a:solidFill>
                  <a:schemeClr val="tx1"/>
                </a:solidFill>
              </a:rPr>
              <a:t>Spring </a:t>
            </a:r>
            <a:r>
              <a:rPr lang="en-US" dirty="0" smtClean="0">
                <a:solidFill>
                  <a:schemeClr val="tx1"/>
                </a:solidFill>
              </a:rPr>
              <a:t>2013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0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VSVS volunteers should conduct the introduction section, while the other volunteers prepare the cups for the Gluey Putty.</a:t>
            </a:r>
          </a:p>
          <a:p>
            <a:r>
              <a:rPr lang="en-US" dirty="0" smtClean="0"/>
              <a:t>Shake the Glue/Water mixture before using.</a:t>
            </a:r>
          </a:p>
          <a:p>
            <a:r>
              <a:rPr lang="en-US" dirty="0" smtClean="0"/>
              <a:t>Prepare for each student: (50 mL of glue/water solution) in 10 oz. cups</a:t>
            </a:r>
          </a:p>
          <a:p>
            <a:r>
              <a:rPr lang="en-US" dirty="0" smtClean="0"/>
              <a:t>Prepare for each student: 10 mL of Borax in 1 oz. cups</a:t>
            </a:r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914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these words on the board: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- Solid, Liquid, Gas, Polymer, Non-Newtonian Liquid</a:t>
            </a:r>
          </a:p>
          <a:p>
            <a:r>
              <a:rPr lang="en-US" dirty="0" smtClean="0"/>
              <a:t>Make a chart to discuss the differences between solids and liquids. </a:t>
            </a:r>
          </a:p>
          <a:p>
            <a:r>
              <a:rPr lang="en-US" dirty="0" smtClean="0"/>
              <a:t>Monomers and polymers</a:t>
            </a:r>
          </a:p>
          <a:p>
            <a:r>
              <a:rPr lang="en-US" dirty="0" smtClean="0"/>
              <a:t>Plastic as a polymer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966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Student Polymer Chain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Solids: 8 students hold arms and take baby steps around a spot on the ground. </a:t>
            </a:r>
          </a:p>
          <a:p>
            <a:pPr lvl="1"/>
            <a:r>
              <a:rPr lang="en-US" sz="2000" dirty="0" smtClean="0"/>
              <a:t>Explain that movement is limited but constant.</a:t>
            </a:r>
          </a:p>
          <a:p>
            <a:r>
              <a:rPr lang="en-US" sz="2400" dirty="0" smtClean="0"/>
              <a:t>Liquids: Have the students move at arm’s length away from other students</a:t>
            </a:r>
          </a:p>
          <a:p>
            <a:pPr lvl="1"/>
            <a:r>
              <a:rPr lang="en-US" sz="2400" dirty="0" smtClean="0"/>
              <a:t>Explain that students have more freedom.</a:t>
            </a:r>
          </a:p>
          <a:p>
            <a:r>
              <a:rPr lang="en-US" sz="2400" dirty="0" smtClean="0"/>
              <a:t>Gases: Tell the students to move freely around a room.</a:t>
            </a:r>
          </a:p>
          <a:p>
            <a:pPr lvl="1"/>
            <a:r>
              <a:rPr lang="en-US" sz="2000" dirty="0" smtClean="0"/>
              <a:t>Explain that they can move freely around a room like a gas.  </a:t>
            </a:r>
            <a:endParaRPr lang="en-US" sz="2000" dirty="0" smtClean="0"/>
          </a:p>
          <a:p>
            <a:r>
              <a:rPr lang="en-US" sz="2400" dirty="0" smtClean="0"/>
              <a:t>Student Polymer: Have the 8 students form 2 chains</a:t>
            </a:r>
          </a:p>
          <a:p>
            <a:r>
              <a:rPr lang="en-US" sz="2400" dirty="0" smtClean="0"/>
              <a:t>Cross link the chains: have two students hold the upper arms of two students in chains.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1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latin typeface="+mn-lt"/>
              </a:rPr>
              <a:t>II. Skewering </a:t>
            </a:r>
            <a:r>
              <a:rPr lang="en-US" sz="3600" dirty="0" smtClean="0">
                <a:latin typeface="+mn-lt"/>
              </a:rPr>
              <a:t>a Water-Filled Plastic Bag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810000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Fill a plastic bag about 1/4th of the way full with water.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Dip </a:t>
            </a:r>
            <a:r>
              <a:rPr lang="en-US" sz="1600" dirty="0" smtClean="0"/>
              <a:t>the tip of the skewer into </a:t>
            </a:r>
            <a:r>
              <a:rPr lang="en-US" sz="1600" dirty="0" smtClean="0"/>
              <a:t>the small container of glycerol.  </a:t>
            </a:r>
            <a:r>
              <a:rPr lang="en-US" sz="1600" dirty="0" smtClean="0"/>
              <a:t>Wipe off the excess.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Have one volunteer hold up the plastic bag; another volunteer use </a:t>
            </a:r>
            <a:r>
              <a:rPr lang="en-US" sz="1600" dirty="0" smtClean="0"/>
              <a:t>a </a:t>
            </a:r>
            <a:r>
              <a:rPr lang="en-US" sz="1600" u="sng" dirty="0" smtClean="0"/>
              <a:t>gentle twisting</a:t>
            </a:r>
            <a:r>
              <a:rPr lang="en-US" sz="1600" dirty="0" smtClean="0"/>
              <a:t> motion to insert the skewer into the bag.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Continue pushing on the skewer until it emerges through the opposite side.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Show the students that the bag does not leak. 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/>
              <a:t>Carefully remove the skewer over the plate, and the water will leak out.</a:t>
            </a:r>
            <a:endParaRPr lang="en-US" sz="1600" dirty="0" smtClean="0"/>
          </a:p>
        </p:txBody>
      </p:sp>
      <p:pic>
        <p:nvPicPr>
          <p:cNvPr id="7172" name="Picture 7" descr="105_0569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32400" y="1981200"/>
            <a:ext cx="2641600" cy="1981200"/>
          </a:xfrm>
          <a:noFill/>
        </p:spPr>
      </p:pic>
      <p:pic>
        <p:nvPicPr>
          <p:cNvPr id="7173" name="Picture 8" descr="105_0570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32400" y="4114800"/>
            <a:ext cx="2641600" cy="1981200"/>
          </a:xfrm>
          <a:noFill/>
        </p:spPr>
      </p:pic>
    </p:spTree>
    <p:extLst>
      <p:ext uri="{BB962C8B-B14F-4D97-AF65-F5344CB8AC3E}">
        <p14:creationId xmlns:p14="http://schemas.microsoft.com/office/powerpoint/2010/main" val="1103318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>
                <a:latin typeface="+mn-lt"/>
              </a:rPr>
              <a:t>III. Making Gluey Putty 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Have students place the wax paper on top of the desk to protect the surface.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Give </a:t>
            </a:r>
            <a:r>
              <a:rPr lang="en-US" sz="2000" dirty="0" smtClean="0"/>
              <a:t>each </a:t>
            </a:r>
            <a:r>
              <a:rPr lang="en-US" sz="2000" dirty="0" smtClean="0"/>
              <a:t>student the following: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 </a:t>
            </a:r>
            <a:r>
              <a:rPr lang="en-US" sz="2000" dirty="0" smtClean="0"/>
              <a:t>sheet of wax paper to protect the work </a:t>
            </a:r>
            <a:r>
              <a:rPr lang="en-US" sz="2000" dirty="0" smtClean="0"/>
              <a:t>surface.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10 </a:t>
            </a:r>
            <a:r>
              <a:rPr lang="en-US" sz="2000" dirty="0" smtClean="0"/>
              <a:t>oz. cup </a:t>
            </a:r>
            <a:r>
              <a:rPr lang="en-US" sz="2000" dirty="0" smtClean="0"/>
              <a:t>containing: </a:t>
            </a:r>
            <a:r>
              <a:rPr lang="en-US" sz="2000" dirty="0" smtClean="0"/>
              <a:t>a </a:t>
            </a:r>
            <a:r>
              <a:rPr lang="en-US" sz="2000" dirty="0" smtClean="0"/>
              <a:t>Ziploc </a:t>
            </a:r>
            <a:r>
              <a:rPr lang="en-US" sz="2000" dirty="0" smtClean="0"/>
              <a:t>bag and 50 ml glue-water </a:t>
            </a:r>
            <a:r>
              <a:rPr lang="en-US" sz="2000" dirty="0" smtClean="0"/>
              <a:t>mixture.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1oz</a:t>
            </a:r>
            <a:r>
              <a:rPr lang="en-US" sz="2000" dirty="0" smtClean="0"/>
              <a:t>. cup </a:t>
            </a:r>
            <a:r>
              <a:rPr lang="en-US" sz="2000" dirty="0" smtClean="0"/>
              <a:t>containing: 10 </a:t>
            </a:r>
            <a:r>
              <a:rPr lang="en-US" sz="2000" dirty="0" smtClean="0"/>
              <a:t>ml clear 4% borax, a shell, a penny and 1 popsicle </a:t>
            </a:r>
            <a:r>
              <a:rPr lang="en-US" sz="2000" dirty="0" smtClean="0"/>
              <a:t>stick.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  <p:pic>
        <p:nvPicPr>
          <p:cNvPr id="9220" name="Picture 18" descr="122_2217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609850"/>
            <a:ext cx="3810000" cy="2857500"/>
          </a:xfrm>
          <a:noFill/>
        </p:spPr>
      </p:pic>
    </p:spTree>
    <p:extLst>
      <p:ext uri="{BB962C8B-B14F-4D97-AF65-F5344CB8AC3E}">
        <p14:creationId xmlns:p14="http://schemas.microsoft.com/office/powerpoint/2010/main" val="284427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IV. Using the Gluey Putty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Ask a student to describe the glue mixture</a:t>
            </a:r>
          </a:p>
          <a:p>
            <a:r>
              <a:rPr lang="en-US" sz="2400" dirty="0" smtClean="0"/>
              <a:t>Show the students the borax cutout cover; ask the students to describe the borax solution</a:t>
            </a:r>
          </a:p>
          <a:p>
            <a:r>
              <a:rPr lang="en-US" sz="2400" dirty="0" smtClean="0"/>
              <a:t>Tell the students mix the borax solution with gluey putty.</a:t>
            </a:r>
          </a:p>
          <a:p>
            <a:r>
              <a:rPr lang="en-US" sz="2400" dirty="0" smtClean="0"/>
              <a:t>Knead the gluey putty for a few minutes while it is in the plastic bag.</a:t>
            </a:r>
          </a:p>
          <a:p>
            <a:endParaRPr lang="en-US" dirty="0"/>
          </a:p>
        </p:txBody>
      </p:sp>
      <p:pic>
        <p:nvPicPr>
          <p:cNvPr id="4" name="Picture 20" descr="122_22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32400" y="1676400"/>
            <a:ext cx="2641600" cy="1981200"/>
          </a:xfrm>
          <a:prstGeom prst="rect">
            <a:avLst/>
          </a:prstGeom>
          <a:noFill/>
        </p:spPr>
      </p:pic>
      <p:pic>
        <p:nvPicPr>
          <p:cNvPr id="5" name="Picture 22" descr="122_22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32400" y="3810000"/>
            <a:ext cx="2641600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10590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V. Determining the Properties of Gluey Putty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the students to follow the various methods in the instruction sheets to make observations on the properties of Gluey Putty.</a:t>
            </a:r>
          </a:p>
          <a:p>
            <a:r>
              <a:rPr lang="en-US" dirty="0" smtClean="0"/>
              <a:t>Sample Observation: </a:t>
            </a:r>
            <a:endParaRPr lang="en-US" dirty="0"/>
          </a:p>
          <a:p>
            <a:pPr lvl="1"/>
            <a:r>
              <a:rPr lang="en-US" dirty="0" smtClean="0"/>
              <a:t>Squeeze half of the gluey putty; grasp one edge in mid-air and ask what happens.</a:t>
            </a:r>
          </a:p>
          <a:p>
            <a:pPr lvl="1"/>
            <a:r>
              <a:rPr lang="en-US" dirty="0" smtClean="0"/>
              <a:t>The gluey putty behaves like liquid as it flows.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97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VI. Clean-up and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Have students put the gluey putty into the Ziploc bag and seal it so they can take it home.</a:t>
            </a:r>
          </a:p>
          <a:p>
            <a:r>
              <a:rPr lang="en-US" sz="2800" dirty="0" smtClean="0"/>
              <a:t>Roll up the wax papers with popsicle sticks and throw them away after this activity. </a:t>
            </a:r>
          </a:p>
          <a:p>
            <a:r>
              <a:rPr lang="en-US" sz="2800" dirty="0" smtClean="0"/>
              <a:t>Put all used cups in the trash bag and place it in the kit. </a:t>
            </a:r>
          </a:p>
          <a:p>
            <a:r>
              <a:rPr lang="en-US" sz="2800" dirty="0" smtClean="0"/>
              <a:t>Go over the observation sheet responses and ask</a:t>
            </a:r>
          </a:p>
          <a:p>
            <a:pPr lvl="1"/>
            <a:r>
              <a:rPr lang="en-US" dirty="0" smtClean="0"/>
              <a:t>When does the putty act like a solid or a liquid?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72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545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Gluey Putty</vt:lpstr>
      <vt:lpstr>Pre-Activity </vt:lpstr>
      <vt:lpstr>Introduction</vt:lpstr>
      <vt:lpstr>I. Student Polymer Chain </vt:lpstr>
      <vt:lpstr>II. Skewering a Water-Filled Plastic Bag</vt:lpstr>
      <vt:lpstr>III. Making Gluey Putty </vt:lpstr>
      <vt:lpstr>IV. Using the Gluey Putty</vt:lpstr>
      <vt:lpstr>V. Determining the Properties of Gluey Putty</vt:lpstr>
      <vt:lpstr>VI. Clean-up and Review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</dc:creator>
  <cp:lastModifiedBy>Mel</cp:lastModifiedBy>
  <cp:revision>12</cp:revision>
  <dcterms:created xsi:type="dcterms:W3CDTF">2013-01-31T20:04:18Z</dcterms:created>
  <dcterms:modified xsi:type="dcterms:W3CDTF">2013-01-31T20:57:48Z</dcterms:modified>
</cp:coreProperties>
</file>