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2" r:id="rId4"/>
    <p:sldId id="258" r:id="rId5"/>
    <p:sldId id="259" r:id="rId6"/>
    <p:sldId id="261" r:id="rId7"/>
    <p:sldId id="262" r:id="rId8"/>
    <p:sldId id="263" r:id="rId9"/>
    <p:sldId id="264" r:id="rId10"/>
    <p:sldId id="266" r:id="rId11"/>
    <p:sldId id="267" r:id="rId12"/>
    <p:sldId id="268" r:id="rId13"/>
    <p:sldId id="276" r:id="rId14"/>
    <p:sldId id="275" r:id="rId15"/>
    <p:sldId id="274" r:id="rId16"/>
    <p:sldId id="277" r:id="rId17"/>
    <p:sldId id="278" r:id="rId18"/>
    <p:sldId id="279" r:id="rId19"/>
    <p:sldId id="280" r:id="rId20"/>
    <p:sldId id="281" r:id="rId21"/>
  </p:sldIdLst>
  <p:sldSz cx="9144000" cy="6858000" type="screen4x3"/>
  <p:notesSz cx="701675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90" y="29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316EFC-8C52-47F9-867E-1FB92DF13823}"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BFF0F-95E3-4869-AF70-C77043BCF42D}" type="slidenum">
              <a:rPr lang="en-US" smtClean="0"/>
              <a:t>‹#›</a:t>
            </a:fld>
            <a:endParaRPr lang="en-US"/>
          </a:p>
        </p:txBody>
      </p:sp>
    </p:spTree>
    <p:extLst>
      <p:ext uri="{BB962C8B-B14F-4D97-AF65-F5344CB8AC3E}">
        <p14:creationId xmlns:p14="http://schemas.microsoft.com/office/powerpoint/2010/main" val="188736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16EFC-8C52-47F9-867E-1FB92DF13823}"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BFF0F-95E3-4869-AF70-C77043BCF42D}" type="slidenum">
              <a:rPr lang="en-US" smtClean="0"/>
              <a:t>‹#›</a:t>
            </a:fld>
            <a:endParaRPr lang="en-US"/>
          </a:p>
        </p:txBody>
      </p:sp>
    </p:spTree>
    <p:extLst>
      <p:ext uri="{BB962C8B-B14F-4D97-AF65-F5344CB8AC3E}">
        <p14:creationId xmlns:p14="http://schemas.microsoft.com/office/powerpoint/2010/main" val="2504132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16EFC-8C52-47F9-867E-1FB92DF13823}"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BFF0F-95E3-4869-AF70-C77043BCF42D}" type="slidenum">
              <a:rPr lang="en-US" smtClean="0"/>
              <a:t>‹#›</a:t>
            </a:fld>
            <a:endParaRPr lang="en-US"/>
          </a:p>
        </p:txBody>
      </p:sp>
    </p:spTree>
    <p:extLst>
      <p:ext uri="{BB962C8B-B14F-4D97-AF65-F5344CB8AC3E}">
        <p14:creationId xmlns:p14="http://schemas.microsoft.com/office/powerpoint/2010/main" val="1241127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16EFC-8C52-47F9-867E-1FB92DF13823}"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BFF0F-95E3-4869-AF70-C77043BCF42D}" type="slidenum">
              <a:rPr lang="en-US" smtClean="0"/>
              <a:t>‹#›</a:t>
            </a:fld>
            <a:endParaRPr lang="en-US"/>
          </a:p>
        </p:txBody>
      </p:sp>
    </p:spTree>
    <p:extLst>
      <p:ext uri="{BB962C8B-B14F-4D97-AF65-F5344CB8AC3E}">
        <p14:creationId xmlns:p14="http://schemas.microsoft.com/office/powerpoint/2010/main" val="84150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316EFC-8C52-47F9-867E-1FB92DF13823}"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BFF0F-95E3-4869-AF70-C77043BCF42D}" type="slidenum">
              <a:rPr lang="en-US" smtClean="0"/>
              <a:t>‹#›</a:t>
            </a:fld>
            <a:endParaRPr lang="en-US"/>
          </a:p>
        </p:txBody>
      </p:sp>
    </p:spTree>
    <p:extLst>
      <p:ext uri="{BB962C8B-B14F-4D97-AF65-F5344CB8AC3E}">
        <p14:creationId xmlns:p14="http://schemas.microsoft.com/office/powerpoint/2010/main" val="2557454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316EFC-8C52-47F9-867E-1FB92DF13823}"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9BFF0F-95E3-4869-AF70-C77043BCF42D}" type="slidenum">
              <a:rPr lang="en-US" smtClean="0"/>
              <a:t>‹#›</a:t>
            </a:fld>
            <a:endParaRPr lang="en-US"/>
          </a:p>
        </p:txBody>
      </p:sp>
    </p:spTree>
    <p:extLst>
      <p:ext uri="{BB962C8B-B14F-4D97-AF65-F5344CB8AC3E}">
        <p14:creationId xmlns:p14="http://schemas.microsoft.com/office/powerpoint/2010/main" val="714457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316EFC-8C52-47F9-867E-1FB92DF13823}"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9BFF0F-95E3-4869-AF70-C77043BCF42D}" type="slidenum">
              <a:rPr lang="en-US" smtClean="0"/>
              <a:t>‹#›</a:t>
            </a:fld>
            <a:endParaRPr lang="en-US"/>
          </a:p>
        </p:txBody>
      </p:sp>
    </p:spTree>
    <p:extLst>
      <p:ext uri="{BB962C8B-B14F-4D97-AF65-F5344CB8AC3E}">
        <p14:creationId xmlns:p14="http://schemas.microsoft.com/office/powerpoint/2010/main" val="3579661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316EFC-8C52-47F9-867E-1FB92DF13823}"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9BFF0F-95E3-4869-AF70-C77043BCF42D}" type="slidenum">
              <a:rPr lang="en-US" smtClean="0"/>
              <a:t>‹#›</a:t>
            </a:fld>
            <a:endParaRPr lang="en-US"/>
          </a:p>
        </p:txBody>
      </p:sp>
    </p:spTree>
    <p:extLst>
      <p:ext uri="{BB962C8B-B14F-4D97-AF65-F5344CB8AC3E}">
        <p14:creationId xmlns:p14="http://schemas.microsoft.com/office/powerpoint/2010/main" val="3373135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316EFC-8C52-47F9-867E-1FB92DF13823}"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9BFF0F-95E3-4869-AF70-C77043BCF42D}" type="slidenum">
              <a:rPr lang="en-US" smtClean="0"/>
              <a:t>‹#›</a:t>
            </a:fld>
            <a:endParaRPr lang="en-US"/>
          </a:p>
        </p:txBody>
      </p:sp>
    </p:spTree>
    <p:extLst>
      <p:ext uri="{BB962C8B-B14F-4D97-AF65-F5344CB8AC3E}">
        <p14:creationId xmlns:p14="http://schemas.microsoft.com/office/powerpoint/2010/main" val="186687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316EFC-8C52-47F9-867E-1FB92DF13823}"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9BFF0F-95E3-4869-AF70-C77043BCF42D}" type="slidenum">
              <a:rPr lang="en-US" smtClean="0"/>
              <a:t>‹#›</a:t>
            </a:fld>
            <a:endParaRPr lang="en-US"/>
          </a:p>
        </p:txBody>
      </p:sp>
    </p:spTree>
    <p:extLst>
      <p:ext uri="{BB962C8B-B14F-4D97-AF65-F5344CB8AC3E}">
        <p14:creationId xmlns:p14="http://schemas.microsoft.com/office/powerpoint/2010/main" val="1617093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316EFC-8C52-47F9-867E-1FB92DF13823}"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9BFF0F-95E3-4869-AF70-C77043BCF42D}" type="slidenum">
              <a:rPr lang="en-US" smtClean="0"/>
              <a:t>‹#›</a:t>
            </a:fld>
            <a:endParaRPr lang="en-US"/>
          </a:p>
        </p:txBody>
      </p:sp>
    </p:spTree>
    <p:extLst>
      <p:ext uri="{BB962C8B-B14F-4D97-AF65-F5344CB8AC3E}">
        <p14:creationId xmlns:p14="http://schemas.microsoft.com/office/powerpoint/2010/main" val="1920245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316EFC-8C52-47F9-867E-1FB92DF13823}" type="datetimeFigureOut">
              <a:rPr lang="en-US" smtClean="0"/>
              <a:t>1/14/2016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9BFF0F-95E3-4869-AF70-C77043BCF42D}" type="slidenum">
              <a:rPr lang="en-US" smtClean="0"/>
              <a:t>‹#›</a:t>
            </a:fld>
            <a:endParaRPr lang="en-US"/>
          </a:p>
        </p:txBody>
      </p:sp>
    </p:spTree>
    <p:extLst>
      <p:ext uri="{BB962C8B-B14F-4D97-AF65-F5344CB8AC3E}">
        <p14:creationId xmlns:p14="http://schemas.microsoft.com/office/powerpoint/2010/main" val="1826814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Fossils</a:t>
            </a:r>
            <a:endParaRPr lang="en-US" dirty="0"/>
          </a:p>
        </p:txBody>
      </p:sp>
      <p:sp>
        <p:nvSpPr>
          <p:cNvPr id="3" name="Subtitle 2"/>
          <p:cNvSpPr>
            <a:spLocks noGrp="1"/>
          </p:cNvSpPr>
          <p:nvPr>
            <p:ph type="subTitle" idx="1"/>
          </p:nvPr>
        </p:nvSpPr>
        <p:spPr>
          <a:xfrm>
            <a:off x="990600" y="3886200"/>
            <a:ext cx="7239000" cy="1752600"/>
          </a:xfrm>
        </p:spPr>
        <p:txBody>
          <a:bodyPr>
            <a:noAutofit/>
          </a:bodyPr>
          <a:lstStyle/>
          <a:p>
            <a:r>
              <a:rPr lang="en-US" dirty="0" smtClean="0">
                <a:solidFill>
                  <a:schemeClr val="tx1"/>
                </a:solidFill>
              </a:rPr>
              <a:t>Vanderbilt Student Volunteers for Science</a:t>
            </a:r>
          </a:p>
          <a:p>
            <a:r>
              <a:rPr lang="en-US" dirty="0" smtClean="0">
                <a:solidFill>
                  <a:schemeClr val="tx1"/>
                </a:solidFill>
              </a:rPr>
              <a:t>Fall 2012</a:t>
            </a:r>
          </a:p>
          <a:p>
            <a:r>
              <a:rPr lang="en-US" dirty="0" smtClean="0">
                <a:solidFill>
                  <a:schemeClr val="tx1"/>
                </a:solidFill>
              </a:rPr>
              <a:t>Training Presentation</a:t>
            </a:r>
            <a:endParaRPr lang="en-US" dirty="0">
              <a:solidFill>
                <a:schemeClr val="tx1"/>
              </a:solidFill>
            </a:endParaRPr>
          </a:p>
        </p:txBody>
      </p:sp>
    </p:spTree>
    <p:extLst>
      <p:ext uri="{BB962C8B-B14F-4D97-AF65-F5344CB8AC3E}">
        <p14:creationId xmlns:p14="http://schemas.microsoft.com/office/powerpoint/2010/main" val="117805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IC. Timeline </a:t>
            </a:r>
            <a:r>
              <a:rPr lang="en-US" sz="3600" dirty="0" smtClean="0"/>
              <a:t>Mats cont.</a:t>
            </a:r>
            <a:br>
              <a:rPr lang="en-US" sz="3600" dirty="0" smtClean="0"/>
            </a:br>
            <a:r>
              <a:rPr lang="en-US" b="1" dirty="0" smtClean="0"/>
              <a:t>Paleozoic Era</a:t>
            </a:r>
            <a:endParaRPr lang="en-US" b="1" dirty="0"/>
          </a:p>
        </p:txBody>
      </p:sp>
      <p:sp>
        <p:nvSpPr>
          <p:cNvPr id="3" name="Content Placeholder 2"/>
          <p:cNvSpPr>
            <a:spLocks noGrp="1"/>
          </p:cNvSpPr>
          <p:nvPr>
            <p:ph idx="1"/>
          </p:nvPr>
        </p:nvSpPr>
        <p:spPr>
          <a:xfrm>
            <a:off x="422564" y="1447800"/>
            <a:ext cx="8229600" cy="3733800"/>
          </a:xfrm>
        </p:spPr>
        <p:txBody>
          <a:bodyPr>
            <a:normAutofit fontScale="92500" lnSpcReduction="20000"/>
          </a:bodyPr>
          <a:lstStyle/>
          <a:p>
            <a:pPr marL="0" indent="0">
              <a:buNone/>
            </a:pPr>
            <a:r>
              <a:rPr lang="en-US" sz="1800" dirty="0" smtClean="0"/>
              <a:t>Pink Sections – The Paleozoic Era:</a:t>
            </a:r>
          </a:p>
          <a:p>
            <a:pPr lvl="0"/>
            <a:r>
              <a:rPr lang="en-US" sz="1800" dirty="0"/>
              <a:t>Invertebrates such as trilobites, brachiopods, crinoids, and ammonites flourished in this </a:t>
            </a:r>
            <a:r>
              <a:rPr lang="en-US" sz="1800" dirty="0" smtClean="0"/>
              <a:t>era</a:t>
            </a:r>
            <a:endParaRPr lang="en-US" sz="1800" dirty="0"/>
          </a:p>
          <a:p>
            <a:pPr lvl="1"/>
            <a:r>
              <a:rPr lang="en-US" sz="1800" dirty="0" smtClean="0"/>
              <a:t>Invertebrates lack a backbone.</a:t>
            </a:r>
            <a:endParaRPr lang="en-US" sz="1800" dirty="0"/>
          </a:p>
          <a:p>
            <a:pPr lvl="0"/>
            <a:r>
              <a:rPr lang="en-US" sz="1800" dirty="0" smtClean="0"/>
              <a:t>Early </a:t>
            </a:r>
            <a:r>
              <a:rPr lang="en-US" sz="1800" dirty="0"/>
              <a:t>fish </a:t>
            </a:r>
            <a:r>
              <a:rPr lang="en-US" sz="1800" dirty="0" smtClean="0"/>
              <a:t>develop</a:t>
            </a:r>
            <a:endParaRPr lang="en-US" sz="1800" dirty="0"/>
          </a:p>
          <a:p>
            <a:pPr lvl="1"/>
            <a:r>
              <a:rPr lang="en-US" sz="1800" dirty="0"/>
              <a:t>I</a:t>
            </a:r>
            <a:r>
              <a:rPr lang="en-US" sz="1800" dirty="0" smtClean="0"/>
              <a:t>mage of frilled shark, considered a “living fossil” – it still exists but is rarely seen because it lives deep in the sea)</a:t>
            </a:r>
            <a:endParaRPr lang="en-US" sz="1800" dirty="0"/>
          </a:p>
          <a:p>
            <a:pPr lvl="1"/>
            <a:r>
              <a:rPr lang="en-US" sz="1800" dirty="0"/>
              <a:t>Sharks constantly shed their teeth.  The skeleton of the shark is cartilaginous and so the teeth (which are bony) are more likely to be found as </a:t>
            </a:r>
            <a:r>
              <a:rPr lang="en-US" sz="1800" dirty="0" smtClean="0"/>
              <a:t>fossils</a:t>
            </a:r>
            <a:endParaRPr lang="en-US" sz="1800" dirty="0"/>
          </a:p>
          <a:p>
            <a:pPr lvl="0"/>
            <a:r>
              <a:rPr lang="en-US" sz="1800" dirty="0"/>
              <a:t>Early land plants </a:t>
            </a:r>
            <a:r>
              <a:rPr lang="en-US" sz="1800" dirty="0" smtClean="0"/>
              <a:t>develop - ferns</a:t>
            </a:r>
            <a:endParaRPr lang="en-US" sz="1800" dirty="0"/>
          </a:p>
          <a:p>
            <a:pPr lvl="0"/>
            <a:r>
              <a:rPr lang="en-US" sz="1800" dirty="0" smtClean="0"/>
              <a:t>Early </a:t>
            </a:r>
            <a:r>
              <a:rPr lang="en-US" sz="1800" dirty="0"/>
              <a:t>reptiles </a:t>
            </a:r>
            <a:r>
              <a:rPr lang="en-US" sz="1800" dirty="0" smtClean="0"/>
              <a:t>developed Ends with the largest mass extinction– </a:t>
            </a:r>
            <a:r>
              <a:rPr lang="en-US" sz="1800" dirty="0"/>
              <a:t>90% of all species became extinct.  </a:t>
            </a:r>
          </a:p>
          <a:p>
            <a:pPr lvl="1"/>
            <a:r>
              <a:rPr lang="en-US" sz="1800" b="1" dirty="0" smtClean="0">
                <a:effectLst/>
              </a:rPr>
              <a:t>Make sure students know what extinction means.  </a:t>
            </a:r>
            <a:r>
              <a:rPr lang="en-US" sz="1800" i="1" dirty="0" smtClean="0"/>
              <a:t>The </a:t>
            </a:r>
            <a:r>
              <a:rPr lang="en-US" sz="1800" i="1" dirty="0"/>
              <a:t>species will never be alive again</a:t>
            </a:r>
            <a:r>
              <a:rPr lang="en-US" sz="1800" i="1" dirty="0" smtClean="0"/>
              <a:t>.</a:t>
            </a:r>
            <a:r>
              <a:rPr lang="en-US" sz="1800" dirty="0" smtClean="0"/>
              <a:t> </a:t>
            </a:r>
          </a:p>
          <a:p>
            <a:pPr lvl="0"/>
            <a:endParaRPr lang="en-US" sz="1200" dirty="0"/>
          </a:p>
        </p:txBody>
      </p:sp>
      <p:pic>
        <p:nvPicPr>
          <p:cNvPr id="6146" name="Picture 2" descr="C:\Users\Courtney\Desktop\Fossils Ppt\Photos\IMG_1519.JPG"/>
          <p:cNvPicPr>
            <a:picLocks noChangeAspect="1" noChangeArrowheads="1"/>
          </p:cNvPicPr>
          <p:nvPr/>
        </p:nvPicPr>
        <p:blipFill rotWithShape="1">
          <a:blip r:embed="rId2">
            <a:extLst>
              <a:ext uri="{28A0092B-C50C-407E-A947-70E740481C1C}">
                <a14:useLocalDpi xmlns:a14="http://schemas.microsoft.com/office/drawing/2010/main" val="0"/>
              </a:ext>
            </a:extLst>
          </a:blip>
          <a:srcRect l="8799" t="29760" r="10962" b="47575"/>
          <a:stretch/>
        </p:blipFill>
        <p:spPr bwMode="auto">
          <a:xfrm flipH="1">
            <a:off x="457200" y="5181600"/>
            <a:ext cx="8229600" cy="11336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creen Clipping"/>
          <p:cNvPicPr>
            <a:picLocks noChangeAspect="1"/>
          </p:cNvPicPr>
          <p:nvPr/>
        </p:nvPicPr>
        <p:blipFill rotWithShape="1">
          <a:blip r:embed="rId3">
            <a:extLst>
              <a:ext uri="{28A0092B-C50C-407E-A947-70E740481C1C}">
                <a14:useLocalDpi xmlns:a14="http://schemas.microsoft.com/office/drawing/2010/main" val="0"/>
              </a:ext>
            </a:extLst>
          </a:blip>
          <a:srcRect t="48090" b="42520"/>
          <a:stretch/>
        </p:blipFill>
        <p:spPr>
          <a:xfrm>
            <a:off x="377184" y="5998482"/>
            <a:ext cx="8229600" cy="326118"/>
          </a:xfrm>
          <a:prstGeom prst="rect">
            <a:avLst/>
          </a:prstGeom>
        </p:spPr>
      </p:pic>
      <p:sp>
        <p:nvSpPr>
          <p:cNvPr id="5" name="Rectangle 4"/>
          <p:cNvSpPr/>
          <p:nvPr/>
        </p:nvSpPr>
        <p:spPr>
          <a:xfrm>
            <a:off x="457200" y="5211516"/>
            <a:ext cx="4495800" cy="118928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8257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IC. Timeline </a:t>
            </a:r>
            <a:r>
              <a:rPr lang="en-US" sz="3600" dirty="0" smtClean="0"/>
              <a:t>Mats cont.</a:t>
            </a:r>
            <a:br>
              <a:rPr lang="en-US" sz="3600" dirty="0" smtClean="0"/>
            </a:br>
            <a:r>
              <a:rPr lang="en-US" b="1" dirty="0" smtClean="0"/>
              <a:t>Mesozoic Era</a:t>
            </a:r>
            <a:endParaRPr lang="en-US" b="1" dirty="0"/>
          </a:p>
        </p:txBody>
      </p:sp>
      <p:sp>
        <p:nvSpPr>
          <p:cNvPr id="3" name="Content Placeholder 2"/>
          <p:cNvSpPr>
            <a:spLocks noGrp="1"/>
          </p:cNvSpPr>
          <p:nvPr>
            <p:ph idx="1"/>
          </p:nvPr>
        </p:nvSpPr>
        <p:spPr>
          <a:xfrm>
            <a:off x="457200" y="1447800"/>
            <a:ext cx="8229600" cy="3124199"/>
          </a:xfrm>
        </p:spPr>
        <p:txBody>
          <a:bodyPr>
            <a:normAutofit fontScale="85000" lnSpcReduction="10000"/>
          </a:bodyPr>
          <a:lstStyle/>
          <a:p>
            <a:pPr marL="0" indent="0">
              <a:buNone/>
            </a:pPr>
            <a:r>
              <a:rPr lang="en-US" dirty="0" smtClean="0"/>
              <a:t>Green Sections – The Mesozoic Era:</a:t>
            </a:r>
          </a:p>
          <a:p>
            <a:pPr lvl="0"/>
            <a:r>
              <a:rPr lang="en-US" dirty="0" smtClean="0"/>
              <a:t>Age of Reptiles - many major reptile groups were dominant life forms</a:t>
            </a:r>
            <a:endParaRPr lang="en-US" sz="3600" dirty="0"/>
          </a:p>
          <a:p>
            <a:pPr lvl="0"/>
            <a:r>
              <a:rPr lang="en-US" dirty="0"/>
              <a:t>Dinosaurs, birds, small mammals, flowering plants, and flies </a:t>
            </a:r>
            <a:r>
              <a:rPr lang="en-US" dirty="0" smtClean="0"/>
              <a:t>flourished Ends with mass extinction of 50</a:t>
            </a:r>
            <a:r>
              <a:rPr lang="en-US" dirty="0"/>
              <a:t>% of all </a:t>
            </a:r>
            <a:r>
              <a:rPr lang="en-US" dirty="0" smtClean="0"/>
              <a:t>species, </a:t>
            </a:r>
            <a:r>
              <a:rPr lang="en-US" dirty="0"/>
              <a:t>including </a:t>
            </a:r>
            <a:r>
              <a:rPr lang="en-US" dirty="0" smtClean="0"/>
              <a:t>dinosaurs</a:t>
            </a:r>
            <a:endParaRPr lang="en-US" sz="3200" dirty="0"/>
          </a:p>
          <a:p>
            <a:pPr lvl="1"/>
            <a:r>
              <a:rPr lang="en-US" dirty="0" smtClean="0"/>
              <a:t>It </a:t>
            </a:r>
            <a:r>
              <a:rPr lang="en-US" dirty="0"/>
              <a:t>coincides with the impact of a huge meteorite in </a:t>
            </a:r>
            <a:r>
              <a:rPr lang="en-US" dirty="0" smtClean="0"/>
              <a:t>Mexico</a:t>
            </a:r>
            <a:endParaRPr lang="en-US" sz="1600" dirty="0" smtClean="0"/>
          </a:p>
        </p:txBody>
      </p:sp>
      <p:pic>
        <p:nvPicPr>
          <p:cNvPr id="6146" name="Picture 2" descr="C:\Users\Courtney\Desktop\Fossils Ppt\Photos\IMG_1519.JPG"/>
          <p:cNvPicPr>
            <a:picLocks noChangeAspect="1" noChangeArrowheads="1"/>
          </p:cNvPicPr>
          <p:nvPr/>
        </p:nvPicPr>
        <p:blipFill rotWithShape="1">
          <a:blip r:embed="rId2">
            <a:extLst>
              <a:ext uri="{28A0092B-C50C-407E-A947-70E740481C1C}">
                <a14:useLocalDpi xmlns:a14="http://schemas.microsoft.com/office/drawing/2010/main" val="0"/>
              </a:ext>
            </a:extLst>
          </a:blip>
          <a:srcRect l="8799" t="29760" r="10962" b="47575"/>
          <a:stretch/>
        </p:blipFill>
        <p:spPr bwMode="auto">
          <a:xfrm flipH="1">
            <a:off x="457200" y="4572000"/>
            <a:ext cx="8229600" cy="17432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creen Clipping"/>
          <p:cNvPicPr>
            <a:picLocks noChangeAspect="1"/>
          </p:cNvPicPr>
          <p:nvPr/>
        </p:nvPicPr>
        <p:blipFill rotWithShape="1">
          <a:blip r:embed="rId3">
            <a:extLst>
              <a:ext uri="{28A0092B-C50C-407E-A947-70E740481C1C}">
                <a14:useLocalDpi xmlns:a14="http://schemas.microsoft.com/office/drawing/2010/main" val="0"/>
              </a:ext>
            </a:extLst>
          </a:blip>
          <a:srcRect t="48090" b="42520"/>
          <a:stretch/>
        </p:blipFill>
        <p:spPr>
          <a:xfrm>
            <a:off x="377184" y="5823118"/>
            <a:ext cx="8229600" cy="501482"/>
          </a:xfrm>
          <a:prstGeom prst="rect">
            <a:avLst/>
          </a:prstGeom>
        </p:spPr>
      </p:pic>
      <p:sp>
        <p:nvSpPr>
          <p:cNvPr id="5" name="Rectangle 4"/>
          <p:cNvSpPr/>
          <p:nvPr/>
        </p:nvSpPr>
        <p:spPr>
          <a:xfrm flipH="1">
            <a:off x="4876800" y="4572000"/>
            <a:ext cx="2667000" cy="1828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1435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IC. Timeline </a:t>
            </a:r>
            <a:r>
              <a:rPr lang="en-US" sz="3600" dirty="0" smtClean="0"/>
              <a:t>Mats cont.</a:t>
            </a:r>
            <a:r>
              <a:rPr lang="en-US" dirty="0" smtClean="0"/>
              <a:t/>
            </a:r>
            <a:br>
              <a:rPr lang="en-US" dirty="0" smtClean="0"/>
            </a:br>
            <a:r>
              <a:rPr lang="en-US" b="1" dirty="0" smtClean="0"/>
              <a:t>Cenozoic Era</a:t>
            </a:r>
            <a:endParaRPr lang="en-US" b="1" dirty="0"/>
          </a:p>
        </p:txBody>
      </p:sp>
      <p:sp>
        <p:nvSpPr>
          <p:cNvPr id="3" name="Content Placeholder 2"/>
          <p:cNvSpPr>
            <a:spLocks noGrp="1"/>
          </p:cNvSpPr>
          <p:nvPr>
            <p:ph idx="1"/>
          </p:nvPr>
        </p:nvSpPr>
        <p:spPr>
          <a:xfrm>
            <a:off x="457200" y="1447800"/>
            <a:ext cx="8229600" cy="3124199"/>
          </a:xfrm>
        </p:spPr>
        <p:txBody>
          <a:bodyPr>
            <a:normAutofit fontScale="92500" lnSpcReduction="20000"/>
          </a:bodyPr>
          <a:lstStyle/>
          <a:p>
            <a:pPr marL="0" indent="0">
              <a:buNone/>
            </a:pPr>
            <a:r>
              <a:rPr lang="en-US" dirty="0" smtClean="0"/>
              <a:t>Yellow Sections – The Cenozoic Era:</a:t>
            </a:r>
          </a:p>
          <a:p>
            <a:pPr lvl="0"/>
            <a:r>
              <a:rPr lang="en-US" b="1" dirty="0"/>
              <a:t>Cenozoic means “recent life”.</a:t>
            </a:r>
            <a:endParaRPr lang="en-US" dirty="0"/>
          </a:p>
          <a:p>
            <a:pPr lvl="0"/>
            <a:r>
              <a:rPr lang="en-US" dirty="0"/>
              <a:t>This is the </a:t>
            </a:r>
            <a:r>
              <a:rPr lang="en-US" dirty="0" smtClean="0"/>
              <a:t>Age </a:t>
            </a:r>
            <a:r>
              <a:rPr lang="en-US" dirty="0"/>
              <a:t>of </a:t>
            </a:r>
            <a:r>
              <a:rPr lang="en-US" dirty="0" smtClean="0"/>
              <a:t>Mammals</a:t>
            </a:r>
            <a:r>
              <a:rPr lang="en-US" dirty="0"/>
              <a:t>.  Note - Some are already extinct (woolly mammoth, saber-toothed cat.)</a:t>
            </a:r>
          </a:p>
          <a:p>
            <a:r>
              <a:rPr lang="en-US" dirty="0" smtClean="0"/>
              <a:t>The last </a:t>
            </a:r>
            <a:r>
              <a:rPr lang="en-US" dirty="0"/>
              <a:t>knot </a:t>
            </a:r>
            <a:r>
              <a:rPr lang="en-US" dirty="0" smtClean="0"/>
              <a:t>represents </a:t>
            </a:r>
            <a:r>
              <a:rPr lang="en-US" dirty="0"/>
              <a:t>the time that </a:t>
            </a:r>
            <a:r>
              <a:rPr lang="en-US" dirty="0" smtClean="0"/>
              <a:t>humans have lived </a:t>
            </a:r>
            <a:r>
              <a:rPr lang="en-US" dirty="0"/>
              <a:t>on earth.</a:t>
            </a:r>
            <a:r>
              <a:rPr lang="en-US" dirty="0" smtClean="0"/>
              <a:t> </a:t>
            </a:r>
            <a:endParaRPr lang="en-US" sz="1600" dirty="0" smtClean="0"/>
          </a:p>
        </p:txBody>
      </p:sp>
      <p:pic>
        <p:nvPicPr>
          <p:cNvPr id="6146" name="Picture 2" descr="C:\Users\Courtney\Desktop\Fossils Ppt\Photos\IMG_1519.JPG"/>
          <p:cNvPicPr>
            <a:picLocks noChangeAspect="1" noChangeArrowheads="1"/>
          </p:cNvPicPr>
          <p:nvPr/>
        </p:nvPicPr>
        <p:blipFill rotWithShape="1">
          <a:blip r:embed="rId2">
            <a:extLst>
              <a:ext uri="{28A0092B-C50C-407E-A947-70E740481C1C}">
                <a14:useLocalDpi xmlns:a14="http://schemas.microsoft.com/office/drawing/2010/main" val="0"/>
              </a:ext>
            </a:extLst>
          </a:blip>
          <a:srcRect l="8799" t="29760" r="10962" b="47575"/>
          <a:stretch/>
        </p:blipFill>
        <p:spPr bwMode="auto">
          <a:xfrm flipH="1">
            <a:off x="457200" y="4572000"/>
            <a:ext cx="8229600" cy="17432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creen Clipping"/>
          <p:cNvPicPr>
            <a:picLocks noChangeAspect="1"/>
          </p:cNvPicPr>
          <p:nvPr/>
        </p:nvPicPr>
        <p:blipFill rotWithShape="1">
          <a:blip r:embed="rId3">
            <a:extLst>
              <a:ext uri="{28A0092B-C50C-407E-A947-70E740481C1C}">
                <a14:useLocalDpi xmlns:a14="http://schemas.microsoft.com/office/drawing/2010/main" val="0"/>
              </a:ext>
            </a:extLst>
          </a:blip>
          <a:srcRect t="48090" b="42520"/>
          <a:stretch/>
        </p:blipFill>
        <p:spPr>
          <a:xfrm>
            <a:off x="377184" y="5823118"/>
            <a:ext cx="8229600" cy="501482"/>
          </a:xfrm>
          <a:prstGeom prst="rect">
            <a:avLst/>
          </a:prstGeom>
        </p:spPr>
      </p:pic>
      <p:sp>
        <p:nvSpPr>
          <p:cNvPr id="5" name="Rectangle 4"/>
          <p:cNvSpPr/>
          <p:nvPr/>
        </p:nvSpPr>
        <p:spPr>
          <a:xfrm>
            <a:off x="7467600" y="4572000"/>
            <a:ext cx="1139184" cy="1828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2320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782"/>
            <a:ext cx="9144000" cy="1143000"/>
          </a:xfrm>
        </p:spPr>
        <p:txBody>
          <a:bodyPr>
            <a:normAutofit fontScale="90000"/>
          </a:bodyPr>
          <a:lstStyle/>
          <a:p>
            <a:r>
              <a:rPr lang="en-US" dirty="0" smtClean="0"/>
              <a:t>II. Fossils</a:t>
            </a:r>
            <a:br>
              <a:rPr lang="en-US" dirty="0" smtClean="0"/>
            </a:br>
            <a:r>
              <a:rPr lang="en-US" b="1" dirty="0" smtClean="0"/>
              <a:t>IIA. What are Fossils?</a:t>
            </a:r>
            <a:endParaRPr lang="en-US" b="1" dirty="0"/>
          </a:p>
        </p:txBody>
      </p:sp>
      <p:sp>
        <p:nvSpPr>
          <p:cNvPr id="3" name="Content Placeholder 2"/>
          <p:cNvSpPr>
            <a:spLocks noGrp="1"/>
          </p:cNvSpPr>
          <p:nvPr>
            <p:ph idx="1"/>
          </p:nvPr>
        </p:nvSpPr>
        <p:spPr>
          <a:xfrm>
            <a:off x="0" y="1143000"/>
            <a:ext cx="9144000" cy="5715000"/>
          </a:xfrm>
        </p:spPr>
        <p:txBody>
          <a:bodyPr>
            <a:normAutofit fontScale="77500" lnSpcReduction="20000"/>
          </a:bodyPr>
          <a:lstStyle/>
          <a:p>
            <a:r>
              <a:rPr lang="en-US" dirty="0" smtClean="0"/>
              <a:t>Q. What </a:t>
            </a:r>
            <a:r>
              <a:rPr lang="en-US" dirty="0"/>
              <a:t>is the definition of the word “fossil”?</a:t>
            </a:r>
          </a:p>
          <a:p>
            <a:pPr lvl="1"/>
            <a:r>
              <a:rPr lang="en-US" dirty="0" smtClean="0"/>
              <a:t>A fossil is a </a:t>
            </a:r>
            <a:r>
              <a:rPr lang="en-US" dirty="0"/>
              <a:t>preserved piece of ancient life.  It may look like the original life form, or it may be a piece of evidence that a creature lived. It takes millions of years to form.</a:t>
            </a:r>
          </a:p>
          <a:p>
            <a:pPr lvl="1"/>
            <a:r>
              <a:rPr lang="en-US" dirty="0"/>
              <a:t>Stress that in most cases, a fossil is </a:t>
            </a:r>
            <a:r>
              <a:rPr lang="en-US" u="sng" dirty="0"/>
              <a:t>not</a:t>
            </a:r>
            <a:r>
              <a:rPr lang="en-US" dirty="0"/>
              <a:t> the actual flesh and bone (or stem/leaf) of the organism.  Fossilized organisms look like the original form, but the parts have been replaced with rocks or minerals that took the shape of the organism’s remains.</a:t>
            </a:r>
          </a:p>
          <a:p>
            <a:endParaRPr lang="en-US" dirty="0"/>
          </a:p>
          <a:p>
            <a:pPr lvl="0"/>
            <a:r>
              <a:rPr lang="en-US" dirty="0"/>
              <a:t>Q. Which parts of animals are preserved as fossils? </a:t>
            </a:r>
            <a:endParaRPr lang="en-US" dirty="0" smtClean="0"/>
          </a:p>
          <a:p>
            <a:pPr lvl="1"/>
            <a:r>
              <a:rPr lang="en-US" dirty="0" smtClean="0"/>
              <a:t>Hard parts </a:t>
            </a:r>
            <a:r>
              <a:rPr lang="en-US" dirty="0"/>
              <a:t>of animals’ bodies </a:t>
            </a:r>
            <a:r>
              <a:rPr lang="en-US" dirty="0" smtClean="0"/>
              <a:t>(bones, teeth, shells) have </a:t>
            </a:r>
            <a:r>
              <a:rPr lang="en-US" dirty="0"/>
              <a:t>the ability to be preserved as fossils. Soft parts of their bodies are almost never preserved as fossil because they decompose too quickly</a:t>
            </a:r>
            <a:r>
              <a:rPr lang="en-US" dirty="0" smtClean="0"/>
              <a:t>.</a:t>
            </a:r>
          </a:p>
          <a:p>
            <a:pPr lvl="1"/>
            <a:endParaRPr lang="en-US" dirty="0"/>
          </a:p>
          <a:p>
            <a:r>
              <a:rPr lang="en-US" b="1" dirty="0" smtClean="0"/>
              <a:t>Answer to Question 1 in worksheet: </a:t>
            </a:r>
            <a:r>
              <a:rPr lang="en-US" b="1" dirty="0"/>
              <a:t>What parts of an organism can turn into a fossil?</a:t>
            </a:r>
            <a:endParaRPr lang="en-US" sz="4400" dirty="0"/>
          </a:p>
          <a:p>
            <a:pPr marL="0" indent="0">
              <a:buNone/>
            </a:pPr>
            <a:r>
              <a:rPr lang="en-US" b="1" dirty="0"/>
              <a:t>	</a:t>
            </a:r>
            <a:r>
              <a:rPr lang="en-US" b="1" dirty="0" smtClean="0"/>
              <a:t>	</a:t>
            </a:r>
            <a:r>
              <a:rPr lang="en-US" i="1" dirty="0" smtClean="0"/>
              <a:t>Hard </a:t>
            </a:r>
            <a:r>
              <a:rPr lang="en-US" i="1" dirty="0"/>
              <a:t>parts like teeth, bones, or shells</a:t>
            </a:r>
            <a:endParaRPr lang="en-US" sz="4400" dirty="0"/>
          </a:p>
          <a:p>
            <a:endParaRPr lang="en-US" sz="1200" dirty="0"/>
          </a:p>
          <a:p>
            <a:endParaRPr lang="en-US" dirty="0"/>
          </a:p>
        </p:txBody>
      </p:sp>
    </p:spTree>
    <p:extLst>
      <p:ext uri="{BB962C8B-B14F-4D97-AF65-F5344CB8AC3E}">
        <p14:creationId xmlns:p14="http://schemas.microsoft.com/office/powerpoint/2010/main" val="2984627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782"/>
            <a:ext cx="9144000" cy="1143000"/>
          </a:xfrm>
        </p:spPr>
        <p:txBody>
          <a:bodyPr>
            <a:normAutofit fontScale="90000"/>
          </a:bodyPr>
          <a:lstStyle/>
          <a:p>
            <a:r>
              <a:rPr lang="en-US" sz="3600" dirty="0" smtClean="0"/>
              <a:t>II Fossils cont.</a:t>
            </a:r>
            <a:br>
              <a:rPr lang="en-US" sz="3600" dirty="0" smtClean="0"/>
            </a:br>
            <a:r>
              <a:rPr lang="en-US" b="1" dirty="0" smtClean="0"/>
              <a:t>IIB. Types of Fossils </a:t>
            </a:r>
            <a:endParaRPr lang="en-US" b="1" dirty="0"/>
          </a:p>
        </p:txBody>
      </p:sp>
      <p:sp>
        <p:nvSpPr>
          <p:cNvPr id="3" name="Content Placeholder 2"/>
          <p:cNvSpPr>
            <a:spLocks noGrp="1"/>
          </p:cNvSpPr>
          <p:nvPr>
            <p:ph idx="1"/>
          </p:nvPr>
        </p:nvSpPr>
        <p:spPr>
          <a:xfrm>
            <a:off x="0" y="990600"/>
            <a:ext cx="6172200" cy="5867400"/>
          </a:xfrm>
        </p:spPr>
        <p:txBody>
          <a:bodyPr>
            <a:normAutofit fontScale="85000" lnSpcReduction="20000"/>
          </a:bodyPr>
          <a:lstStyle/>
          <a:p>
            <a:pPr lvl="0"/>
            <a:r>
              <a:rPr lang="en-US" sz="2300" dirty="0"/>
              <a:t>There are 2 main types of fossils:</a:t>
            </a:r>
          </a:p>
          <a:p>
            <a:pPr lvl="1"/>
            <a:r>
              <a:rPr lang="en-US" sz="2300" b="1" dirty="0"/>
              <a:t>Trace fossils</a:t>
            </a:r>
            <a:r>
              <a:rPr lang="en-US" sz="2300" dirty="0"/>
              <a:t> </a:t>
            </a:r>
            <a:endParaRPr lang="en-US" sz="2300" dirty="0" smtClean="0"/>
          </a:p>
          <a:p>
            <a:pPr lvl="1"/>
            <a:r>
              <a:rPr lang="en-US" sz="2300" b="1" dirty="0" smtClean="0"/>
              <a:t>Body fossils</a:t>
            </a:r>
          </a:p>
          <a:p>
            <a:pPr marL="457200" lvl="1" indent="0">
              <a:buNone/>
            </a:pPr>
            <a:endParaRPr lang="en-US" sz="2300" b="1" dirty="0" smtClean="0"/>
          </a:p>
          <a:p>
            <a:pPr marL="285750" lvl="0" indent="-285750"/>
            <a:r>
              <a:rPr lang="en-US" sz="2300" b="1" dirty="0"/>
              <a:t>Activity: Play-</a:t>
            </a:r>
            <a:r>
              <a:rPr lang="en-US" sz="2300" b="1" dirty="0" err="1"/>
              <a:t>Doh</a:t>
            </a:r>
            <a:r>
              <a:rPr lang="en-US" sz="2300" b="1" dirty="0"/>
              <a:t> fossils</a:t>
            </a:r>
          </a:p>
          <a:p>
            <a:pPr lvl="1">
              <a:buFont typeface="Arial" pitchFamily="34" charset="0"/>
              <a:buChar char="•"/>
            </a:pPr>
            <a:r>
              <a:rPr lang="en-US" sz="2300" dirty="0"/>
              <a:t>VSVS members should pass out a bag containing </a:t>
            </a:r>
            <a:r>
              <a:rPr lang="en-US" sz="2300" dirty="0" smtClean="0"/>
              <a:t>a piece </a:t>
            </a:r>
            <a:r>
              <a:rPr lang="en-US" sz="2300" dirty="0"/>
              <a:t>of Play-</a:t>
            </a:r>
            <a:r>
              <a:rPr lang="en-US" sz="2300" dirty="0" err="1"/>
              <a:t>Doh</a:t>
            </a:r>
            <a:r>
              <a:rPr lang="en-US" sz="2300" dirty="0"/>
              <a:t>, one bivalve (clam) shell and one clothespin per pair.</a:t>
            </a:r>
          </a:p>
          <a:p>
            <a:pPr lvl="1">
              <a:buFont typeface="Arial" pitchFamily="34" charset="0"/>
              <a:buChar char="•"/>
            </a:pPr>
            <a:r>
              <a:rPr lang="en-US" sz="2300" dirty="0" smtClean="0"/>
              <a:t>Demonstrate </a:t>
            </a:r>
            <a:r>
              <a:rPr lang="en-US" sz="2300" dirty="0"/>
              <a:t>putting Play-</a:t>
            </a:r>
            <a:r>
              <a:rPr lang="en-US" sz="2300" dirty="0" err="1"/>
              <a:t>Doh</a:t>
            </a:r>
            <a:r>
              <a:rPr lang="en-US" sz="2300" dirty="0"/>
              <a:t> inside of the bivalve shell and taking it out to make a model of it, and making an imprint of the shell’s ridges in the Play-</a:t>
            </a:r>
            <a:r>
              <a:rPr lang="en-US" sz="2300" dirty="0" err="1"/>
              <a:t>Doh</a:t>
            </a:r>
            <a:r>
              <a:rPr lang="en-US" sz="2300" dirty="0"/>
              <a:t> - this is an example of a body fossil because we can see actual features of the organism.</a:t>
            </a:r>
          </a:p>
          <a:p>
            <a:pPr lvl="1">
              <a:buFont typeface="Arial" pitchFamily="34" charset="0"/>
              <a:buChar char="•"/>
            </a:pPr>
            <a:r>
              <a:rPr lang="en-US" sz="2300" dirty="0"/>
              <a:t>Demonstrate making a print in the Play-</a:t>
            </a:r>
            <a:r>
              <a:rPr lang="en-US" sz="2300" dirty="0" err="1"/>
              <a:t>Doh</a:t>
            </a:r>
            <a:r>
              <a:rPr lang="en-US" sz="2300" dirty="0"/>
              <a:t> with the clothespin. Tell the students to pretend that the clothespin is the leg of a dinosaur and that this imprint is its footprint – this is a trace fossil.</a:t>
            </a:r>
          </a:p>
          <a:p>
            <a:pPr marL="457200" lvl="1" indent="0">
              <a:buNone/>
            </a:pPr>
            <a:endParaRPr lang="en-US" sz="2300" dirty="0"/>
          </a:p>
          <a:p>
            <a:pPr marL="285750" indent="-285750"/>
            <a:r>
              <a:rPr lang="en-US" sz="2300" dirty="0"/>
              <a:t>The oldest fossil found is dated at 2.2 billion years old </a:t>
            </a:r>
            <a:r>
              <a:rPr lang="en-US" sz="2300" dirty="0" smtClean="0"/>
              <a:t>– we </a:t>
            </a:r>
            <a:r>
              <a:rPr lang="en-US" sz="2300" dirty="0"/>
              <a:t>don’t have fossils spanning earth’s entire history.</a:t>
            </a:r>
          </a:p>
          <a:p>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079348" y="2344933"/>
            <a:ext cx="1357745" cy="1018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079348" y="3993624"/>
            <a:ext cx="1357744" cy="1018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079348" y="1007970"/>
            <a:ext cx="1357745" cy="1018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079349" y="5351370"/>
            <a:ext cx="1357744" cy="101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647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782"/>
            <a:ext cx="9144000" cy="1143000"/>
          </a:xfrm>
        </p:spPr>
        <p:txBody>
          <a:bodyPr>
            <a:normAutofit fontScale="90000"/>
          </a:bodyPr>
          <a:lstStyle/>
          <a:p>
            <a:r>
              <a:rPr lang="en-US" sz="3600" dirty="0" smtClean="0"/>
              <a:t>II Fossils cont.</a:t>
            </a:r>
            <a:br>
              <a:rPr lang="en-US" sz="3600" dirty="0" smtClean="0"/>
            </a:br>
            <a:r>
              <a:rPr lang="en-US" b="1" dirty="0" smtClean="0"/>
              <a:t>IIC. Looking at Real Fossils</a:t>
            </a:r>
            <a:endParaRPr lang="en-US" b="1" dirty="0"/>
          </a:p>
        </p:txBody>
      </p:sp>
      <p:sp>
        <p:nvSpPr>
          <p:cNvPr id="3" name="Content Placeholder 2"/>
          <p:cNvSpPr>
            <a:spLocks noGrp="1"/>
          </p:cNvSpPr>
          <p:nvPr>
            <p:ph idx="1"/>
          </p:nvPr>
        </p:nvSpPr>
        <p:spPr>
          <a:xfrm>
            <a:off x="-1" y="1066800"/>
            <a:ext cx="7206623" cy="5791200"/>
          </a:xfrm>
        </p:spPr>
        <p:txBody>
          <a:bodyPr>
            <a:normAutofit fontScale="62500" lnSpcReduction="20000"/>
          </a:bodyPr>
          <a:lstStyle/>
          <a:p>
            <a:r>
              <a:rPr lang="en-US" b="1" dirty="0" smtClean="0"/>
              <a:t>DO </a:t>
            </a:r>
            <a:r>
              <a:rPr lang="en-US" b="1" dirty="0"/>
              <a:t>NOT PASS OUT THE FOSSIL BOXES UNTIL YOU HAVE DONE THE FOLLOWING</a:t>
            </a:r>
            <a:r>
              <a:rPr lang="en-US" dirty="0"/>
              <a:t>:</a:t>
            </a:r>
            <a:r>
              <a:rPr lang="en-US" sz="2000" dirty="0"/>
              <a:t> </a:t>
            </a:r>
            <a:r>
              <a:rPr lang="en-US" dirty="0"/>
              <a:t>Open each fossil box and count the number of fossils. There must be 6 in each. B</a:t>
            </a:r>
            <a:r>
              <a:rPr lang="en-US" dirty="0" smtClean="0"/>
              <a:t>oxes </a:t>
            </a:r>
            <a:r>
              <a:rPr lang="en-US" dirty="0"/>
              <a:t>must be returned with all 6 fossils</a:t>
            </a:r>
            <a:r>
              <a:rPr lang="en-US" dirty="0" smtClean="0"/>
              <a:t>.</a:t>
            </a:r>
          </a:p>
          <a:p>
            <a:pPr marL="0" indent="0">
              <a:buNone/>
            </a:pPr>
            <a:endParaRPr lang="en-US" dirty="0" smtClean="0"/>
          </a:p>
          <a:p>
            <a:r>
              <a:rPr lang="en-US" dirty="0" smtClean="0"/>
              <a:t>Tell </a:t>
            </a:r>
            <a:r>
              <a:rPr lang="en-US" dirty="0"/>
              <a:t>the students that we will now look at real fossils of past organisms.</a:t>
            </a:r>
          </a:p>
          <a:p>
            <a:pPr lvl="1"/>
            <a:r>
              <a:rPr lang="en-US" dirty="0" smtClean="0"/>
              <a:t>Tell </a:t>
            </a:r>
            <a:r>
              <a:rPr lang="en-US" dirty="0"/>
              <a:t>students to identify each fossil and put it in the correct place on the timeline, using the pictures as a guide.</a:t>
            </a:r>
          </a:p>
          <a:p>
            <a:pPr lvl="1"/>
            <a:r>
              <a:rPr lang="en-US" dirty="0"/>
              <a:t>Some images are at the right for your reference </a:t>
            </a:r>
            <a:r>
              <a:rPr lang="en-US" dirty="0" smtClean="0"/>
              <a:t>(left = </a:t>
            </a:r>
            <a:r>
              <a:rPr lang="en-US" dirty="0"/>
              <a:t>trilobite, </a:t>
            </a:r>
            <a:r>
              <a:rPr lang="en-US" dirty="0" smtClean="0"/>
              <a:t>right </a:t>
            </a:r>
            <a:r>
              <a:rPr lang="en-US" dirty="0"/>
              <a:t>= ammonite, bottom = crinoid stem). </a:t>
            </a:r>
          </a:p>
          <a:p>
            <a:pPr marL="0" indent="0">
              <a:buNone/>
            </a:pPr>
            <a:endParaRPr lang="en-US" dirty="0"/>
          </a:p>
          <a:p>
            <a:pPr lvl="0"/>
            <a:r>
              <a:rPr lang="en-US" dirty="0"/>
              <a:t>T</a:t>
            </a:r>
            <a:r>
              <a:rPr lang="en-US" dirty="0" smtClean="0"/>
              <a:t>ell students to return </a:t>
            </a:r>
            <a:r>
              <a:rPr lang="en-US" u="sng" dirty="0" smtClean="0"/>
              <a:t>all</a:t>
            </a:r>
            <a:r>
              <a:rPr lang="en-US" dirty="0" smtClean="0"/>
              <a:t> </a:t>
            </a:r>
            <a:r>
              <a:rPr lang="en-US" dirty="0"/>
              <a:t>of their fossils to the box and to leave the lid off.</a:t>
            </a:r>
          </a:p>
          <a:p>
            <a:pPr lvl="1"/>
            <a:r>
              <a:rPr lang="en-US" dirty="0" smtClean="0"/>
              <a:t>A </a:t>
            </a:r>
            <a:r>
              <a:rPr lang="en-US" dirty="0" err="1" smtClean="0"/>
              <a:t>VSVSer</a:t>
            </a:r>
            <a:r>
              <a:rPr lang="en-US" dirty="0" smtClean="0"/>
              <a:t> will count </a:t>
            </a:r>
            <a:r>
              <a:rPr lang="en-US" dirty="0"/>
              <a:t>the fossils </a:t>
            </a:r>
            <a:r>
              <a:rPr lang="en-US" dirty="0" smtClean="0"/>
              <a:t>.   If </a:t>
            </a:r>
            <a:r>
              <a:rPr lang="en-US" dirty="0"/>
              <a:t>any fossils are missing and students say they do not know where they are, tell the teacher </a:t>
            </a:r>
            <a:r>
              <a:rPr lang="en-US" u="sng" dirty="0"/>
              <a:t>immediately</a:t>
            </a:r>
            <a:r>
              <a:rPr lang="en-US" dirty="0"/>
              <a:t> and have him or her help you find the missing fossils</a:t>
            </a:r>
            <a:r>
              <a:rPr lang="en-US" dirty="0" smtClean="0"/>
              <a:t>.</a:t>
            </a:r>
          </a:p>
          <a:p>
            <a:pPr lvl="1"/>
            <a:endParaRPr lang="en-US" dirty="0"/>
          </a:p>
          <a:p>
            <a:r>
              <a:rPr lang="en-US" b="1" dirty="0"/>
              <a:t>DO NOT CONTINUE UNTIL ALL FOSSILS ARE ACCOUNTED FOR</a:t>
            </a:r>
            <a:r>
              <a:rPr lang="en-US" b="1" dirty="0" smtClean="0"/>
              <a:t>.</a:t>
            </a:r>
            <a:endParaRPr lang="en-US" sz="2800" dirty="0"/>
          </a:p>
        </p:txBody>
      </p:sp>
      <p:pic>
        <p:nvPicPr>
          <p:cNvPr id="4" name="Picture 3"/>
          <p:cNvPicPr/>
          <p:nvPr/>
        </p:nvPicPr>
        <p:blipFill>
          <a:blip r:embed="rId2" cstate="print"/>
          <a:srcRect/>
          <a:stretch>
            <a:fillRect/>
          </a:stretch>
        </p:blipFill>
        <p:spPr bwMode="auto">
          <a:xfrm>
            <a:off x="7485977" y="3825044"/>
            <a:ext cx="962025" cy="89535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6859586" y="2979483"/>
            <a:ext cx="1235075" cy="923925"/>
          </a:xfrm>
          <a:prstGeom prst="rect">
            <a:avLst/>
          </a:prstGeom>
          <a:noFill/>
          <a:ln w="9525">
            <a:noFill/>
            <a:miter lim="800000"/>
            <a:headEnd/>
            <a:tailEnd/>
          </a:ln>
        </p:spPr>
      </p:pic>
      <p:pic>
        <p:nvPicPr>
          <p:cNvPr id="6" name="Picture 5"/>
          <p:cNvPicPr/>
          <p:nvPr/>
        </p:nvPicPr>
        <p:blipFill>
          <a:blip r:embed="rId4" cstate="print"/>
          <a:srcRect/>
          <a:stretch>
            <a:fillRect/>
          </a:stretch>
        </p:blipFill>
        <p:spPr bwMode="auto">
          <a:xfrm>
            <a:off x="8047186" y="3050921"/>
            <a:ext cx="1095375" cy="781050"/>
          </a:xfrm>
          <a:prstGeom prst="rect">
            <a:avLst/>
          </a:prstGeom>
          <a:noFill/>
          <a:ln w="9525">
            <a:noFill/>
            <a:miter lim="800000"/>
            <a:headEnd/>
            <a:tailEnd/>
          </a:ln>
        </p:spPr>
      </p:pic>
      <p:pic>
        <p:nvPicPr>
          <p:cNvPr id="7" name="Picture 2" descr="C:\Users\Courtney\Desktop\Fossils Ppt\Photos\IMG_152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835" t="4698" r="6242" b="10439"/>
          <a:stretch/>
        </p:blipFill>
        <p:spPr bwMode="auto">
          <a:xfrm>
            <a:off x="7350326" y="1089372"/>
            <a:ext cx="1473958" cy="18970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Courtney\Desktop\Fossils Ppt\Photos\IMG_153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50326" y="4842163"/>
            <a:ext cx="1821104" cy="157249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429890" y="6400800"/>
            <a:ext cx="1561710" cy="461665"/>
          </a:xfrm>
          <a:prstGeom prst="rect">
            <a:avLst/>
          </a:prstGeom>
          <a:noFill/>
        </p:spPr>
        <p:txBody>
          <a:bodyPr wrap="none" rtlCol="0">
            <a:spAutoFit/>
          </a:bodyPr>
          <a:lstStyle/>
          <a:p>
            <a:pPr algn="ctr"/>
            <a:r>
              <a:rPr lang="en-US" sz="1200" b="1" dirty="0" smtClean="0">
                <a:effectLst>
                  <a:outerShdw blurRad="38100" dist="38100" dir="2700000" algn="tl">
                    <a:srgbClr val="000000">
                      <a:alpha val="43137"/>
                    </a:srgbClr>
                  </a:outerShdw>
                </a:effectLst>
              </a:rPr>
              <a:t>Correct Placement of </a:t>
            </a:r>
          </a:p>
          <a:p>
            <a:pPr algn="ctr"/>
            <a:r>
              <a:rPr lang="en-US" sz="1200" b="1" dirty="0" smtClean="0">
                <a:effectLst>
                  <a:outerShdw blurRad="38100" dist="38100" dir="2700000" algn="tl">
                    <a:srgbClr val="000000">
                      <a:alpha val="43137"/>
                    </a:srgbClr>
                  </a:outerShdw>
                </a:effectLst>
              </a:rPr>
              <a:t>Fossils on Timeline</a:t>
            </a:r>
            <a:endParaRPr lang="en-US" sz="1200" b="1" dirty="0">
              <a:effectLst>
                <a:outerShdw blurRad="38100" dist="38100" dir="2700000" algn="tl">
                  <a:srgbClr val="000000">
                    <a:alpha val="43137"/>
                  </a:srgbClr>
                </a:outerShdw>
              </a:effectLst>
            </a:endParaRPr>
          </a:p>
        </p:txBody>
      </p:sp>
      <p:sp>
        <p:nvSpPr>
          <p:cNvPr id="10" name="TextBox 9"/>
          <p:cNvSpPr txBox="1"/>
          <p:nvPr/>
        </p:nvSpPr>
        <p:spPr>
          <a:xfrm>
            <a:off x="7365038" y="880465"/>
            <a:ext cx="1459246" cy="276999"/>
          </a:xfrm>
          <a:prstGeom prst="rect">
            <a:avLst/>
          </a:prstGeom>
          <a:noFill/>
        </p:spPr>
        <p:txBody>
          <a:bodyPr wrap="none" rtlCol="0">
            <a:spAutoFit/>
          </a:bodyPr>
          <a:lstStyle/>
          <a:p>
            <a:r>
              <a:rPr lang="en-US" sz="1200" b="1" dirty="0" smtClean="0">
                <a:effectLst>
                  <a:outerShdw blurRad="38100" dist="38100" dir="2700000" algn="tl">
                    <a:srgbClr val="000000">
                      <a:alpha val="43137"/>
                    </a:srgbClr>
                  </a:outerShdw>
                </a:effectLst>
              </a:rPr>
              <a:t>Complete Fossil Box</a:t>
            </a:r>
            <a:endParaRPr lang="en-US" sz="1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9433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782"/>
            <a:ext cx="9144000" cy="1143000"/>
          </a:xfrm>
        </p:spPr>
        <p:txBody>
          <a:bodyPr/>
          <a:lstStyle/>
          <a:p>
            <a:r>
              <a:rPr lang="en-US" dirty="0" smtClean="0"/>
              <a:t>III. Usefulness of Fossils</a:t>
            </a:r>
            <a:endParaRPr lang="en-US" dirty="0"/>
          </a:p>
        </p:txBody>
      </p:sp>
      <p:sp>
        <p:nvSpPr>
          <p:cNvPr id="3" name="Content Placeholder 2"/>
          <p:cNvSpPr>
            <a:spLocks noGrp="1"/>
          </p:cNvSpPr>
          <p:nvPr>
            <p:ph idx="1"/>
          </p:nvPr>
        </p:nvSpPr>
        <p:spPr>
          <a:xfrm>
            <a:off x="0" y="1143000"/>
            <a:ext cx="9144000" cy="5715000"/>
          </a:xfrm>
        </p:spPr>
        <p:txBody>
          <a:bodyPr>
            <a:normAutofit/>
          </a:bodyPr>
          <a:lstStyle/>
          <a:p>
            <a:r>
              <a:rPr lang="en-US" dirty="0"/>
              <a:t>Q. Why are fossils useful? </a:t>
            </a:r>
            <a:endParaRPr lang="en-US" dirty="0" smtClean="0"/>
          </a:p>
          <a:p>
            <a:pPr lvl="1"/>
            <a:r>
              <a:rPr lang="en-US" dirty="0" smtClean="0"/>
              <a:t>Fossils telling </a:t>
            </a:r>
            <a:r>
              <a:rPr lang="en-US" dirty="0"/>
              <a:t>us how earth has changed over time. </a:t>
            </a:r>
            <a:endParaRPr lang="en-US" dirty="0" smtClean="0"/>
          </a:p>
          <a:p>
            <a:pPr lvl="1"/>
            <a:r>
              <a:rPr lang="en-US" dirty="0" smtClean="0"/>
              <a:t>Finding </a:t>
            </a:r>
            <a:r>
              <a:rPr lang="en-US" dirty="0"/>
              <a:t>the age of rocks.</a:t>
            </a:r>
          </a:p>
          <a:p>
            <a:pPr lvl="1"/>
            <a:r>
              <a:rPr lang="en-US" dirty="0"/>
              <a:t>Learning what type of environment once existed in a region.</a:t>
            </a:r>
          </a:p>
          <a:p>
            <a:pPr lvl="1"/>
            <a:r>
              <a:rPr lang="en-US" dirty="0"/>
              <a:t>Showing evidence that species evolve over time.</a:t>
            </a:r>
          </a:p>
          <a:p>
            <a:endParaRPr lang="en-US" dirty="0"/>
          </a:p>
        </p:txBody>
      </p:sp>
    </p:spTree>
    <p:extLst>
      <p:ext uri="{BB962C8B-B14F-4D97-AF65-F5344CB8AC3E}">
        <p14:creationId xmlns:p14="http://schemas.microsoft.com/office/powerpoint/2010/main" val="3658620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782"/>
            <a:ext cx="9144000" cy="1143000"/>
          </a:xfrm>
        </p:spPr>
        <p:txBody>
          <a:bodyPr>
            <a:normAutofit fontScale="90000"/>
          </a:bodyPr>
          <a:lstStyle/>
          <a:p>
            <a:r>
              <a:rPr lang="en-US" sz="3600" dirty="0"/>
              <a:t>III. Usefulness of </a:t>
            </a:r>
            <a:r>
              <a:rPr lang="en-US" sz="3600" dirty="0" smtClean="0"/>
              <a:t>Fossils cont.</a:t>
            </a:r>
            <a:r>
              <a:rPr lang="en-US" sz="3600" dirty="0"/>
              <a:t/>
            </a:r>
            <a:br>
              <a:rPr lang="en-US" sz="3600" dirty="0"/>
            </a:br>
            <a:r>
              <a:rPr lang="en-US" b="1" dirty="0" smtClean="0"/>
              <a:t>A. Dating with Index Fossils</a:t>
            </a:r>
            <a:endParaRPr lang="en-US" b="1" dirty="0"/>
          </a:p>
        </p:txBody>
      </p:sp>
      <p:sp>
        <p:nvSpPr>
          <p:cNvPr id="3" name="Content Placeholder 2"/>
          <p:cNvSpPr>
            <a:spLocks noGrp="1"/>
          </p:cNvSpPr>
          <p:nvPr>
            <p:ph idx="1"/>
          </p:nvPr>
        </p:nvSpPr>
        <p:spPr>
          <a:xfrm>
            <a:off x="0" y="1143000"/>
            <a:ext cx="7391400" cy="5715000"/>
          </a:xfrm>
        </p:spPr>
        <p:txBody>
          <a:bodyPr>
            <a:normAutofit fontScale="77500" lnSpcReduction="20000"/>
          </a:bodyPr>
          <a:lstStyle/>
          <a:p>
            <a:pPr lvl="0"/>
            <a:r>
              <a:rPr lang="en-US" dirty="0"/>
              <a:t>Tell students that fossils can be used to determine the age of rock layers - these are called </a:t>
            </a:r>
            <a:r>
              <a:rPr lang="en-US" b="1" dirty="0"/>
              <a:t>index fossils</a:t>
            </a:r>
            <a:r>
              <a:rPr lang="en-US" dirty="0"/>
              <a:t>. </a:t>
            </a:r>
          </a:p>
          <a:p>
            <a:pPr lvl="1"/>
            <a:r>
              <a:rPr lang="en-US" dirty="0" smtClean="0"/>
              <a:t>Fossils </a:t>
            </a:r>
            <a:r>
              <a:rPr lang="en-US" dirty="0"/>
              <a:t>are chosen to be index fossils if they:</a:t>
            </a:r>
          </a:p>
          <a:p>
            <a:pPr lvl="2"/>
            <a:r>
              <a:rPr lang="en-US" dirty="0"/>
              <a:t>Lived only a short time.</a:t>
            </a:r>
          </a:p>
          <a:p>
            <a:pPr lvl="2"/>
            <a:r>
              <a:rPr lang="en-US" dirty="0"/>
              <a:t>Are found in many areas worldwide.</a:t>
            </a:r>
          </a:p>
          <a:p>
            <a:pPr lvl="2"/>
            <a:r>
              <a:rPr lang="en-US" dirty="0"/>
              <a:t>Are easy to find (abundant).</a:t>
            </a:r>
          </a:p>
          <a:p>
            <a:pPr lvl="2"/>
            <a:r>
              <a:rPr lang="en-US" dirty="0"/>
              <a:t>Are easy to identify</a:t>
            </a:r>
            <a:r>
              <a:rPr lang="en-US" dirty="0" smtClean="0"/>
              <a:t>.</a:t>
            </a:r>
          </a:p>
          <a:p>
            <a:pPr marL="914400" lvl="2" indent="0">
              <a:buNone/>
            </a:pPr>
            <a:endParaRPr lang="en-US" dirty="0"/>
          </a:p>
          <a:p>
            <a:pPr lvl="0"/>
            <a:r>
              <a:rPr lang="en-US" dirty="0"/>
              <a:t>Perspective: The layer cake</a:t>
            </a:r>
          </a:p>
          <a:p>
            <a:pPr lvl="1"/>
            <a:r>
              <a:rPr lang="en-US" dirty="0" smtClean="0"/>
              <a:t>In which cakes are the chocolate chips “index fossils”?</a:t>
            </a:r>
            <a:endParaRPr lang="en-US" dirty="0"/>
          </a:p>
          <a:p>
            <a:endParaRPr lang="en-US" dirty="0"/>
          </a:p>
          <a:p>
            <a:r>
              <a:rPr lang="en-US" b="1" dirty="0" smtClean="0"/>
              <a:t>Answer Question 2 on worksheet: </a:t>
            </a:r>
            <a:r>
              <a:rPr lang="en-US" b="1" dirty="0"/>
              <a:t>What are the four requirements for being an index fossil?</a:t>
            </a:r>
            <a:endParaRPr lang="en-US" sz="4400" dirty="0"/>
          </a:p>
          <a:p>
            <a:pPr marL="0" indent="0">
              <a:buNone/>
            </a:pPr>
            <a:r>
              <a:rPr lang="en-US" b="1" dirty="0"/>
              <a:t>	</a:t>
            </a:r>
            <a:r>
              <a:rPr lang="en-US" i="1" dirty="0" smtClean="0"/>
              <a:t>Lived </a:t>
            </a:r>
            <a:r>
              <a:rPr lang="en-US" i="1" dirty="0"/>
              <a:t>only a short time, found in many areas </a:t>
            </a:r>
            <a:r>
              <a:rPr lang="en-US" i="1" dirty="0" smtClean="0"/>
              <a:t>	worldwide</a:t>
            </a:r>
            <a:r>
              <a:rPr lang="en-US" i="1" dirty="0"/>
              <a:t>, easy to find (abundant), and easy to </a:t>
            </a:r>
            <a:r>
              <a:rPr lang="en-US" i="1" dirty="0" smtClean="0"/>
              <a:t>	identify.</a:t>
            </a:r>
            <a:endParaRPr lang="en-US" sz="4400" dirty="0"/>
          </a:p>
        </p:txBody>
      </p:sp>
      <p:pic>
        <p:nvPicPr>
          <p:cNvPr id="4" name="Picture 3" descr="C:\Users\Lucas\VSVS Stratigraphy Layer Cake Example.jpg"/>
          <p:cNvPicPr/>
          <p:nvPr/>
        </p:nvPicPr>
        <p:blipFill>
          <a:blip r:embed="rId2" cstate="print"/>
          <a:srcRect r="71528"/>
          <a:stretch>
            <a:fillRect/>
          </a:stretch>
        </p:blipFill>
        <p:spPr bwMode="auto">
          <a:xfrm>
            <a:off x="7315200" y="1981200"/>
            <a:ext cx="1682750" cy="3562350"/>
          </a:xfrm>
          <a:prstGeom prst="rect">
            <a:avLst/>
          </a:prstGeom>
          <a:noFill/>
          <a:ln w="9525">
            <a:noFill/>
            <a:miter lim="800000"/>
            <a:headEnd/>
            <a:tailEnd/>
          </a:ln>
        </p:spPr>
      </p:pic>
    </p:spTree>
    <p:extLst>
      <p:ext uri="{BB962C8B-B14F-4D97-AF65-F5344CB8AC3E}">
        <p14:creationId xmlns:p14="http://schemas.microsoft.com/office/powerpoint/2010/main" val="3776833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782"/>
            <a:ext cx="9144000" cy="1143000"/>
          </a:xfrm>
        </p:spPr>
        <p:txBody>
          <a:bodyPr>
            <a:normAutofit fontScale="90000"/>
          </a:bodyPr>
          <a:lstStyle/>
          <a:p>
            <a:r>
              <a:rPr lang="en-US" sz="3600" dirty="0"/>
              <a:t>III. Usefulness of </a:t>
            </a:r>
            <a:r>
              <a:rPr lang="en-US" sz="3600" dirty="0" smtClean="0"/>
              <a:t>Fossils cont.</a:t>
            </a:r>
            <a:r>
              <a:rPr lang="en-US" sz="3600" dirty="0"/>
              <a:t/>
            </a:r>
            <a:br>
              <a:rPr lang="en-US" sz="3600" dirty="0"/>
            </a:br>
            <a:r>
              <a:rPr lang="en-US" b="1" dirty="0" smtClean="0"/>
              <a:t>A</a:t>
            </a:r>
            <a:r>
              <a:rPr lang="en-US" b="1" dirty="0"/>
              <a:t>. Dating with Index </a:t>
            </a:r>
            <a:r>
              <a:rPr lang="en-US" b="1" dirty="0" smtClean="0"/>
              <a:t>Fossils (cont.)</a:t>
            </a:r>
            <a:endParaRPr lang="en-US" b="1" dirty="0"/>
          </a:p>
        </p:txBody>
      </p:sp>
      <p:sp>
        <p:nvSpPr>
          <p:cNvPr id="3" name="Content Placeholder 2"/>
          <p:cNvSpPr>
            <a:spLocks noGrp="1"/>
          </p:cNvSpPr>
          <p:nvPr>
            <p:ph idx="1"/>
          </p:nvPr>
        </p:nvSpPr>
        <p:spPr>
          <a:xfrm>
            <a:off x="0" y="1143000"/>
            <a:ext cx="5562600" cy="5715000"/>
          </a:xfrm>
        </p:spPr>
        <p:txBody>
          <a:bodyPr>
            <a:normAutofit fontScale="85000" lnSpcReduction="10000"/>
          </a:bodyPr>
          <a:lstStyle/>
          <a:p>
            <a:pPr lvl="0"/>
            <a:r>
              <a:rPr lang="en-US" dirty="0" smtClean="0"/>
              <a:t>Which fossils are index fossils in the chart to the right (Handout #1)?</a:t>
            </a:r>
          </a:p>
          <a:p>
            <a:pPr marL="457200" lvl="1" indent="0">
              <a:buNone/>
            </a:pPr>
            <a:endParaRPr lang="en-US" dirty="0"/>
          </a:p>
          <a:p>
            <a:r>
              <a:rPr lang="en-US" b="1" dirty="0"/>
              <a:t>Answer Question </a:t>
            </a:r>
            <a:r>
              <a:rPr lang="en-US" b="1" dirty="0" smtClean="0"/>
              <a:t>3 </a:t>
            </a:r>
            <a:r>
              <a:rPr lang="en-US" b="1" dirty="0"/>
              <a:t>on worksheet : Which fossils on your timeline are used as index fossils?  </a:t>
            </a:r>
            <a:r>
              <a:rPr lang="en-US" i="1" dirty="0"/>
              <a:t>Ammonites and trilobites </a:t>
            </a:r>
            <a:endParaRPr lang="en-US" sz="4400" dirty="0"/>
          </a:p>
          <a:p>
            <a:pPr lvl="1"/>
            <a:r>
              <a:rPr lang="en-US" dirty="0" smtClean="0"/>
              <a:t>Ammonites </a:t>
            </a:r>
            <a:r>
              <a:rPr lang="en-US" dirty="0"/>
              <a:t>and trilobites are index fossils because they are in just one layer of the “cake” (timeline). Trilobites can be used to date rocks 540 – 490 million years old. Ammonites can be used to date rocks 100 – 65 million years old. </a:t>
            </a:r>
          </a:p>
        </p:txBody>
      </p:sp>
      <p:pic>
        <p:nvPicPr>
          <p:cNvPr id="2063" name="Picture 15"/>
          <p:cNvPicPr>
            <a:picLocks noChangeAspect="1" noChangeArrowheads="1"/>
          </p:cNvPicPr>
          <p:nvPr/>
        </p:nvPicPr>
        <p:blipFill rotWithShape="1">
          <a:blip r:embed="rId2">
            <a:extLst>
              <a:ext uri="{28A0092B-C50C-407E-A947-70E740481C1C}">
                <a14:useLocalDpi xmlns:a14="http://schemas.microsoft.com/office/drawing/2010/main" val="0"/>
              </a:ext>
            </a:extLst>
          </a:blip>
          <a:srcRect l="33789" t="29961" r="33106" b="21424"/>
          <a:stretch/>
        </p:blipFill>
        <p:spPr bwMode="auto">
          <a:xfrm>
            <a:off x="5638800" y="1295400"/>
            <a:ext cx="3509818"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7194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782"/>
            <a:ext cx="9144000" cy="1143000"/>
          </a:xfrm>
        </p:spPr>
        <p:txBody>
          <a:bodyPr>
            <a:normAutofit fontScale="90000"/>
          </a:bodyPr>
          <a:lstStyle/>
          <a:p>
            <a:r>
              <a:rPr lang="en-US" sz="3600" dirty="0"/>
              <a:t>III. Usefulness of Fossils cont</a:t>
            </a:r>
            <a:r>
              <a:rPr lang="en-US" sz="3600" dirty="0" smtClean="0"/>
              <a:t>.</a:t>
            </a:r>
            <a:r>
              <a:rPr lang="en-US" sz="3600" dirty="0"/>
              <a:t/>
            </a:r>
            <a:br>
              <a:rPr lang="en-US" sz="3600" dirty="0"/>
            </a:br>
            <a:r>
              <a:rPr lang="en-US" b="1" dirty="0" smtClean="0"/>
              <a:t>B. </a:t>
            </a:r>
            <a:r>
              <a:rPr lang="en-US" b="1" dirty="0" err="1" smtClean="0"/>
              <a:t>Paleoenvironments</a:t>
            </a:r>
            <a:endParaRPr lang="en-US" b="1" dirty="0"/>
          </a:p>
        </p:txBody>
      </p:sp>
      <p:sp>
        <p:nvSpPr>
          <p:cNvPr id="3" name="Content Placeholder 2"/>
          <p:cNvSpPr>
            <a:spLocks noGrp="1"/>
          </p:cNvSpPr>
          <p:nvPr>
            <p:ph idx="1"/>
          </p:nvPr>
        </p:nvSpPr>
        <p:spPr>
          <a:xfrm>
            <a:off x="0" y="1143000"/>
            <a:ext cx="9144000" cy="5715000"/>
          </a:xfrm>
        </p:spPr>
        <p:txBody>
          <a:bodyPr>
            <a:normAutofit/>
          </a:bodyPr>
          <a:lstStyle/>
          <a:p>
            <a:pPr lvl="0"/>
            <a:r>
              <a:rPr lang="en-US" dirty="0"/>
              <a:t>F</a:t>
            </a:r>
            <a:r>
              <a:rPr lang="en-US" dirty="0" smtClean="0"/>
              <a:t>ossils of marine invertebrates are found in Nashville – 400 million years ago, Nashville was under a shallow ocean! </a:t>
            </a:r>
            <a:endParaRPr lang="en-US" dirty="0"/>
          </a:p>
          <a:p>
            <a:endParaRPr lang="en-US" dirty="0"/>
          </a:p>
          <a:p>
            <a:pPr lvl="0"/>
            <a:r>
              <a:rPr lang="en-US" dirty="0" smtClean="0"/>
              <a:t>Fossilized tree stumps in Antarctica – the continent used to have a much warmer climate</a:t>
            </a:r>
            <a:endParaRPr lang="en-US" dirty="0"/>
          </a:p>
          <a:p>
            <a:endParaRPr lang="en-US" dirty="0"/>
          </a:p>
        </p:txBody>
      </p:sp>
    </p:spTree>
    <p:extLst>
      <p:ext uri="{BB962C8B-B14F-4D97-AF65-F5344CB8AC3E}">
        <p14:creationId xmlns:p14="http://schemas.microsoft.com/office/powerpoint/2010/main" val="3534243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 Introduction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Tell Students:</a:t>
            </a:r>
          </a:p>
          <a:p>
            <a:r>
              <a:rPr lang="en-US" dirty="0" smtClean="0"/>
              <a:t>The </a:t>
            </a:r>
            <a:r>
              <a:rPr lang="en-US" b="1" dirty="0" smtClean="0"/>
              <a:t>Geologic Time Scale </a:t>
            </a:r>
            <a:r>
              <a:rPr lang="en-US" dirty="0" smtClean="0"/>
              <a:t>covers Earth’s entire history</a:t>
            </a:r>
          </a:p>
          <a:p>
            <a:r>
              <a:rPr lang="en-US" dirty="0" smtClean="0"/>
              <a:t>It is divided into 4 major time intervals called eons</a:t>
            </a:r>
          </a:p>
          <a:p>
            <a:r>
              <a:rPr lang="en-US" dirty="0" smtClean="0"/>
              <a:t>The eons are not the same length, but are based on major events</a:t>
            </a:r>
          </a:p>
          <a:p>
            <a:r>
              <a:rPr lang="en-US" dirty="0" smtClean="0"/>
              <a:t>The Earth is 4.6 billion years old (or 4600 million years old)</a:t>
            </a:r>
            <a:endParaRPr lang="en-US" dirty="0"/>
          </a:p>
        </p:txBody>
      </p:sp>
    </p:spTree>
    <p:extLst>
      <p:ext uri="{BB962C8B-B14F-4D97-AF65-F5344CB8AC3E}">
        <p14:creationId xmlns:p14="http://schemas.microsoft.com/office/powerpoint/2010/main" val="528686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782"/>
            <a:ext cx="9144000" cy="1143000"/>
          </a:xfrm>
        </p:spPr>
        <p:txBody>
          <a:bodyPr>
            <a:normAutofit fontScale="90000"/>
          </a:bodyPr>
          <a:lstStyle/>
          <a:p>
            <a:r>
              <a:rPr lang="en-US" sz="3600" dirty="0"/>
              <a:t>III. Usefulness of Fossils cont</a:t>
            </a:r>
            <a:r>
              <a:rPr lang="en-US" sz="3600" dirty="0" smtClean="0"/>
              <a:t>.</a:t>
            </a:r>
            <a:r>
              <a:rPr lang="en-US" sz="3600" dirty="0"/>
              <a:t/>
            </a:r>
            <a:br>
              <a:rPr lang="en-US" sz="3600" dirty="0"/>
            </a:br>
            <a:r>
              <a:rPr lang="en-US" b="1" dirty="0" smtClean="0"/>
              <a:t>C. Evolution</a:t>
            </a:r>
            <a:endParaRPr lang="en-US" b="1" dirty="0"/>
          </a:p>
        </p:txBody>
      </p:sp>
      <p:sp>
        <p:nvSpPr>
          <p:cNvPr id="3" name="Content Placeholder 2"/>
          <p:cNvSpPr>
            <a:spLocks noGrp="1"/>
          </p:cNvSpPr>
          <p:nvPr>
            <p:ph idx="1"/>
          </p:nvPr>
        </p:nvSpPr>
        <p:spPr>
          <a:xfrm>
            <a:off x="0" y="1066800"/>
            <a:ext cx="6553200" cy="5791200"/>
          </a:xfrm>
        </p:spPr>
        <p:txBody>
          <a:bodyPr>
            <a:normAutofit fontScale="70000" lnSpcReduction="20000"/>
          </a:bodyPr>
          <a:lstStyle/>
          <a:p>
            <a:pPr lvl="0"/>
            <a:r>
              <a:rPr lang="en-US" dirty="0"/>
              <a:t>Note – if a student asks about creationism during this segment, say that that is a subject for the teacher to discuss and that you instead will finish talking about the uses of fossils, one of which is evidential support for evolution</a:t>
            </a:r>
            <a:r>
              <a:rPr lang="en-US" dirty="0" smtClean="0"/>
              <a:t>.</a:t>
            </a:r>
          </a:p>
          <a:p>
            <a:pPr lvl="1"/>
            <a:endParaRPr lang="en-US" dirty="0"/>
          </a:p>
          <a:p>
            <a:pPr lvl="0"/>
            <a:r>
              <a:rPr lang="en-US" dirty="0"/>
              <a:t>Tell students to look at the picture of a fossilized </a:t>
            </a:r>
            <a:r>
              <a:rPr lang="en-US" i="1" dirty="0"/>
              <a:t>Archaeopteryx</a:t>
            </a:r>
            <a:r>
              <a:rPr lang="en-US" dirty="0"/>
              <a:t>, a type of ancient dinosaur (Handout #1, pictures to the right).</a:t>
            </a:r>
          </a:p>
          <a:p>
            <a:endParaRPr lang="en-US" dirty="0" smtClean="0"/>
          </a:p>
          <a:p>
            <a:r>
              <a:rPr lang="en-US" dirty="0" smtClean="0"/>
              <a:t>Dinosaur characteristics (sharp </a:t>
            </a:r>
            <a:r>
              <a:rPr lang="en-US" dirty="0"/>
              <a:t>teeth and a dinosaur-like </a:t>
            </a:r>
            <a:r>
              <a:rPr lang="en-US" dirty="0" smtClean="0"/>
              <a:t>head), bird like characteristics (wings).</a:t>
            </a:r>
          </a:p>
          <a:p>
            <a:pPr marL="0" indent="0">
              <a:buNone/>
            </a:pPr>
            <a:endParaRPr lang="en-US" sz="4400" dirty="0"/>
          </a:p>
          <a:p>
            <a:pPr lvl="0"/>
            <a:r>
              <a:rPr lang="en-US" dirty="0" smtClean="0"/>
              <a:t>This </a:t>
            </a:r>
            <a:r>
              <a:rPr lang="en-US" dirty="0"/>
              <a:t>is evidence that the few dinosaurs that survived the mass </a:t>
            </a:r>
            <a:r>
              <a:rPr lang="en-US" dirty="0" smtClean="0"/>
              <a:t>extinction </a:t>
            </a:r>
            <a:r>
              <a:rPr lang="en-US" dirty="0"/>
              <a:t>evolved into birds, not reptiles. So birds are </a:t>
            </a:r>
            <a:r>
              <a:rPr lang="en-US" dirty="0" smtClean="0"/>
              <a:t>actually </a:t>
            </a:r>
            <a:r>
              <a:rPr lang="en-US" dirty="0"/>
              <a:t>the closest ancestors of the dinosaurs, not reptiles</a:t>
            </a:r>
            <a:r>
              <a:rPr lang="en-US" dirty="0" smtClean="0"/>
              <a:t>!</a:t>
            </a:r>
            <a:endParaRPr lang="en-US" dirty="0"/>
          </a:p>
        </p:txBody>
      </p:sp>
      <p:pic>
        <p:nvPicPr>
          <p:cNvPr id="4" name="Picture 3" descr="C:\Users\Kyle\Desktop\Archaeopteryx_lithographica_(Berlin_specimen).jpg"/>
          <p:cNvPicPr/>
          <p:nvPr/>
        </p:nvPicPr>
        <p:blipFill>
          <a:blip r:embed="rId2" cstate="print"/>
          <a:srcRect/>
          <a:stretch>
            <a:fillRect/>
          </a:stretch>
        </p:blipFill>
        <p:spPr bwMode="auto">
          <a:xfrm>
            <a:off x="6781800" y="1447800"/>
            <a:ext cx="2009775" cy="1590675"/>
          </a:xfrm>
          <a:prstGeom prst="rect">
            <a:avLst/>
          </a:prstGeom>
          <a:noFill/>
          <a:ln w="9525">
            <a:noFill/>
            <a:miter lim="800000"/>
            <a:headEnd/>
            <a:tailEnd/>
          </a:ln>
        </p:spPr>
      </p:pic>
      <p:pic>
        <p:nvPicPr>
          <p:cNvPr id="5" name="Picture 4" descr="http://www.wikidino.com/wp-content/uploads/Archaeopteryx-centroufologicotaranto.files_.wordpress.jpg"/>
          <p:cNvPicPr/>
          <p:nvPr/>
        </p:nvPicPr>
        <p:blipFill>
          <a:blip r:embed="rId3" cstate="print"/>
          <a:srcRect t="6500" b="3500"/>
          <a:stretch>
            <a:fillRect/>
          </a:stretch>
        </p:blipFill>
        <p:spPr bwMode="auto">
          <a:xfrm>
            <a:off x="6731866" y="3276600"/>
            <a:ext cx="2057400" cy="1619250"/>
          </a:xfrm>
          <a:prstGeom prst="rect">
            <a:avLst/>
          </a:prstGeom>
          <a:noFill/>
          <a:ln w="9525">
            <a:noFill/>
            <a:miter lim="800000"/>
            <a:headEnd/>
            <a:tailEnd/>
          </a:ln>
        </p:spPr>
      </p:pic>
      <p:sp>
        <p:nvSpPr>
          <p:cNvPr id="6" name="Text Box 28"/>
          <p:cNvSpPr txBox="1">
            <a:spLocks noChangeArrowheads="1"/>
          </p:cNvSpPr>
          <p:nvPr/>
        </p:nvSpPr>
        <p:spPr bwMode="auto">
          <a:xfrm>
            <a:off x="6705599" y="5029200"/>
            <a:ext cx="2162175" cy="15906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000">
                <a:effectLst/>
                <a:latin typeface="Times New Roman"/>
                <a:ea typeface="Times New Roman"/>
              </a:rPr>
              <a:t>This is the </a:t>
            </a:r>
            <a:r>
              <a:rPr lang="en-US" sz="1000" i="1">
                <a:effectLst/>
                <a:latin typeface="Times New Roman"/>
                <a:ea typeface="Times New Roman"/>
              </a:rPr>
              <a:t>Archeaopteryx</a:t>
            </a:r>
            <a:r>
              <a:rPr lang="en-US" sz="1000">
                <a:effectLst/>
                <a:latin typeface="Times New Roman"/>
                <a:ea typeface="Times New Roman"/>
              </a:rPr>
              <a:t> (ARE-kee-OP-ter-rix), a transitional fossil between dinosaurs and birds.  It has characteristics of dinosaurs like sharp teeth and a dinosaur-like head, but it contained many feathers which were modified scales (and still are on modern birds).  Above is an artist’s reconstruction drawing based on several fossil specimens.</a:t>
            </a:r>
            <a:endParaRPr lang="en-US" sz="1200">
              <a:effectLst/>
              <a:latin typeface="Times New Roman"/>
              <a:ea typeface="Times New Roman"/>
            </a:endParaRPr>
          </a:p>
        </p:txBody>
      </p:sp>
    </p:spTree>
    <p:extLst>
      <p:ext uri="{BB962C8B-B14F-4D97-AF65-F5344CB8AC3E}">
        <p14:creationId xmlns:p14="http://schemas.microsoft.com/office/powerpoint/2010/main" val="3226242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782"/>
            <a:ext cx="9144000" cy="1143000"/>
          </a:xfrm>
        </p:spPr>
        <p:txBody>
          <a:bodyPr/>
          <a:lstStyle/>
          <a:p>
            <a:r>
              <a:rPr lang="en-US" dirty="0" smtClean="0"/>
              <a:t>IB. Time Scale Model</a:t>
            </a:r>
            <a:endParaRPr lang="en-US" dirty="0"/>
          </a:p>
        </p:txBody>
      </p:sp>
      <p:sp>
        <p:nvSpPr>
          <p:cNvPr id="3" name="Content Placeholder 2"/>
          <p:cNvSpPr>
            <a:spLocks noGrp="1"/>
          </p:cNvSpPr>
          <p:nvPr>
            <p:ph idx="1"/>
          </p:nvPr>
        </p:nvSpPr>
        <p:spPr>
          <a:xfrm>
            <a:off x="0" y="990600"/>
            <a:ext cx="9144000" cy="3048000"/>
          </a:xfrm>
        </p:spPr>
        <p:txBody>
          <a:bodyPr>
            <a:normAutofit/>
          </a:bodyPr>
          <a:lstStyle/>
          <a:p>
            <a:pPr lvl="0"/>
            <a:r>
              <a:rPr lang="en-US" sz="2000" dirty="0"/>
              <a:t>Hand out the Fossils Observation Sheet (1 per student).  Draw the same table on the Observation Sheet on the board and fill it out as you go through the timescale. (A filled-out version of the table is shown below.)</a:t>
            </a:r>
          </a:p>
          <a:p>
            <a:endParaRPr lang="en-US" sz="2000" dirty="0"/>
          </a:p>
          <a:p>
            <a:pPr lvl="0"/>
            <a:r>
              <a:rPr lang="en-US" sz="2000" dirty="0"/>
              <a:t>Since this lesson is a short mini lesson, have students answer these questions as a class.  VSVS members can write the correct answer on the board. Tell students to copy down the time ranges and major events/dominant organisms/fossils/rocks information. </a:t>
            </a:r>
            <a:endParaRPr lang="en-US" sz="2000" dirty="0" smtClean="0"/>
          </a:p>
        </p:txBody>
      </p:sp>
      <p:pic>
        <p:nvPicPr>
          <p:cNvPr id="5" name="Picture 4"/>
          <p:cNvPicPr/>
          <p:nvPr/>
        </p:nvPicPr>
        <p:blipFill rotWithShape="1">
          <a:blip r:embed="rId2">
            <a:extLst>
              <a:ext uri="{28A0092B-C50C-407E-A947-70E740481C1C}">
                <a14:useLocalDpi xmlns:a14="http://schemas.microsoft.com/office/drawing/2010/main" val="0"/>
              </a:ext>
            </a:extLst>
          </a:blip>
          <a:srcRect l="15390" t="30259" r="14870" b="12826"/>
          <a:stretch/>
        </p:blipFill>
        <p:spPr bwMode="auto">
          <a:xfrm>
            <a:off x="1752600" y="3581400"/>
            <a:ext cx="5497945" cy="310853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2842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 Time Scale Model</a:t>
            </a:r>
          </a:p>
        </p:txBody>
      </p:sp>
      <p:sp>
        <p:nvSpPr>
          <p:cNvPr id="3" name="Content Placeholder 2"/>
          <p:cNvSpPr>
            <a:spLocks noGrp="1"/>
          </p:cNvSpPr>
          <p:nvPr>
            <p:ph idx="1"/>
          </p:nvPr>
        </p:nvSpPr>
        <p:spPr>
          <a:xfrm>
            <a:off x="457200" y="1143000"/>
            <a:ext cx="5562600" cy="5486400"/>
          </a:xfrm>
        </p:spPr>
        <p:txBody>
          <a:bodyPr>
            <a:noAutofit/>
          </a:bodyPr>
          <a:lstStyle/>
          <a:p>
            <a:pPr marL="0" indent="0">
              <a:buNone/>
            </a:pPr>
            <a:r>
              <a:rPr lang="en-US" sz="2400" dirty="0" smtClean="0"/>
              <a:t>Hold up the timescale model &amp; tell students:</a:t>
            </a:r>
          </a:p>
          <a:p>
            <a:pPr marL="914400" lvl="1" indent="-514350">
              <a:buFont typeface="+mj-lt"/>
              <a:buAutoNum type="arabicPeriod"/>
            </a:pPr>
            <a:r>
              <a:rPr lang="en-US" sz="2000" dirty="0" smtClean="0"/>
              <a:t>The container has some string that represents the timeline of Earth’s history</a:t>
            </a:r>
          </a:p>
          <a:p>
            <a:pPr marL="914400" lvl="1" indent="-514350">
              <a:buFont typeface="+mj-lt"/>
              <a:buAutoNum type="arabicPeriod"/>
            </a:pPr>
            <a:r>
              <a:rPr lang="en-US" sz="2000" dirty="0" smtClean="0"/>
              <a:t>The string represents the complete geologic time scale over a time of 4.6 billion years</a:t>
            </a:r>
          </a:p>
          <a:p>
            <a:pPr marL="914400" lvl="1" indent="-514350">
              <a:buFont typeface="+mj-lt"/>
              <a:buAutoNum type="arabicPeriod"/>
            </a:pPr>
            <a:r>
              <a:rPr lang="en-US" sz="2000" dirty="0" smtClean="0"/>
              <a:t>The string is divided into the 4 eons.  Each eon will be described as it is removed from the container, starting with the oldest</a:t>
            </a:r>
          </a:p>
          <a:p>
            <a:pPr marL="0" indent="0">
              <a:buNone/>
            </a:pPr>
            <a:r>
              <a:rPr lang="en-US" sz="2400" b="1" dirty="0" smtClean="0"/>
              <a:t>Note:</a:t>
            </a:r>
            <a:r>
              <a:rPr lang="en-US" sz="2400" dirty="0" smtClean="0"/>
              <a:t> The string is 19 feet long!</a:t>
            </a:r>
          </a:p>
          <a:p>
            <a:pPr marL="0" indent="0">
              <a:buNone/>
            </a:pPr>
            <a:r>
              <a:rPr lang="en-US" sz="2400" b="1" dirty="0" smtClean="0"/>
              <a:t>Also:</a:t>
            </a:r>
            <a:r>
              <a:rPr lang="en-US" sz="2400" dirty="0" smtClean="0"/>
              <a:t> Pull the string out so that the container is on the students’ right &amp; the string is pulled out to their left (so it will match their timeline at the end)</a:t>
            </a:r>
            <a:endParaRPr lang="en-US" sz="2400" b="1" dirty="0" smtClean="0"/>
          </a:p>
        </p:txBody>
      </p:sp>
      <p:pic>
        <p:nvPicPr>
          <p:cNvPr id="1026" name="Picture 2" descr="C:\Users\Courtney\Desktop\Fossils Ppt\Photos\IMG_15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1905000"/>
            <a:ext cx="2742921" cy="3657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90084" y="5583174"/>
            <a:ext cx="1802353"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Timescale Model</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3210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1</a:t>
            </a:r>
            <a:r>
              <a:rPr lang="en-US" sz="3600" dirty="0" smtClean="0"/>
              <a:t>B</a:t>
            </a:r>
            <a:r>
              <a:rPr lang="en-US" sz="3600" dirty="0"/>
              <a:t>. Time Scale </a:t>
            </a:r>
            <a:r>
              <a:rPr lang="en-US" sz="3600" dirty="0" smtClean="0"/>
              <a:t>Model</a:t>
            </a:r>
            <a:r>
              <a:rPr lang="en-US" dirty="0" smtClean="0"/>
              <a:t/>
            </a:r>
            <a:br>
              <a:rPr lang="en-US" dirty="0" smtClean="0"/>
            </a:br>
            <a:r>
              <a:rPr lang="en-US" dirty="0" smtClean="0"/>
              <a:t>1</a:t>
            </a:r>
            <a:r>
              <a:rPr lang="en-US" b="1" dirty="0" smtClean="0"/>
              <a:t>. Hadean Eon</a:t>
            </a:r>
            <a:endParaRPr lang="en-US" b="1" dirty="0"/>
          </a:p>
        </p:txBody>
      </p:sp>
      <p:sp>
        <p:nvSpPr>
          <p:cNvPr id="3" name="Content Placeholder 2"/>
          <p:cNvSpPr>
            <a:spLocks noGrp="1"/>
          </p:cNvSpPr>
          <p:nvPr>
            <p:ph idx="1"/>
          </p:nvPr>
        </p:nvSpPr>
        <p:spPr>
          <a:xfrm>
            <a:off x="457200" y="1600201"/>
            <a:ext cx="8229600" cy="3352800"/>
          </a:xfrm>
        </p:spPr>
        <p:txBody>
          <a:bodyPr>
            <a:normAutofit fontScale="77500" lnSpcReduction="20000"/>
          </a:bodyPr>
          <a:lstStyle/>
          <a:p>
            <a:r>
              <a:rPr lang="en-US" dirty="0" smtClean="0"/>
              <a:t>Pull the first (camouflage) section of the string out &amp; stop as soon as you get to the first knot (between color changes)</a:t>
            </a:r>
          </a:p>
          <a:p>
            <a:r>
              <a:rPr lang="en-US" dirty="0" smtClean="0"/>
              <a:t>Tell Students:</a:t>
            </a:r>
          </a:p>
          <a:p>
            <a:pPr lvl="1"/>
            <a:r>
              <a:rPr lang="en-US" dirty="0" smtClean="0"/>
              <a:t>4.6-3.8 </a:t>
            </a:r>
            <a:r>
              <a:rPr lang="en-US" dirty="0"/>
              <a:t>b</a:t>
            </a:r>
            <a:r>
              <a:rPr lang="en-US" dirty="0" smtClean="0"/>
              <a:t>illion years ago</a:t>
            </a:r>
          </a:p>
          <a:p>
            <a:pPr lvl="1"/>
            <a:r>
              <a:rPr lang="en-US" b="1" dirty="0" smtClean="0"/>
              <a:t>Major event</a:t>
            </a:r>
            <a:r>
              <a:rPr lang="en-US" dirty="0" smtClean="0"/>
              <a:t>:  the earliest known rocks were formed The oldest Earth rock in North America is found in the Canadian Rockies &amp; is dated at 4030 mill years ago</a:t>
            </a:r>
          </a:p>
          <a:p>
            <a:pPr lvl="2"/>
            <a:r>
              <a:rPr lang="en-US" dirty="0" smtClean="0"/>
              <a:t>The only known older rocks </a:t>
            </a:r>
            <a:r>
              <a:rPr lang="en-US" dirty="0"/>
              <a:t>come from meteorites and </a:t>
            </a:r>
            <a:r>
              <a:rPr lang="en-US" dirty="0" smtClean="0"/>
              <a:t>the </a:t>
            </a:r>
            <a:r>
              <a:rPr lang="en-US" dirty="0"/>
              <a:t>moon</a:t>
            </a:r>
          </a:p>
          <a:p>
            <a:pPr lvl="1"/>
            <a:r>
              <a:rPr lang="en-US" dirty="0" smtClean="0"/>
              <a:t>Rocks are dated using radioactive isotopes</a:t>
            </a:r>
          </a:p>
        </p:txBody>
      </p:sp>
      <p:pic>
        <p:nvPicPr>
          <p:cNvPr id="2050" name="Picture 2" descr="C:\Users\Courtney\Desktop\Fossils Ppt\Photos\IMG_1514.JPG"/>
          <p:cNvPicPr>
            <a:picLocks noChangeAspect="1" noChangeArrowheads="1"/>
          </p:cNvPicPr>
          <p:nvPr/>
        </p:nvPicPr>
        <p:blipFill rotWithShape="1">
          <a:blip r:embed="rId2">
            <a:extLst>
              <a:ext uri="{28A0092B-C50C-407E-A947-70E740481C1C}">
                <a14:useLocalDpi xmlns:a14="http://schemas.microsoft.com/office/drawing/2010/main" val="0"/>
              </a:ext>
            </a:extLst>
          </a:blip>
          <a:srcRect l="4226" t="27040" r="9537" b="53184"/>
          <a:stretch/>
        </p:blipFill>
        <p:spPr bwMode="auto">
          <a:xfrm flipH="1">
            <a:off x="457200" y="4972414"/>
            <a:ext cx="8305800" cy="1428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5003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B</a:t>
            </a:r>
            <a:r>
              <a:rPr lang="en-US" sz="3600" dirty="0"/>
              <a:t>. Time Scale </a:t>
            </a:r>
            <a:r>
              <a:rPr lang="en-US" sz="3600" dirty="0" smtClean="0"/>
              <a:t>Model</a:t>
            </a:r>
            <a:r>
              <a:rPr lang="en-US" dirty="0" smtClean="0"/>
              <a:t/>
            </a:r>
            <a:br>
              <a:rPr lang="en-US" dirty="0" smtClean="0"/>
            </a:br>
            <a:r>
              <a:rPr lang="en-US" b="1" dirty="0" smtClean="0"/>
              <a:t>2. </a:t>
            </a:r>
            <a:r>
              <a:rPr lang="en-US" b="1" dirty="0" err="1" smtClean="0"/>
              <a:t>Archean</a:t>
            </a:r>
            <a:r>
              <a:rPr lang="en-US" b="1" dirty="0" smtClean="0"/>
              <a:t> Eon</a:t>
            </a:r>
            <a:endParaRPr lang="en-US" b="1" dirty="0"/>
          </a:p>
        </p:txBody>
      </p:sp>
      <p:sp>
        <p:nvSpPr>
          <p:cNvPr id="3" name="Content Placeholder 2"/>
          <p:cNvSpPr>
            <a:spLocks noGrp="1"/>
          </p:cNvSpPr>
          <p:nvPr>
            <p:ph idx="1"/>
          </p:nvPr>
        </p:nvSpPr>
        <p:spPr>
          <a:xfrm>
            <a:off x="457200" y="1600201"/>
            <a:ext cx="8229600" cy="3581399"/>
          </a:xfrm>
        </p:spPr>
        <p:txBody>
          <a:bodyPr>
            <a:normAutofit/>
          </a:bodyPr>
          <a:lstStyle/>
          <a:p>
            <a:r>
              <a:rPr lang="en-US" dirty="0" smtClean="0"/>
              <a:t>Pull the string out until the second knot is reached at the end of the tan section</a:t>
            </a:r>
          </a:p>
          <a:p>
            <a:r>
              <a:rPr lang="en-US" dirty="0" smtClean="0"/>
              <a:t>Tell Students:</a:t>
            </a:r>
          </a:p>
          <a:p>
            <a:pPr lvl="1"/>
            <a:r>
              <a:rPr lang="en-US" dirty="0" smtClean="0"/>
              <a:t>3.8-2.5 billion </a:t>
            </a:r>
            <a:r>
              <a:rPr lang="en-US" dirty="0" err="1" smtClean="0"/>
              <a:t>yrs</a:t>
            </a:r>
            <a:r>
              <a:rPr lang="en-US" dirty="0" smtClean="0"/>
              <a:t> ago</a:t>
            </a:r>
          </a:p>
          <a:p>
            <a:pPr lvl="1"/>
            <a:r>
              <a:rPr lang="en-US" dirty="0" smtClean="0"/>
              <a:t>Major event:  the first single-celled organism evolved – fossils of these are found in Australia &amp; are given an age of 3770 million </a:t>
            </a:r>
            <a:r>
              <a:rPr lang="en-US" dirty="0" err="1" smtClean="0"/>
              <a:t>yrs</a:t>
            </a:r>
            <a:endParaRPr lang="en-US" dirty="0" smtClean="0"/>
          </a:p>
        </p:txBody>
      </p:sp>
      <p:pic>
        <p:nvPicPr>
          <p:cNvPr id="3074" name="Picture 2" descr="C:\Users\Courtney\Desktop\Fossils Ppt\Photos\IMG_1516.JPG"/>
          <p:cNvPicPr>
            <a:picLocks noChangeAspect="1" noChangeArrowheads="1"/>
          </p:cNvPicPr>
          <p:nvPr/>
        </p:nvPicPr>
        <p:blipFill rotWithShape="1">
          <a:blip r:embed="rId2">
            <a:extLst>
              <a:ext uri="{28A0092B-C50C-407E-A947-70E740481C1C}">
                <a14:useLocalDpi xmlns:a14="http://schemas.microsoft.com/office/drawing/2010/main" val="0"/>
              </a:ext>
            </a:extLst>
          </a:blip>
          <a:srcRect l="5141" t="24110" r="7340" b="59043"/>
          <a:stretch/>
        </p:blipFill>
        <p:spPr bwMode="auto">
          <a:xfrm flipH="1">
            <a:off x="533400" y="5181600"/>
            <a:ext cx="8229600" cy="1187955"/>
          </a:xfrm>
          <a:prstGeom prst="rect">
            <a:avLst/>
          </a:prstGeom>
          <a:noFill/>
          <a:extLst>
            <a:ext uri="{909E8E84-426E-40DD-AFC4-6F175D3DCCD1}">
              <a14:hiddenFill xmlns:a14="http://schemas.microsoft.com/office/drawing/2010/main">
                <a:solidFill>
                  <a:srgbClr val="FFFFFF"/>
                </a:solidFill>
              </a14:hiddenFill>
            </a:ext>
          </a:extLst>
        </p:spPr>
      </p:pic>
      <p:sp>
        <p:nvSpPr>
          <p:cNvPr id="4" name="Left Brace 3"/>
          <p:cNvSpPr/>
          <p:nvPr/>
        </p:nvSpPr>
        <p:spPr>
          <a:xfrm rot="5400000">
            <a:off x="6096000" y="3535679"/>
            <a:ext cx="274320" cy="438912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p:cNvSpPr/>
          <p:nvPr/>
        </p:nvSpPr>
        <p:spPr>
          <a:xfrm rot="5400000">
            <a:off x="2301240" y="4206240"/>
            <a:ext cx="274320" cy="304800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1219200" y="5269468"/>
            <a:ext cx="2661370"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Hadean Eon (Camouflage)</a:t>
            </a:r>
            <a:endParaRPr lang="en-US" b="1" dirty="0">
              <a:effectLst>
                <a:outerShdw blurRad="38100" dist="38100" dir="2700000" algn="tl">
                  <a:srgbClr val="000000">
                    <a:alpha val="43137"/>
                  </a:srgbClr>
                </a:outerShdw>
              </a:effectLst>
            </a:endParaRPr>
          </a:p>
        </p:txBody>
      </p:sp>
      <p:sp>
        <p:nvSpPr>
          <p:cNvPr id="8" name="TextBox 7"/>
          <p:cNvSpPr txBox="1"/>
          <p:nvPr/>
        </p:nvSpPr>
        <p:spPr>
          <a:xfrm>
            <a:off x="5401406" y="5257800"/>
            <a:ext cx="1913794" cy="369332"/>
          </a:xfrm>
          <a:prstGeom prst="rect">
            <a:avLst/>
          </a:prstGeom>
          <a:noFill/>
        </p:spPr>
        <p:txBody>
          <a:bodyPr wrap="none" rtlCol="0">
            <a:spAutoFit/>
          </a:bodyPr>
          <a:lstStyle/>
          <a:p>
            <a:r>
              <a:rPr lang="en-US" b="1" dirty="0" err="1" smtClean="0">
                <a:effectLst>
                  <a:outerShdw blurRad="38100" dist="38100" dir="2700000" algn="tl">
                    <a:srgbClr val="000000">
                      <a:alpha val="43137"/>
                    </a:srgbClr>
                  </a:outerShdw>
                </a:effectLst>
              </a:rPr>
              <a:t>Archean</a:t>
            </a:r>
            <a:r>
              <a:rPr lang="en-US" b="1" dirty="0" smtClean="0">
                <a:effectLst>
                  <a:outerShdw blurRad="38100" dist="38100" dir="2700000" algn="tl">
                    <a:srgbClr val="000000">
                      <a:alpha val="43137"/>
                    </a:srgbClr>
                  </a:outerShdw>
                </a:effectLst>
              </a:rPr>
              <a:t> Eon (Tan)</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88381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ourtney\Desktop\Fossils Ppt\Photos\IMG_1517.JPG"/>
          <p:cNvPicPr>
            <a:picLocks noChangeAspect="1" noChangeArrowheads="1"/>
          </p:cNvPicPr>
          <p:nvPr/>
        </p:nvPicPr>
        <p:blipFill rotWithShape="1">
          <a:blip r:embed="rId2">
            <a:extLst>
              <a:ext uri="{28A0092B-C50C-407E-A947-70E740481C1C}">
                <a14:useLocalDpi xmlns:a14="http://schemas.microsoft.com/office/drawing/2010/main" val="0"/>
              </a:ext>
            </a:extLst>
          </a:blip>
          <a:srcRect l="6163" t="17463" b="69522"/>
          <a:stretch/>
        </p:blipFill>
        <p:spPr bwMode="auto">
          <a:xfrm flipH="1">
            <a:off x="533400" y="5513582"/>
            <a:ext cx="8229600" cy="8559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sz="3600" dirty="0" smtClean="0"/>
              <a:t>B</a:t>
            </a:r>
            <a:r>
              <a:rPr lang="en-US" sz="3600" dirty="0"/>
              <a:t>. Time Scale </a:t>
            </a:r>
            <a:r>
              <a:rPr lang="en-US" sz="3600" dirty="0" smtClean="0"/>
              <a:t>Model cont.</a:t>
            </a:r>
            <a:br>
              <a:rPr lang="en-US" sz="3600" dirty="0" smtClean="0"/>
            </a:br>
            <a:r>
              <a:rPr lang="en-US" b="1" dirty="0"/>
              <a:t>3</a:t>
            </a:r>
            <a:r>
              <a:rPr lang="en-US" b="1" dirty="0" smtClean="0"/>
              <a:t>. Proterozoic Eon</a:t>
            </a:r>
            <a:endParaRPr lang="en-US" b="1" dirty="0"/>
          </a:p>
        </p:txBody>
      </p:sp>
      <p:sp>
        <p:nvSpPr>
          <p:cNvPr id="3" name="Content Placeholder 2"/>
          <p:cNvSpPr>
            <a:spLocks noGrp="1"/>
          </p:cNvSpPr>
          <p:nvPr>
            <p:ph idx="1"/>
          </p:nvPr>
        </p:nvSpPr>
        <p:spPr>
          <a:xfrm>
            <a:off x="457200" y="1600201"/>
            <a:ext cx="8229600" cy="3581400"/>
          </a:xfrm>
        </p:spPr>
        <p:txBody>
          <a:bodyPr>
            <a:normAutofit/>
          </a:bodyPr>
          <a:lstStyle/>
          <a:p>
            <a:r>
              <a:rPr lang="en-US" dirty="0" smtClean="0"/>
              <a:t>Pull the string out until the next knot is reached at the end of the white section</a:t>
            </a:r>
          </a:p>
          <a:p>
            <a:r>
              <a:rPr lang="en-US" dirty="0" smtClean="0"/>
              <a:t>Tell Students:</a:t>
            </a:r>
          </a:p>
          <a:p>
            <a:pPr lvl="1"/>
            <a:r>
              <a:rPr lang="en-US" dirty="0" smtClean="0"/>
              <a:t>2.5 billion years – 540 million </a:t>
            </a:r>
            <a:r>
              <a:rPr lang="en-US" dirty="0" err="1" smtClean="0"/>
              <a:t>yrs</a:t>
            </a:r>
            <a:r>
              <a:rPr lang="en-US" dirty="0" smtClean="0"/>
              <a:t> ago</a:t>
            </a:r>
          </a:p>
          <a:p>
            <a:pPr lvl="1"/>
            <a:r>
              <a:rPr lang="en-US" dirty="0" smtClean="0"/>
              <a:t>Major event: multi-celled organisms evolved; the earliest multi-celled fossil was found in Michigan &amp; is dated at 2.2 billion years</a:t>
            </a:r>
            <a:endParaRPr lang="en-US" dirty="0"/>
          </a:p>
        </p:txBody>
      </p:sp>
      <p:sp>
        <p:nvSpPr>
          <p:cNvPr id="4" name="Left Brace 3"/>
          <p:cNvSpPr/>
          <p:nvPr/>
        </p:nvSpPr>
        <p:spPr>
          <a:xfrm rot="5400000">
            <a:off x="3308095" y="4603495"/>
            <a:ext cx="348489" cy="248412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p:cNvSpPr/>
          <p:nvPr/>
        </p:nvSpPr>
        <p:spPr>
          <a:xfrm rot="5400000">
            <a:off x="1272540" y="4823460"/>
            <a:ext cx="274320" cy="160020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457200" y="5224046"/>
            <a:ext cx="2391232" cy="338554"/>
          </a:xfrm>
          <a:prstGeom prst="rect">
            <a:avLst/>
          </a:prstGeom>
          <a:noFill/>
        </p:spPr>
        <p:txBody>
          <a:bodyPr wrap="none" rtlCol="0">
            <a:spAutoFit/>
          </a:bodyPr>
          <a:lstStyle/>
          <a:p>
            <a:r>
              <a:rPr lang="en-US" sz="1600" b="1" dirty="0" smtClean="0">
                <a:effectLst>
                  <a:outerShdw blurRad="38100" dist="38100" dir="2700000" algn="tl">
                    <a:srgbClr val="000000">
                      <a:alpha val="43137"/>
                    </a:srgbClr>
                  </a:outerShdw>
                </a:effectLst>
              </a:rPr>
              <a:t>Hadean Eon (Camouflage)</a:t>
            </a:r>
            <a:endParaRPr lang="en-US" sz="1600" b="1" dirty="0">
              <a:effectLst>
                <a:outerShdw blurRad="38100" dist="38100" dir="2700000" algn="tl">
                  <a:srgbClr val="000000">
                    <a:alpha val="43137"/>
                  </a:srgbClr>
                </a:outerShdw>
              </a:effectLst>
            </a:endParaRPr>
          </a:p>
        </p:txBody>
      </p:sp>
      <p:sp>
        <p:nvSpPr>
          <p:cNvPr id="8" name="TextBox 7"/>
          <p:cNvSpPr txBox="1"/>
          <p:nvPr/>
        </p:nvSpPr>
        <p:spPr>
          <a:xfrm>
            <a:off x="2692204" y="5376446"/>
            <a:ext cx="1727396" cy="338554"/>
          </a:xfrm>
          <a:prstGeom prst="rect">
            <a:avLst/>
          </a:prstGeom>
          <a:noFill/>
        </p:spPr>
        <p:txBody>
          <a:bodyPr wrap="none" rtlCol="0">
            <a:spAutoFit/>
          </a:bodyPr>
          <a:lstStyle/>
          <a:p>
            <a:r>
              <a:rPr lang="en-US" sz="1600" b="1" dirty="0" err="1" smtClean="0">
                <a:effectLst>
                  <a:outerShdw blurRad="38100" dist="38100" dir="2700000" algn="tl">
                    <a:srgbClr val="000000">
                      <a:alpha val="43137"/>
                    </a:srgbClr>
                  </a:outerShdw>
                </a:effectLst>
              </a:rPr>
              <a:t>Archean</a:t>
            </a:r>
            <a:r>
              <a:rPr lang="en-US" sz="1600" b="1" dirty="0" smtClean="0">
                <a:effectLst>
                  <a:outerShdw blurRad="38100" dist="38100" dir="2700000" algn="tl">
                    <a:srgbClr val="000000">
                      <a:alpha val="43137"/>
                    </a:srgbClr>
                  </a:outerShdw>
                </a:effectLst>
              </a:rPr>
              <a:t> Eon (Tan)</a:t>
            </a:r>
            <a:endParaRPr lang="en-US" sz="1600" b="1" dirty="0">
              <a:effectLst>
                <a:outerShdw blurRad="38100" dist="38100" dir="2700000" algn="tl">
                  <a:srgbClr val="000000">
                    <a:alpha val="43137"/>
                  </a:srgbClr>
                </a:outerShdw>
              </a:effectLst>
            </a:endParaRPr>
          </a:p>
        </p:txBody>
      </p:sp>
      <p:sp>
        <p:nvSpPr>
          <p:cNvPr id="10" name="Left Brace 9"/>
          <p:cNvSpPr/>
          <p:nvPr/>
        </p:nvSpPr>
        <p:spPr>
          <a:xfrm rot="5400000">
            <a:off x="6525776" y="4011175"/>
            <a:ext cx="370336" cy="3799312"/>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5847246" y="5452646"/>
            <a:ext cx="2206245" cy="338554"/>
          </a:xfrm>
          <a:prstGeom prst="rect">
            <a:avLst/>
          </a:prstGeom>
          <a:noFill/>
        </p:spPr>
        <p:txBody>
          <a:bodyPr wrap="none" rtlCol="0">
            <a:spAutoFit/>
          </a:bodyPr>
          <a:lstStyle/>
          <a:p>
            <a:r>
              <a:rPr lang="en-US" sz="1600" b="1" dirty="0" smtClean="0">
                <a:effectLst>
                  <a:outerShdw blurRad="38100" dist="38100" dir="2700000" algn="tl">
                    <a:srgbClr val="000000">
                      <a:alpha val="43137"/>
                    </a:srgbClr>
                  </a:outerShdw>
                </a:effectLst>
              </a:rPr>
              <a:t>Proterozoic Eon (White)</a:t>
            </a:r>
            <a:endParaRPr lang="en-US" sz="1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19822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Courtney\Desktop\Fossils Ppt\Photos\IMG_1518.JPG"/>
          <p:cNvPicPr>
            <a:picLocks noChangeAspect="1" noChangeArrowheads="1"/>
          </p:cNvPicPr>
          <p:nvPr/>
        </p:nvPicPr>
        <p:blipFill rotWithShape="1">
          <a:blip r:embed="rId2">
            <a:extLst>
              <a:ext uri="{28A0092B-C50C-407E-A947-70E740481C1C}">
                <a14:useLocalDpi xmlns:a14="http://schemas.microsoft.com/office/drawing/2010/main" val="0"/>
              </a:ext>
            </a:extLst>
          </a:blip>
          <a:srcRect l="4922" t="21986" r="2513" b="67817"/>
          <a:stretch/>
        </p:blipFill>
        <p:spPr bwMode="auto">
          <a:xfrm flipH="1">
            <a:off x="457200" y="5416120"/>
            <a:ext cx="8229600" cy="6798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sz="3600" dirty="0" smtClean="0"/>
              <a:t>B</a:t>
            </a:r>
            <a:r>
              <a:rPr lang="en-US" sz="3600" dirty="0"/>
              <a:t>. Time Scale </a:t>
            </a:r>
            <a:r>
              <a:rPr lang="en-US" sz="3600" dirty="0" smtClean="0"/>
              <a:t>Model cont.</a:t>
            </a:r>
            <a:br>
              <a:rPr lang="en-US" sz="3600" dirty="0" smtClean="0"/>
            </a:br>
            <a:r>
              <a:rPr lang="en-US" b="1" dirty="0" smtClean="0"/>
              <a:t>4. Phanerozoic Eon</a:t>
            </a:r>
            <a:endParaRPr lang="en-US" b="1" dirty="0"/>
          </a:p>
        </p:txBody>
      </p:sp>
      <p:sp>
        <p:nvSpPr>
          <p:cNvPr id="3" name="Content Placeholder 2"/>
          <p:cNvSpPr>
            <a:spLocks noGrp="1"/>
          </p:cNvSpPr>
          <p:nvPr>
            <p:ph idx="1"/>
          </p:nvPr>
        </p:nvSpPr>
        <p:spPr>
          <a:xfrm>
            <a:off x="457200" y="1600200"/>
            <a:ext cx="8229600" cy="3733799"/>
          </a:xfrm>
        </p:spPr>
        <p:txBody>
          <a:bodyPr>
            <a:normAutofit fontScale="85000" lnSpcReduction="20000"/>
          </a:bodyPr>
          <a:lstStyle/>
          <a:p>
            <a:r>
              <a:rPr lang="en-US" dirty="0" smtClean="0"/>
              <a:t>Pull the string out until the end is reached</a:t>
            </a:r>
          </a:p>
          <a:p>
            <a:r>
              <a:rPr lang="en-US" dirty="0" smtClean="0"/>
              <a:t>Tell Students:</a:t>
            </a:r>
          </a:p>
          <a:p>
            <a:pPr lvl="1"/>
            <a:r>
              <a:rPr lang="en-US" dirty="0" smtClean="0"/>
              <a:t>540 million years ago – Present day</a:t>
            </a:r>
          </a:p>
          <a:p>
            <a:pPr lvl="1"/>
            <a:r>
              <a:rPr lang="en-US" dirty="0" smtClean="0"/>
              <a:t>Major events:  life evolves from multi-celled organisms to plants, fish, and animals as we know them today</a:t>
            </a:r>
          </a:p>
          <a:p>
            <a:pPr lvl="1"/>
            <a:r>
              <a:rPr lang="en-US" dirty="0" smtClean="0"/>
              <a:t>Humans only existed in the </a:t>
            </a:r>
            <a:r>
              <a:rPr lang="en-US" b="1" dirty="0" smtClean="0"/>
              <a:t>very last knot</a:t>
            </a:r>
            <a:r>
              <a:rPr lang="en-US" dirty="0"/>
              <a:t> </a:t>
            </a:r>
            <a:r>
              <a:rPr lang="en-US" dirty="0" smtClean="0"/>
              <a:t>of the rope (see the dangling skeleton!)</a:t>
            </a:r>
          </a:p>
          <a:p>
            <a:pPr lvl="1"/>
            <a:r>
              <a:rPr lang="en-US" dirty="0" smtClean="0"/>
              <a:t>The eon is subdivided into 3 smaller time intervals called </a:t>
            </a:r>
            <a:r>
              <a:rPr lang="en-US" b="1" dirty="0" smtClean="0"/>
              <a:t>eras,</a:t>
            </a:r>
            <a:r>
              <a:rPr lang="en-US" dirty="0" smtClean="0"/>
              <a:t> which are color coded with colored string twisted around the black cord</a:t>
            </a:r>
            <a:endParaRPr lang="en-US" dirty="0"/>
          </a:p>
        </p:txBody>
      </p:sp>
      <p:sp>
        <p:nvSpPr>
          <p:cNvPr id="4" name="Left Brace 3"/>
          <p:cNvSpPr/>
          <p:nvPr/>
        </p:nvSpPr>
        <p:spPr>
          <a:xfrm rot="5400000">
            <a:off x="2987040" y="4587240"/>
            <a:ext cx="274320" cy="2133599"/>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p:cNvSpPr/>
          <p:nvPr/>
        </p:nvSpPr>
        <p:spPr>
          <a:xfrm rot="5400000">
            <a:off x="1158240" y="4968239"/>
            <a:ext cx="274320" cy="137160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457200" y="5181600"/>
            <a:ext cx="1842749" cy="276999"/>
          </a:xfrm>
          <a:prstGeom prst="rect">
            <a:avLst/>
          </a:prstGeom>
          <a:noFill/>
        </p:spPr>
        <p:txBody>
          <a:bodyPr wrap="none" rtlCol="0">
            <a:spAutoFit/>
          </a:bodyPr>
          <a:lstStyle/>
          <a:p>
            <a:r>
              <a:rPr lang="en-US" sz="1200" b="1" dirty="0" smtClean="0">
                <a:effectLst>
                  <a:outerShdw blurRad="38100" dist="38100" dir="2700000" algn="tl">
                    <a:srgbClr val="000000">
                      <a:alpha val="43137"/>
                    </a:srgbClr>
                  </a:outerShdw>
                </a:effectLst>
              </a:rPr>
              <a:t>Hadean Eon (Camouflage)</a:t>
            </a:r>
            <a:endParaRPr lang="en-US" sz="1200" b="1" dirty="0">
              <a:effectLst>
                <a:outerShdw blurRad="38100" dist="38100" dir="2700000" algn="tl">
                  <a:srgbClr val="000000">
                    <a:alpha val="43137"/>
                  </a:srgbClr>
                </a:outerShdw>
              </a:effectLst>
            </a:endParaRPr>
          </a:p>
        </p:txBody>
      </p:sp>
      <p:sp>
        <p:nvSpPr>
          <p:cNvPr id="8" name="TextBox 7"/>
          <p:cNvSpPr txBox="1"/>
          <p:nvPr/>
        </p:nvSpPr>
        <p:spPr>
          <a:xfrm>
            <a:off x="2514600" y="5181600"/>
            <a:ext cx="1343253" cy="276999"/>
          </a:xfrm>
          <a:prstGeom prst="rect">
            <a:avLst/>
          </a:prstGeom>
          <a:noFill/>
        </p:spPr>
        <p:txBody>
          <a:bodyPr wrap="none" rtlCol="0">
            <a:spAutoFit/>
          </a:bodyPr>
          <a:lstStyle/>
          <a:p>
            <a:r>
              <a:rPr lang="en-US" sz="1200" b="1" dirty="0" err="1" smtClean="0">
                <a:effectLst>
                  <a:outerShdw blurRad="38100" dist="38100" dir="2700000" algn="tl">
                    <a:srgbClr val="000000">
                      <a:alpha val="43137"/>
                    </a:srgbClr>
                  </a:outerShdw>
                </a:effectLst>
              </a:rPr>
              <a:t>Archean</a:t>
            </a:r>
            <a:r>
              <a:rPr lang="en-US" sz="1200" b="1" dirty="0" smtClean="0">
                <a:effectLst>
                  <a:outerShdw blurRad="38100" dist="38100" dir="2700000" algn="tl">
                    <a:srgbClr val="000000">
                      <a:alpha val="43137"/>
                    </a:srgbClr>
                  </a:outerShdw>
                </a:effectLst>
              </a:rPr>
              <a:t> Eon (Tan)</a:t>
            </a:r>
            <a:endParaRPr lang="en-US" sz="1200" b="1" dirty="0">
              <a:effectLst>
                <a:outerShdw blurRad="38100" dist="38100" dir="2700000" algn="tl">
                  <a:srgbClr val="000000">
                    <a:alpha val="43137"/>
                  </a:srgbClr>
                </a:outerShdw>
              </a:effectLst>
            </a:endParaRPr>
          </a:p>
        </p:txBody>
      </p:sp>
      <p:sp>
        <p:nvSpPr>
          <p:cNvPr id="10" name="Left Brace 9"/>
          <p:cNvSpPr/>
          <p:nvPr/>
        </p:nvSpPr>
        <p:spPr>
          <a:xfrm rot="5400000">
            <a:off x="5768340" y="4015739"/>
            <a:ext cx="274320" cy="327660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5105400" y="5181600"/>
            <a:ext cx="1704506" cy="276999"/>
          </a:xfrm>
          <a:prstGeom prst="rect">
            <a:avLst/>
          </a:prstGeom>
          <a:noFill/>
        </p:spPr>
        <p:txBody>
          <a:bodyPr wrap="none" rtlCol="0">
            <a:spAutoFit/>
          </a:bodyPr>
          <a:lstStyle/>
          <a:p>
            <a:r>
              <a:rPr lang="en-US" sz="1200" b="1" dirty="0" smtClean="0">
                <a:effectLst>
                  <a:outerShdw blurRad="38100" dist="38100" dir="2700000" algn="tl">
                    <a:srgbClr val="000000">
                      <a:alpha val="43137"/>
                    </a:srgbClr>
                  </a:outerShdw>
                </a:effectLst>
              </a:rPr>
              <a:t>Proterozoic Eon (White)</a:t>
            </a:r>
            <a:endParaRPr lang="en-US" sz="1200" b="1" dirty="0">
              <a:effectLst>
                <a:outerShdw blurRad="38100" dist="38100" dir="2700000" algn="tl">
                  <a:srgbClr val="000000">
                    <a:alpha val="43137"/>
                  </a:srgbClr>
                </a:outerShdw>
              </a:effectLst>
            </a:endParaRPr>
          </a:p>
        </p:txBody>
      </p:sp>
      <p:sp>
        <p:nvSpPr>
          <p:cNvPr id="13" name="Left Brace 12"/>
          <p:cNvSpPr/>
          <p:nvPr/>
        </p:nvSpPr>
        <p:spPr>
          <a:xfrm rot="5400000">
            <a:off x="7909560" y="5242559"/>
            <a:ext cx="274320" cy="82296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7134694" y="5181600"/>
            <a:ext cx="1708481" cy="276999"/>
          </a:xfrm>
          <a:prstGeom prst="rect">
            <a:avLst/>
          </a:prstGeom>
          <a:noFill/>
        </p:spPr>
        <p:txBody>
          <a:bodyPr wrap="none" rtlCol="0">
            <a:spAutoFit/>
          </a:bodyPr>
          <a:lstStyle/>
          <a:p>
            <a:r>
              <a:rPr lang="en-US" sz="1200" b="1" dirty="0" smtClean="0">
                <a:effectLst>
                  <a:outerShdw blurRad="38100" dist="38100" dir="2700000" algn="tl">
                    <a:srgbClr val="000000">
                      <a:alpha val="43137"/>
                    </a:srgbClr>
                  </a:outerShdw>
                </a:effectLst>
              </a:rPr>
              <a:t>Phanerozoic Eon (Black)</a:t>
            </a:r>
            <a:endParaRPr lang="en-US" sz="1200" b="1" dirty="0">
              <a:effectLst>
                <a:outerShdw blurRad="38100" dist="38100" dir="2700000" algn="tl">
                  <a:srgbClr val="000000">
                    <a:alpha val="43137"/>
                  </a:srgbClr>
                </a:outerShdw>
              </a:effectLst>
            </a:endParaRPr>
          </a:p>
        </p:txBody>
      </p:sp>
      <p:sp>
        <p:nvSpPr>
          <p:cNvPr id="7" name="Oval 6"/>
          <p:cNvSpPr/>
          <p:nvPr/>
        </p:nvSpPr>
        <p:spPr>
          <a:xfrm>
            <a:off x="8458200" y="5654039"/>
            <a:ext cx="228600" cy="2895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622253" y="6096000"/>
            <a:ext cx="988347" cy="276999"/>
          </a:xfrm>
          <a:prstGeom prst="rect">
            <a:avLst/>
          </a:prstGeom>
          <a:noFill/>
        </p:spPr>
        <p:txBody>
          <a:bodyPr wrap="none" rtlCol="0">
            <a:spAutoFit/>
          </a:bodyPr>
          <a:lstStyle/>
          <a:p>
            <a:r>
              <a:rPr lang="en-US" sz="1200" b="1" dirty="0" smtClean="0">
                <a:effectLst>
                  <a:outerShdw blurRad="38100" dist="38100" dir="2700000" algn="tl">
                    <a:srgbClr val="000000">
                      <a:alpha val="43137"/>
                    </a:srgbClr>
                  </a:outerShdw>
                </a:effectLst>
              </a:rPr>
              <a:t>Mr. Skeleton</a:t>
            </a:r>
            <a:endParaRPr lang="en-US" sz="1200" b="1" dirty="0">
              <a:effectLst>
                <a:outerShdw blurRad="38100" dist="38100" dir="2700000" algn="tl">
                  <a:srgbClr val="000000">
                    <a:alpha val="43137"/>
                  </a:srgbClr>
                </a:outerShdw>
              </a:effectLst>
            </a:endParaRPr>
          </a:p>
        </p:txBody>
      </p:sp>
      <p:cxnSp>
        <p:nvCxnSpPr>
          <p:cNvPr id="11" name="Straight Arrow Connector 10"/>
          <p:cNvCxnSpPr/>
          <p:nvPr/>
        </p:nvCxnSpPr>
        <p:spPr>
          <a:xfrm flipV="1">
            <a:off x="7988934" y="5943600"/>
            <a:ext cx="469266"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26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1C</a:t>
            </a:r>
            <a:r>
              <a:rPr lang="en-US" dirty="0"/>
              <a:t>. Timeline </a:t>
            </a:r>
            <a:r>
              <a:rPr lang="en-US" dirty="0" smtClean="0"/>
              <a:t>Mats</a:t>
            </a:r>
            <a:endParaRPr lang="en-US" dirty="0"/>
          </a:p>
        </p:txBody>
      </p:sp>
      <p:sp>
        <p:nvSpPr>
          <p:cNvPr id="3" name="Content Placeholder 2"/>
          <p:cNvSpPr>
            <a:spLocks noGrp="1"/>
          </p:cNvSpPr>
          <p:nvPr>
            <p:ph idx="1"/>
          </p:nvPr>
        </p:nvSpPr>
        <p:spPr>
          <a:xfrm>
            <a:off x="457200" y="1524002"/>
            <a:ext cx="8229600" cy="2201698"/>
          </a:xfrm>
        </p:spPr>
        <p:txBody>
          <a:bodyPr>
            <a:normAutofit fontScale="77500" lnSpcReduction="20000"/>
          </a:bodyPr>
          <a:lstStyle/>
          <a:p>
            <a:r>
              <a:rPr lang="en-US" dirty="0" smtClean="0"/>
              <a:t>Pass out the timeline mats, one per pair of students, while the rope is still stretched out</a:t>
            </a:r>
          </a:p>
          <a:p>
            <a:r>
              <a:rPr lang="en-US" dirty="0" smtClean="0"/>
              <a:t>Briefly explain the layout of their timeline</a:t>
            </a:r>
          </a:p>
          <a:p>
            <a:pPr lvl="2"/>
            <a:r>
              <a:rPr lang="en-US" sz="1900" b="1" dirty="0"/>
              <a:t>The center rectangle</a:t>
            </a:r>
            <a:r>
              <a:rPr lang="en-US" sz="1900" dirty="0"/>
              <a:t> with the numbers, era names, and three different colors is </a:t>
            </a:r>
            <a:r>
              <a:rPr lang="en-US" sz="1900" b="1" dirty="0"/>
              <a:t>the time scale</a:t>
            </a:r>
            <a:r>
              <a:rPr lang="en-US" sz="1900" dirty="0"/>
              <a:t> of the Phanerozoic Eon.</a:t>
            </a:r>
          </a:p>
          <a:p>
            <a:pPr lvl="2"/>
            <a:r>
              <a:rPr lang="en-US" sz="1900" dirty="0"/>
              <a:t>The </a:t>
            </a:r>
            <a:r>
              <a:rPr lang="en-US" sz="1900" b="1" dirty="0"/>
              <a:t>numbers</a:t>
            </a:r>
            <a:r>
              <a:rPr lang="en-US" sz="1900" dirty="0"/>
              <a:t> represent millions of years before present with 0 being present day </a:t>
            </a:r>
          </a:p>
          <a:p>
            <a:pPr lvl="2"/>
            <a:r>
              <a:rPr lang="en-US" sz="1900" dirty="0" smtClean="0"/>
              <a:t>The </a:t>
            </a:r>
            <a:r>
              <a:rPr lang="en-US" sz="1900" b="1" dirty="0"/>
              <a:t>different colors</a:t>
            </a:r>
            <a:r>
              <a:rPr lang="en-US" sz="1900" dirty="0"/>
              <a:t> </a:t>
            </a:r>
            <a:r>
              <a:rPr lang="en-US" sz="1900" dirty="0" smtClean="0"/>
              <a:t>show </a:t>
            </a:r>
            <a:r>
              <a:rPr lang="en-US" sz="1900" dirty="0"/>
              <a:t>the different </a:t>
            </a:r>
            <a:r>
              <a:rPr lang="en-US" sz="1900" b="1" dirty="0" smtClean="0"/>
              <a:t>eras.</a:t>
            </a:r>
            <a:r>
              <a:rPr lang="en-US" sz="1900" dirty="0" smtClean="0"/>
              <a:t> The mat’s colors match the rope’s colors!</a:t>
            </a:r>
            <a:endParaRPr lang="en-US" sz="1900" dirty="0"/>
          </a:p>
          <a:p>
            <a:endParaRPr lang="en-US" sz="3600" dirty="0"/>
          </a:p>
        </p:txBody>
      </p:sp>
      <p:pic>
        <p:nvPicPr>
          <p:cNvPr id="16" name="Picture 1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399" y="3683360"/>
            <a:ext cx="4070023" cy="2641239"/>
          </a:xfrm>
          <a:prstGeom prst="rect">
            <a:avLst/>
          </a:prstGeom>
        </p:spPr>
      </p:pic>
      <p:sp>
        <p:nvSpPr>
          <p:cNvPr id="17" name="Rectangle 16"/>
          <p:cNvSpPr/>
          <p:nvPr/>
        </p:nvSpPr>
        <p:spPr>
          <a:xfrm>
            <a:off x="-76200" y="3831235"/>
            <a:ext cx="4800600" cy="1077218"/>
          </a:xfrm>
          <a:prstGeom prst="rect">
            <a:avLst/>
          </a:prstGeom>
        </p:spPr>
        <p:txBody>
          <a:bodyPr wrap="square">
            <a:spAutoFit/>
          </a:bodyPr>
          <a:lstStyle/>
          <a:p>
            <a:pPr marL="1139825" lvl="2" indent="-225425">
              <a:buFont typeface="Arial" pitchFamily="34" charset="0"/>
              <a:buChar char="•"/>
            </a:pPr>
            <a:r>
              <a:rPr lang="en-US" sz="1600" dirty="0" smtClean="0"/>
              <a:t>The </a:t>
            </a:r>
            <a:r>
              <a:rPr lang="en-US" sz="1600" b="1" dirty="0" smtClean="0"/>
              <a:t>thick black lines</a:t>
            </a:r>
            <a:r>
              <a:rPr lang="en-US" sz="1600" dirty="0" smtClean="0"/>
              <a:t> also represent mass extinctions</a:t>
            </a:r>
          </a:p>
          <a:p>
            <a:pPr marL="1139825" lvl="2" indent="-225425">
              <a:buFont typeface="Arial" pitchFamily="34" charset="0"/>
              <a:buChar char="•"/>
            </a:pPr>
            <a:r>
              <a:rPr lang="en-US" sz="1600" dirty="0" smtClean="0"/>
              <a:t> </a:t>
            </a:r>
            <a:r>
              <a:rPr lang="en-US" sz="1600" b="1" dirty="0" smtClean="0"/>
              <a:t>The tan rectangles</a:t>
            </a:r>
            <a:r>
              <a:rPr lang="en-US" sz="1600" dirty="0" smtClean="0"/>
              <a:t> correspond to the life spans of the organisms in the rectangles.</a:t>
            </a:r>
          </a:p>
        </p:txBody>
      </p:sp>
    </p:spTree>
    <p:extLst>
      <p:ext uri="{BB962C8B-B14F-4D97-AF65-F5344CB8AC3E}">
        <p14:creationId xmlns:p14="http://schemas.microsoft.com/office/powerpoint/2010/main" val="38824269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2072</TotalTime>
  <Words>1926</Words>
  <Application>Microsoft Office PowerPoint</Application>
  <PresentationFormat>On-screen Show (4:3)</PresentationFormat>
  <Paragraphs>156</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Office Theme</vt:lpstr>
      <vt:lpstr>Fossils</vt:lpstr>
      <vt:lpstr>IA. Introduction</vt:lpstr>
      <vt:lpstr>IB. Time Scale Model</vt:lpstr>
      <vt:lpstr>IB. Time Scale Model</vt:lpstr>
      <vt:lpstr>1B. Time Scale Model 1. Hadean Eon</vt:lpstr>
      <vt:lpstr>B. Time Scale Model 2. Archean Eon</vt:lpstr>
      <vt:lpstr>B. Time Scale Model cont. 3. Proterozoic Eon</vt:lpstr>
      <vt:lpstr>B. Time Scale Model cont. 4. Phanerozoic Eon</vt:lpstr>
      <vt:lpstr>1C. Timeline Mats</vt:lpstr>
      <vt:lpstr>IC. Timeline Mats cont. Paleozoic Era</vt:lpstr>
      <vt:lpstr>IC. Timeline Mats cont. Mesozoic Era</vt:lpstr>
      <vt:lpstr>IC. Timeline Mats cont. Cenozoic Era</vt:lpstr>
      <vt:lpstr>II. Fossils IIA. What are Fossils?</vt:lpstr>
      <vt:lpstr>II Fossils cont. IIB. Types of Fossils </vt:lpstr>
      <vt:lpstr>II Fossils cont. IIC. Looking at Real Fossils</vt:lpstr>
      <vt:lpstr>III. Usefulness of Fossils</vt:lpstr>
      <vt:lpstr>III. Usefulness of Fossils cont. A. Dating with Index Fossils</vt:lpstr>
      <vt:lpstr>III. Usefulness of Fossils cont. A. Dating with Index Fossils (cont.)</vt:lpstr>
      <vt:lpstr>III. Usefulness of Fossils cont. B. Paleoenvironments</vt:lpstr>
      <vt:lpstr>III. Usefulness of Fossils cont. C. Evolution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Fossils</dc:title>
  <dc:creator>Courtney</dc:creator>
  <cp:lastModifiedBy>VSVS</cp:lastModifiedBy>
  <cp:revision>45</cp:revision>
  <cp:lastPrinted>2012-09-24T16:47:51Z</cp:lastPrinted>
  <dcterms:created xsi:type="dcterms:W3CDTF">2010-09-27T14:24:45Z</dcterms:created>
  <dcterms:modified xsi:type="dcterms:W3CDTF">2016-01-14T17:35:43Z</dcterms:modified>
</cp:coreProperties>
</file>