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3" r:id="rId2"/>
    <p:sldId id="269" r:id="rId3"/>
    <p:sldId id="270" r:id="rId4"/>
    <p:sldId id="256" r:id="rId5"/>
    <p:sldId id="276" r:id="rId6"/>
    <p:sldId id="271" r:id="rId7"/>
    <p:sldId id="272" r:id="rId8"/>
    <p:sldId id="273" r:id="rId9"/>
    <p:sldId id="275" r:id="rId10"/>
    <p:sldId id="260" r:id="rId11"/>
    <p:sldId id="274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760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02708-5EBD-9A44-A999-2D637E802C41}" type="datetimeFigureOut">
              <a:t>3/18/18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F49E1-859C-6F4C-BFEF-DB64A3542D1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503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329DF-39F4-924D-8661-E9A698A0B268}" type="datetimeFigureOut">
              <a:t>3/18/18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A8BA9-EB7A-7F45-A726-89380D9999C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49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BC17A-9AE4-6244-A172-9B2342768E4F}" type="datetime1">
              <a:t>3/18/18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674D8-F655-C340-B923-9FB94CEB46B6}" type="datetime1">
              <a:t>3/18/18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21B2-9655-D945-992B-1A4A3D4D5376}" type="datetime1">
              <a:t>3/18/18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9F325-6B9D-BA41-B101-686069500818}" type="datetime1">
              <a:t>3/18/18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91573-EE63-2548-8911-91B0751C7657}" type="datetime1">
              <a:t>3/18/18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DC1BA-35BD-4A4B-A880-E205B185EC77}" type="datetime1">
              <a:t>3/18/18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07092-8794-0F4D-86DE-9668D38BBD15}" type="datetime1">
              <a:t>3/18/18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39A4-A1A6-F14E-A4EF-874818314944}" type="datetime1">
              <a:t>3/18/18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8B10-FCC4-794B-9587-DCBCD777BFB9}" type="datetime1">
              <a:t>3/18/18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4D6B-26D0-1747-BAAB-05D95811199B}" type="datetime1">
              <a:t>3/18/18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2250-ABE1-2741-971E-07F34B3420CF}" type="datetime1">
              <a:t>3/18/18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52902-CF1D-7D46-9D31-83A638D4287E}" type="datetime1">
              <a:t>3/18/18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C2591-65EB-6442-A8FC-30A3A41F99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514600" y="1264661"/>
            <a:ext cx="459581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             N  A  S  </a:t>
            </a:r>
            <a:r>
              <a:rPr lang="en-US" u="sng">
                <a:solidFill>
                  <a:srgbClr val="0000FF"/>
                </a:solidFill>
              </a:rPr>
              <a:t>V </a:t>
            </a:r>
            <a:r>
              <a:rPr lang="en-US">
                <a:solidFill>
                  <a:srgbClr val="0000FF"/>
                </a:solidFill>
              </a:rPr>
              <a:t> T  Ma  Mo</a:t>
            </a:r>
          </a:p>
          <a:p>
            <a:pPr eaLnBrk="1" hangingPunct="1"/>
            <a:endParaRPr lang="en-US">
              <a:solidFill>
                <a:srgbClr val="0000FF"/>
              </a:solidFill>
            </a:endParaRPr>
          </a:p>
          <a:p>
            <a:pPr eaLnBrk="1" hangingPunct="1"/>
            <a:endParaRPr lang="en-US">
              <a:solidFill>
                <a:srgbClr val="0000FF"/>
              </a:solidFill>
            </a:endParaRPr>
          </a:p>
          <a:p>
            <a:pPr eaLnBrk="1" hangingPunct="1"/>
            <a:endParaRPr lang="en-US">
              <a:solidFill>
                <a:srgbClr val="0000FF"/>
              </a:solidFill>
            </a:endParaRPr>
          </a:p>
          <a:p>
            <a:pPr eaLnBrk="1" hangingPunct="1"/>
            <a:r>
              <a:rPr lang="en-US">
                <a:solidFill>
                  <a:srgbClr val="0000FF"/>
                </a:solidFill>
              </a:rPr>
              <a:t>N  A  </a:t>
            </a:r>
            <a:r>
              <a:rPr lang="en-US" u="sng">
                <a:solidFill>
                  <a:srgbClr val="0000FF"/>
                </a:solidFill>
              </a:rPr>
              <a:t>S</a:t>
            </a:r>
            <a:r>
              <a:rPr lang="en-US">
                <a:solidFill>
                  <a:srgbClr val="0000FF"/>
                </a:solidFill>
              </a:rPr>
              <a:t>                               S  </a:t>
            </a:r>
            <a:r>
              <a:rPr lang="en-US" u="sng">
                <a:solidFill>
                  <a:srgbClr val="0000FF"/>
                </a:solidFill>
              </a:rPr>
              <a:t>V</a:t>
            </a:r>
            <a:r>
              <a:rPr lang="en-US">
                <a:solidFill>
                  <a:srgbClr val="0000FF"/>
                </a:solidFill>
              </a:rPr>
              <a:t>  T  Ma  Mo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68675" y="1250374"/>
            <a:ext cx="2514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530475" y="2469574"/>
            <a:ext cx="914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197475" y="2469574"/>
            <a:ext cx="1981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2911475" y="1707574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816475" y="1707574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038600" y="1874261"/>
            <a:ext cx="1196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S </a:t>
            </a:r>
            <a:r>
              <a:rPr lang="en-US">
                <a:solidFill>
                  <a:srgbClr val="0000FF"/>
                </a:solidFill>
                <a:sym typeface="Wingdings" charset="0"/>
              </a:rPr>
              <a:t> N, A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09600" y="3169661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09600" y="3855461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438400" y="2941061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/>
                </a:solidFill>
              </a:rPr>
              <a:t>S </a:t>
            </a:r>
            <a:r>
              <a:rPr lang="en-US" sz="1600">
                <a:solidFill>
                  <a:schemeClr val="accent2"/>
                </a:solidFill>
                <a:sym typeface="Wingdings" charset="0"/>
              </a:rPr>
              <a:t> N, A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858000" y="4465061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/>
                </a:solidFill>
              </a:rPr>
              <a:t>V </a:t>
            </a:r>
            <a:r>
              <a:rPr lang="en-US" sz="1600">
                <a:solidFill>
                  <a:schemeClr val="accent2"/>
                </a:solidFill>
                <a:sym typeface="Wingdings" charset="0"/>
              </a:rPr>
              <a:t> Mo, S 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995970" y="327620"/>
            <a:ext cx="14142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00"/>
                </a:solidFill>
                <a:latin typeface="Bookman Old Style"/>
                <a:cs typeface="Bookman Old Style"/>
              </a:rPr>
              <a:t>Review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419600" y="3931661"/>
            <a:ext cx="1157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sng">
                <a:solidFill>
                  <a:srgbClr val="0000FF"/>
                </a:solidFill>
              </a:rPr>
              <a:t>Mo</a:t>
            </a:r>
            <a:r>
              <a:rPr lang="en-US">
                <a:solidFill>
                  <a:srgbClr val="0000FF"/>
                </a:solidFill>
              </a:rPr>
              <a:t> Ma T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858000" y="4007861"/>
            <a:ext cx="113349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sng">
                <a:solidFill>
                  <a:srgbClr val="0000FF"/>
                </a:solidFill>
              </a:rPr>
              <a:t>V</a:t>
            </a:r>
            <a:r>
              <a:rPr lang="en-US">
                <a:solidFill>
                  <a:srgbClr val="0000FF"/>
                </a:solidFill>
              </a:rPr>
              <a:t>  Mo  S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419600" y="3931661"/>
            <a:ext cx="1143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858000" y="3931661"/>
            <a:ext cx="1143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4953000" y="2941061"/>
            <a:ext cx="990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6400800" y="2941061"/>
            <a:ext cx="990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5410200" y="3245861"/>
            <a:ext cx="1533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Mo </a:t>
            </a:r>
            <a:r>
              <a:rPr lang="en-US">
                <a:solidFill>
                  <a:srgbClr val="0000FF"/>
                </a:solidFill>
                <a:sym typeface="Wingdings" charset="0"/>
              </a:rPr>
              <a:t> Ma, T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4267200" y="4465061"/>
            <a:ext cx="1263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/>
                </a:solidFill>
              </a:rPr>
              <a:t>Mo </a:t>
            </a:r>
            <a:r>
              <a:rPr lang="en-US" sz="1600">
                <a:solidFill>
                  <a:schemeClr val="accent2"/>
                </a:solidFill>
                <a:sym typeface="Wingdings" charset="0"/>
              </a:rPr>
              <a:t> Ma, T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1828800" y="2712461"/>
            <a:ext cx="251460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4343400" y="4922261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8305800" y="3703061"/>
            <a:ext cx="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H="1">
            <a:off x="4800600" y="3703061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 flipV="1">
            <a:off x="2743200" y="1798061"/>
            <a:ext cx="205740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>
            <a:off x="1828800" y="1798061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93750" y="3757399"/>
            <a:ext cx="243377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</a:rPr>
              <a:t>A dependency preserving,</a:t>
            </a:r>
          </a:p>
          <a:p>
            <a:pPr algn="r" eaLnBrk="1" hangingPunct="1"/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</a:rPr>
              <a:t>lossless decomposition </a:t>
            </a:r>
          </a:p>
          <a:p>
            <a:pPr algn="r" eaLnBrk="1" hangingPunct="1"/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</a:rPr>
              <a:t>into BCNF relations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079" y="1707574"/>
            <a:ext cx="229922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0000FF"/>
                </a:solidFill>
                <a:latin typeface="Bookman Old Style"/>
                <a:cs typeface="Bookman Old Style"/>
              </a:rPr>
              <a:t>(Probably) Preferred </a:t>
            </a:r>
          </a:p>
          <a:p>
            <a:pPr algn="r"/>
            <a:r>
              <a:rPr lang="en-US" sz="1600" b="1" dirty="0" smtClean="0">
                <a:solidFill>
                  <a:srgbClr val="0000FF"/>
                </a:solidFill>
                <a:latin typeface="Bookman Old Style"/>
                <a:cs typeface="Bookman Old Style"/>
              </a:rPr>
              <a:t>decomposition</a:t>
            </a:r>
            <a:endParaRPr lang="en-US" sz="1600" b="1" dirty="0">
              <a:solidFill>
                <a:srgbClr val="0000FF"/>
              </a:solidFill>
              <a:latin typeface="Bookman Old Style"/>
              <a:cs typeface="Bookman Old Style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7110413" y="5105400"/>
            <a:ext cx="7468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/>
                </a:solidFill>
              </a:rPr>
              <a:t>V </a:t>
            </a:r>
            <a:r>
              <a:rPr lang="en-US" sz="1600">
                <a:solidFill>
                  <a:schemeClr val="accent2"/>
                </a:solidFill>
                <a:sym typeface="Wingdings" charset="0"/>
              </a:rPr>
              <a:t> S 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7690343" y="5692131"/>
            <a:ext cx="8626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sng">
                <a:solidFill>
                  <a:srgbClr val="0000FF"/>
                </a:solidFill>
              </a:rPr>
              <a:t>V</a:t>
            </a:r>
            <a:r>
              <a:rPr lang="en-US">
                <a:solidFill>
                  <a:srgbClr val="0000FF"/>
                </a:solidFill>
              </a:rPr>
              <a:t>  Mo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7690343" y="5615931"/>
            <a:ext cx="862611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6470650" y="5673021"/>
            <a:ext cx="6489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sng">
                <a:solidFill>
                  <a:srgbClr val="0000FF"/>
                </a:solidFill>
              </a:rPr>
              <a:t>V</a:t>
            </a:r>
            <a:r>
              <a:rPr lang="en-US">
                <a:solidFill>
                  <a:srgbClr val="0000FF"/>
                </a:solidFill>
              </a:rPr>
              <a:t>  S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470650" y="5596821"/>
            <a:ext cx="708025" cy="4763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 flipH="1">
            <a:off x="6857999" y="5105400"/>
            <a:ext cx="252413" cy="4914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7690343" y="5105400"/>
            <a:ext cx="354492" cy="4914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0618" y="5443954"/>
            <a:ext cx="489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>
                <a:latin typeface="Bookman Old Style"/>
                <a:cs typeface="Bookman Old Style"/>
              </a:rPr>
              <a:t>?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58000" y="358893"/>
            <a:ext cx="21422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latin typeface="Garamond"/>
                <a:cs typeface="Garamond"/>
              </a:rPr>
              <a:t>We might choose</a:t>
            </a:r>
          </a:p>
          <a:p>
            <a:pPr algn="r"/>
            <a:r>
              <a:rPr lang="en-US">
                <a:latin typeface="Garamond"/>
                <a:cs typeface="Garamond"/>
              </a:rPr>
              <a:t>a d</a:t>
            </a:r>
            <a:r>
              <a:rPr lang="en-US">
                <a:latin typeface="Garamond"/>
                <a:cs typeface="Garamond"/>
              </a:rPr>
              <a:t>enormalized</a:t>
            </a:r>
          </a:p>
          <a:p>
            <a:pPr algn="r"/>
            <a:r>
              <a:rPr lang="en-US">
                <a:latin typeface="Garamond"/>
                <a:cs typeface="Garamond"/>
              </a:rPr>
              <a:t>r</a:t>
            </a:r>
            <a:r>
              <a:rPr lang="en-US">
                <a:latin typeface="Garamond"/>
                <a:cs typeface="Garamond"/>
              </a:rPr>
              <a:t>elation like</a:t>
            </a:r>
          </a:p>
          <a:p>
            <a:pPr algn="r"/>
            <a:r>
              <a:rPr lang="en-US" u="sng">
                <a:solidFill>
                  <a:srgbClr val="0000FF"/>
                </a:solidFill>
                <a:latin typeface="Garamond"/>
                <a:cs typeface="Garamond"/>
              </a:rPr>
              <a:t>this</a:t>
            </a:r>
            <a:r>
              <a:rPr lang="en-US">
                <a:latin typeface="Garamond"/>
                <a:cs typeface="Garamond"/>
              </a:rPr>
              <a:t> if we anticipate lots of queries</a:t>
            </a:r>
          </a:p>
          <a:p>
            <a:pPr algn="r"/>
            <a:r>
              <a:rPr lang="en-US">
                <a:latin typeface="Garamond"/>
                <a:cs typeface="Garamond"/>
              </a:rPr>
              <a:t>involving these attributes, which would otherwise</a:t>
            </a:r>
          </a:p>
          <a:p>
            <a:pPr algn="r"/>
            <a:r>
              <a:rPr lang="en-US">
                <a:latin typeface="Garamond"/>
                <a:cs typeface="Garamond"/>
              </a:rPr>
              <a:t>require joins</a:t>
            </a:r>
          </a:p>
        </p:txBody>
      </p:sp>
      <p:sp>
        <p:nvSpPr>
          <p:cNvPr id="41" name="Text Box 13"/>
          <p:cNvSpPr txBox="1">
            <a:spLocks noChangeArrowheads="1"/>
          </p:cNvSpPr>
          <p:nvPr/>
        </p:nvSpPr>
        <p:spPr bwMode="auto">
          <a:xfrm>
            <a:off x="6461459" y="6092241"/>
            <a:ext cx="7468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/>
                </a:solidFill>
              </a:rPr>
              <a:t>V </a:t>
            </a:r>
            <a:r>
              <a:rPr lang="en-US" sz="1600">
                <a:solidFill>
                  <a:schemeClr val="accent2"/>
                </a:solidFill>
                <a:sym typeface="Wingdings" charset="0"/>
              </a:rPr>
              <a:t> S 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7704153" y="6092241"/>
            <a:ext cx="91773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/>
                </a:solidFill>
              </a:rPr>
              <a:t>V </a:t>
            </a:r>
            <a:r>
              <a:rPr lang="en-US" sz="1600">
                <a:solidFill>
                  <a:schemeClr val="accent2"/>
                </a:solidFill>
                <a:sym typeface="Wingdings" charset="0"/>
              </a:rPr>
              <a:t> Mo 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1</a:t>
            </a:fld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6553200" y="1447800"/>
            <a:ext cx="838200" cy="10217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881441" y="480933"/>
            <a:ext cx="489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>
                <a:solidFill>
                  <a:srgbClr val="0000FF"/>
                </a:solidFill>
                <a:latin typeface="Bookman Old Style"/>
                <a:cs typeface="Bookman Old Style"/>
              </a:rPr>
              <a:t>?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44575" y="5230466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Garamond"/>
                <a:cs typeface="Garamond"/>
              </a:rPr>
              <a:t>We might choose to</a:t>
            </a:r>
            <a:r>
              <a:rPr lang="en-US">
                <a:latin typeface="Garamond"/>
                <a:cs typeface="Garamond"/>
              </a:rPr>
              <a:t> decompose further (still a dependency-preserving, lossless decomposition into (four) BCNF tables, if for example, lots of vehicles were unowned  (think about why).</a:t>
            </a:r>
            <a:endParaRPr lang="en-US">
              <a:latin typeface="Garamond"/>
              <a:cs typeface="Garamond"/>
            </a:endParaRPr>
          </a:p>
        </p:txBody>
      </p:sp>
      <p:sp>
        <p:nvSpPr>
          <p:cNvPr id="48" name="Left Brace 47"/>
          <p:cNvSpPr/>
          <p:nvPr/>
        </p:nvSpPr>
        <p:spPr>
          <a:xfrm>
            <a:off x="5576888" y="5417551"/>
            <a:ext cx="522160" cy="9144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289320" y="903862"/>
            <a:ext cx="2654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Mega or universal relation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5079" y="72865"/>
            <a:ext cx="198443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N: Name</a:t>
            </a:r>
          </a:p>
          <a:p>
            <a:r>
              <a:rPr lang="en-US" sz="1200"/>
              <a:t>A: Address</a:t>
            </a:r>
          </a:p>
          <a:p>
            <a:r>
              <a:rPr lang="en-US" sz="1200"/>
              <a:t>S: SSN</a:t>
            </a:r>
          </a:p>
          <a:p>
            <a:r>
              <a:rPr lang="en-US" sz="1200"/>
              <a:t>V: VRN</a:t>
            </a:r>
          </a:p>
          <a:p>
            <a:r>
              <a:rPr lang="en-US" sz="1200"/>
              <a:t>T: Type</a:t>
            </a:r>
          </a:p>
          <a:p>
            <a:r>
              <a:rPr lang="en-US" sz="1200"/>
              <a:t>Ma: Manufacturer (or Make)</a:t>
            </a:r>
          </a:p>
          <a:p>
            <a:r>
              <a:rPr lang="en-US" sz="1200"/>
              <a:t>Mo: Model</a:t>
            </a:r>
          </a:p>
        </p:txBody>
      </p:sp>
    </p:spTree>
    <p:extLst>
      <p:ext uri="{BB962C8B-B14F-4D97-AF65-F5344CB8AC3E}">
        <p14:creationId xmlns:p14="http://schemas.microsoft.com/office/powerpoint/2010/main" val="3482571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62679" y="486490"/>
            <a:ext cx="8891652" cy="526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 smtClean="0">
                <a:latin typeface="Bookman Old Style"/>
                <a:cs typeface="Bookman Old Style"/>
              </a:rPr>
              <a:t>6. Consider </a:t>
            </a:r>
            <a:r>
              <a:rPr lang="en-US" sz="1400" dirty="0">
                <a:latin typeface="Bookman Old Style"/>
                <a:cs typeface="Bookman Old Style"/>
              </a:rPr>
              <a:t>the relation </a:t>
            </a:r>
          </a:p>
          <a:p>
            <a:endParaRPr lang="en-US" sz="1400" dirty="0">
              <a:latin typeface="Bookman Old Style"/>
              <a:cs typeface="Bookman Old Style"/>
            </a:endParaRPr>
          </a:p>
          <a:p>
            <a:r>
              <a:rPr lang="en-US" sz="1400" dirty="0">
                <a:latin typeface="Bookman Old Style"/>
                <a:cs typeface="Bookman Old Style"/>
              </a:rPr>
              <a:t>   </a:t>
            </a:r>
            <a:r>
              <a:rPr lang="en-US" sz="1400" b="1" dirty="0" err="1">
                <a:latin typeface="Bookman Old Style"/>
                <a:cs typeface="Bookman Old Style"/>
              </a:rPr>
              <a:t>Kwatts</a:t>
            </a:r>
            <a:r>
              <a:rPr lang="en-US" sz="1400" b="1" dirty="0">
                <a:latin typeface="Bookman Old Style"/>
                <a:cs typeface="Bookman Old Style"/>
              </a:rPr>
              <a:t>,  Dorm,  Floor#,  Date,  Time,  Temp,  Humidity,  Occupancy,  Weekday?,  </a:t>
            </a:r>
            <a:r>
              <a:rPr lang="en-US" sz="1400" b="1" dirty="0" err="1">
                <a:latin typeface="Bookman Old Style"/>
                <a:cs typeface="Bookman Old Style"/>
              </a:rPr>
              <a:t>SensorID</a:t>
            </a:r>
            <a:r>
              <a:rPr lang="en-US" sz="1400" dirty="0">
                <a:latin typeface="Bookman Old Style"/>
                <a:cs typeface="Bookman Old Style"/>
              </a:rPr>
              <a:t>  </a:t>
            </a:r>
          </a:p>
          <a:p>
            <a:endParaRPr lang="en-US" sz="1400" dirty="0">
              <a:latin typeface="Bookman Old Style"/>
              <a:cs typeface="Bookman Old Style"/>
            </a:endParaRPr>
          </a:p>
          <a:p>
            <a:r>
              <a:rPr lang="en-US" sz="1400" dirty="0">
                <a:latin typeface="Bookman Old Style"/>
                <a:cs typeface="Bookman Old Style"/>
              </a:rPr>
              <a:t>and FDs that are asserted as true of the relation</a:t>
            </a:r>
          </a:p>
          <a:p>
            <a:endParaRPr lang="en-US" sz="1400" dirty="0">
              <a:latin typeface="Bookman Old Style"/>
              <a:cs typeface="Bookman Old Style"/>
            </a:endParaRPr>
          </a:p>
          <a:p>
            <a:r>
              <a:rPr lang="en-US" sz="1400" dirty="0">
                <a:latin typeface="Bookman Old Style"/>
                <a:cs typeface="Bookman Old Style"/>
              </a:rPr>
              <a:t>     </a:t>
            </a:r>
            <a:r>
              <a:rPr lang="en-US" sz="1400" b="1" dirty="0">
                <a:latin typeface="Bookman Old Style"/>
                <a:cs typeface="Bookman Old Style"/>
              </a:rPr>
              <a:t>1)</a:t>
            </a:r>
            <a:r>
              <a:rPr lang="en-US" sz="1400" dirty="0">
                <a:latin typeface="Bookman Old Style"/>
                <a:cs typeface="Bookman Old Style"/>
              </a:rPr>
              <a:t> Dorm, </a:t>
            </a:r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Floor# </a:t>
            </a:r>
            <a:r>
              <a:rPr lang="en-US" sz="1400" dirty="0">
                <a:latin typeface="Bookman Old Style"/>
                <a:cs typeface="Bookman Old Style"/>
              </a:rPr>
              <a:t> </a:t>
            </a:r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 Occupancy </a:t>
            </a:r>
          </a:p>
          <a:p>
            <a:r>
              <a:rPr lang="en-US" sz="1400" b="1" dirty="0">
                <a:latin typeface="Bookman Old Style"/>
                <a:cs typeface="Bookman Old Style"/>
                <a:sym typeface="Wingdings" charset="0"/>
              </a:rPr>
              <a:t>     2)</a:t>
            </a:r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 Date, Time  Temp, Humidity               </a:t>
            </a:r>
          </a:p>
          <a:p>
            <a:r>
              <a:rPr lang="en-US" sz="1400" b="1" dirty="0">
                <a:latin typeface="Bookman Old Style"/>
                <a:cs typeface="Bookman Old Style"/>
                <a:sym typeface="Wingdings" charset="0"/>
              </a:rPr>
              <a:t>     3)</a:t>
            </a:r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 Date  Weekday?</a:t>
            </a:r>
          </a:p>
          <a:p>
            <a:r>
              <a:rPr lang="en-US" sz="1400" b="1" dirty="0">
                <a:latin typeface="Bookman Old Style"/>
                <a:cs typeface="Bookman Old Style"/>
                <a:sym typeface="Wingdings" charset="0"/>
              </a:rPr>
              <a:t>     4)</a:t>
            </a:r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SensorID</a:t>
            </a:r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, Date, Time, Temp  </a:t>
            </a:r>
            <a:r>
              <a:rPr lang="en-US" sz="1400" dirty="0" err="1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Kwatts</a:t>
            </a:r>
            <a:endParaRPr lang="en-US" sz="1400" dirty="0">
              <a:solidFill>
                <a:srgbClr val="000000"/>
              </a:solidFill>
              <a:latin typeface="Bookman Old Style"/>
              <a:cs typeface="Bookman Old Style"/>
              <a:sym typeface="Wingdings" charset="0"/>
            </a:endParaRPr>
          </a:p>
          <a:p>
            <a:r>
              <a:rPr lang="en-US" sz="1400" b="1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     5)</a:t>
            </a:r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 Dorm, Floor#, Date, Time, Temp  </a:t>
            </a:r>
            <a:r>
              <a:rPr lang="en-US" sz="1400" dirty="0" err="1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Kwatts</a:t>
            </a:r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 </a:t>
            </a:r>
          </a:p>
          <a:p>
            <a:r>
              <a:rPr lang="en-US" sz="1400" b="1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     </a:t>
            </a:r>
            <a:r>
              <a:rPr lang="en-US" sz="1400" b="1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6)</a:t>
            </a:r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SensorId</a:t>
            </a:r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  Dorm, Floor#                                     </a:t>
            </a:r>
          </a:p>
          <a:p>
            <a:r>
              <a:rPr lang="en-US" sz="1400" b="1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     7)</a:t>
            </a:r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 Dorm, Floor#  </a:t>
            </a:r>
            <a:r>
              <a:rPr lang="en-US" sz="1400" dirty="0" err="1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SensorId</a:t>
            </a:r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 charset="0"/>
              </a:rPr>
              <a:t>                      </a:t>
            </a:r>
          </a:p>
          <a:p>
            <a:endParaRPr lang="en-US" sz="1400" dirty="0">
              <a:latin typeface="Bookman Old Style"/>
              <a:cs typeface="Bookman Old Style"/>
              <a:sym typeface="Wingdings" charset="0"/>
            </a:endParaRPr>
          </a:p>
          <a:p>
            <a:endParaRPr lang="en-US" sz="1400" dirty="0">
              <a:latin typeface="Bookman Old Style"/>
              <a:cs typeface="Bookman Old Style"/>
              <a:sym typeface="Wingdings" charset="0"/>
            </a:endParaRPr>
          </a:p>
          <a:p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a</a:t>
            </a:r>
            <a:r>
              <a:rPr lang="en-US" sz="1400" dirty="0" smtClean="0">
                <a:latin typeface="Bookman Old Style"/>
                <a:cs typeface="Bookman Old Style"/>
                <a:sym typeface="Wingdings" charset="0"/>
              </a:rPr>
              <a:t>) Give </a:t>
            </a:r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a minimal FD </a:t>
            </a:r>
            <a:r>
              <a:rPr lang="en-US" sz="1400" dirty="0" smtClean="0">
                <a:latin typeface="Bookman Old Style"/>
                <a:cs typeface="Bookman Old Style"/>
                <a:sym typeface="Wingdings" charset="0"/>
              </a:rPr>
              <a:t>set (remove any FDs that need not be explicitly stated, but that are implied 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 charset="0"/>
              </a:rPr>
              <a:t>    by the remaining FDs). </a:t>
            </a:r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If there is more than one such set, just give one of them. You can cross</a:t>
            </a:r>
          </a:p>
          <a:p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    out any FDs above, or indicate changes in space provided here. </a:t>
            </a:r>
            <a:endParaRPr lang="en-US" sz="1400" dirty="0">
              <a:latin typeface="Bookman Old Style"/>
              <a:cs typeface="Bookman Old Style"/>
              <a:sym typeface="Wingdings" charset="0"/>
            </a:endParaRPr>
          </a:p>
          <a:p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   </a:t>
            </a:r>
            <a:endParaRPr lang="en-US" sz="1400" dirty="0">
              <a:latin typeface="Bookman Old Style"/>
              <a:cs typeface="Bookman Old Style"/>
              <a:sym typeface="Wingdings" charset="0"/>
            </a:endParaRPr>
          </a:p>
          <a:p>
            <a:endParaRPr lang="en-US" sz="1400" b="1" dirty="0">
              <a:solidFill>
                <a:srgbClr val="0000FF"/>
              </a:solidFill>
              <a:latin typeface="Bookman Old Style"/>
              <a:cs typeface="Bookman Old Style"/>
              <a:sym typeface="Wingdings" charset="0"/>
            </a:endParaRPr>
          </a:p>
          <a:p>
            <a:endParaRPr lang="en-US" sz="1400" b="1" dirty="0">
              <a:solidFill>
                <a:srgbClr val="0000FF"/>
              </a:solidFill>
              <a:latin typeface="Bookman Old Style"/>
              <a:cs typeface="Bookman Old Style"/>
              <a:sym typeface="Wingdings" charset="0"/>
            </a:endParaRPr>
          </a:p>
          <a:p>
            <a:endParaRPr lang="en-US" sz="1400" b="1" dirty="0">
              <a:solidFill>
                <a:srgbClr val="0000FF"/>
              </a:solidFill>
              <a:latin typeface="Bookman Old Style"/>
              <a:cs typeface="Bookman Old Style"/>
              <a:sym typeface="Wingdings" charset="0"/>
            </a:endParaRPr>
          </a:p>
          <a:p>
            <a:endParaRPr lang="en-US" sz="1400" dirty="0">
              <a:latin typeface="Bookman Old Style"/>
              <a:cs typeface="Bookman Old Style"/>
              <a:sym typeface="Wingdings" charset="0"/>
            </a:endParaRPr>
          </a:p>
          <a:p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b) Give all keys for the </a:t>
            </a:r>
            <a:r>
              <a:rPr lang="en-US" sz="1400" dirty="0" smtClean="0">
                <a:latin typeface="Bookman Old Style"/>
                <a:cs typeface="Bookman Old Style"/>
                <a:sym typeface="Wingdings" charset="0"/>
              </a:rPr>
              <a:t>relation (when I use the term “key”, I always mean minimal key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67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62679" y="224880"/>
            <a:ext cx="86686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6 c) Give a decomposition of the relation into BCNF tables. If the relation is already in BCNF then </a:t>
            </a:r>
          </a:p>
          <a:p>
            <a:r>
              <a:rPr lang="en-US" sz="1400" dirty="0">
                <a:latin typeface="Bookman Old Style"/>
                <a:cs typeface="Bookman Old Style"/>
                <a:sym typeface="Wingdings" charset="0"/>
              </a:rPr>
              <a:t>    state so. If there is no dependency-preserving decomposition into BCNF tables then state so.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13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247127" y="1061978"/>
            <a:ext cx="27751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>
                <a:latin typeface="Times New Roman"/>
              </a:rPr>
              <a:t> </a:t>
            </a:r>
            <a:r>
              <a:rPr lang="en-US" sz="2000" u="sng" dirty="0">
                <a:latin typeface="Times New Roman"/>
              </a:rPr>
              <a:t>a</a:t>
            </a:r>
            <a:r>
              <a:rPr lang="en-US" sz="2000" dirty="0" smtClean="0">
                <a:latin typeface="Times New Roman"/>
              </a:rPr>
              <a:t>  b          </a:t>
            </a:r>
            <a:r>
              <a:rPr lang="en-US" sz="2000" u="sng" dirty="0" smtClean="0">
                <a:latin typeface="Times New Roman"/>
              </a:rPr>
              <a:t>b</a:t>
            </a:r>
            <a:r>
              <a:rPr lang="en-US" sz="2000" dirty="0" smtClean="0">
                <a:latin typeface="Times New Roman"/>
              </a:rPr>
              <a:t>  c            </a:t>
            </a:r>
            <a:r>
              <a:rPr lang="en-US" sz="2000" u="sng" dirty="0" smtClean="0">
                <a:latin typeface="Times New Roman"/>
              </a:rPr>
              <a:t>c</a:t>
            </a:r>
            <a:r>
              <a:rPr lang="en-US" sz="2000" dirty="0" smtClean="0">
                <a:latin typeface="Times New Roman"/>
              </a:rPr>
              <a:t>  d</a:t>
            </a:r>
            <a:endParaRPr lang="en-US" sz="2000" dirty="0">
              <a:latin typeface="Times New Roman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247127" y="1004888"/>
            <a:ext cx="71527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Times New Roman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313927" y="1004888"/>
            <a:ext cx="63907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Times New Roman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380727" y="1004888"/>
            <a:ext cx="63907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Times New Roman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V="1">
            <a:off x="4724400" y="914400"/>
            <a:ext cx="45720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2000">
              <a:latin typeface="Times New Roman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5181600" y="914400"/>
            <a:ext cx="38100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2000">
              <a:latin typeface="Times New Roman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H="1">
            <a:off x="3733798" y="914401"/>
            <a:ext cx="381001" cy="26003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2000">
              <a:latin typeface="Times New Roman"/>
            </a:endParaRP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4114800" y="914400"/>
            <a:ext cx="304800" cy="228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2000">
              <a:latin typeface="Times New Roman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429000" y="1371600"/>
            <a:ext cx="3642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</a:rPr>
              <a:t>R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562600" y="1371600"/>
            <a:ext cx="369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</a:rPr>
              <a:t>Q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752600" y="2024897"/>
            <a:ext cx="69342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CREATE </a:t>
            </a:r>
            <a:r>
              <a:rPr lang="en-US" sz="1400" dirty="0">
                <a:latin typeface="Bookman Old Style"/>
                <a:cs typeface="Bookman Old Style"/>
                <a:sym typeface="Wingdings" charset="2"/>
              </a:rPr>
              <a:t>ASSERTION</a:t>
            </a:r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</a:t>
            </a:r>
            <a:r>
              <a:rPr lang="en-US" sz="1400" dirty="0" err="1" smtClean="0">
                <a:latin typeface="Bookman Old Style"/>
                <a:cs typeface="Bookman Old Style"/>
                <a:sym typeface="Wingdings" charset="2"/>
              </a:rPr>
              <a:t>AsPerD</a:t>
            </a:r>
            <a:endParaRPr lang="en-US" sz="1400" dirty="0" smtClean="0">
              <a:latin typeface="Bookman Old Style"/>
              <a:cs typeface="Bookman Old Style"/>
              <a:sym typeface="Wingdings" charset="2"/>
            </a:endParaRPr>
          </a:p>
          <a:p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CHECK (NOT EXISTS (SELECT *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                                  FROM (SELECT COUNT (DISTINCT </a:t>
            </a:r>
            <a:r>
              <a:rPr lang="en-US" sz="1400" dirty="0" err="1" smtClean="0">
                <a:latin typeface="Bookman Old Style"/>
                <a:cs typeface="Bookman Old Style"/>
                <a:sym typeface="Wingdings" charset="2"/>
              </a:rPr>
              <a:t>R.a</a:t>
            </a:r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) AS </a:t>
            </a:r>
            <a:r>
              <a:rPr lang="en-US" sz="1400" dirty="0" err="1" smtClean="0">
                <a:latin typeface="Bookman Old Style"/>
                <a:cs typeface="Bookman Old Style"/>
                <a:sym typeface="Wingdings" charset="2"/>
              </a:rPr>
              <a:t>cnt</a:t>
            </a:r>
            <a:endParaRPr lang="en-US" sz="1400" dirty="0" smtClean="0">
              <a:latin typeface="Bookman Old Style"/>
              <a:cs typeface="Bookman Old Style"/>
              <a:sym typeface="Wingdings" charset="2"/>
            </a:endParaRPr>
          </a:p>
          <a:p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                                              FROM R, P, Q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                                              WHERE </a:t>
            </a:r>
            <a:r>
              <a:rPr lang="en-US" sz="1400" dirty="0" err="1" smtClean="0">
                <a:latin typeface="Bookman Old Style"/>
                <a:cs typeface="Bookman Old Style"/>
                <a:sym typeface="Wingdings" charset="2"/>
              </a:rPr>
              <a:t>R.b</a:t>
            </a:r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= </a:t>
            </a:r>
            <a:r>
              <a:rPr lang="en-US" sz="1400" dirty="0" err="1" smtClean="0">
                <a:latin typeface="Bookman Old Style"/>
                <a:cs typeface="Bookman Old Style"/>
                <a:sym typeface="Wingdings" charset="2"/>
              </a:rPr>
              <a:t>P.b</a:t>
            </a:r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AND </a:t>
            </a:r>
            <a:r>
              <a:rPr lang="en-US" sz="1400" dirty="0" err="1" smtClean="0">
                <a:latin typeface="Bookman Old Style"/>
                <a:cs typeface="Bookman Old Style"/>
                <a:sym typeface="Wingdings" charset="2"/>
              </a:rPr>
              <a:t>P.c</a:t>
            </a:r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= </a:t>
            </a:r>
            <a:r>
              <a:rPr lang="en-US" sz="1400" dirty="0" err="1" smtClean="0">
                <a:latin typeface="Bookman Old Style"/>
                <a:cs typeface="Bookman Old Style"/>
                <a:sym typeface="Wingdings" charset="2"/>
              </a:rPr>
              <a:t>Q.c</a:t>
            </a:r>
            <a:endParaRPr lang="en-US" sz="1400" dirty="0" smtClean="0">
              <a:latin typeface="Bookman Old Style"/>
              <a:cs typeface="Bookman Old Style"/>
              <a:sym typeface="Wingdings" charset="2"/>
            </a:endParaRPr>
          </a:p>
          <a:p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                                              GROUP BY </a:t>
            </a:r>
            <a:r>
              <a:rPr lang="en-US" sz="1400" dirty="0" err="1" smtClean="0">
                <a:latin typeface="Bookman Old Style"/>
                <a:cs typeface="Bookman Old Style"/>
                <a:sym typeface="Wingdings" charset="2"/>
              </a:rPr>
              <a:t>Q.d</a:t>
            </a:r>
            <a:r>
              <a:rPr lang="en-US" sz="1400" dirty="0" smtClean="0">
                <a:solidFill>
                  <a:srgbClr val="000000"/>
                </a:solidFill>
                <a:latin typeface="Bookman Old Style"/>
                <a:cs typeface="Bookman Old Style"/>
                <a:sym typeface="Wingdings" charset="2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Bookman Old Style"/>
                <a:cs typeface="Bookman Old Style"/>
                <a:sym typeface="Wingdings" charset="2"/>
              </a:rPr>
              <a:t>R.a</a:t>
            </a:r>
            <a:r>
              <a:rPr lang="en-US" sz="1400" dirty="0" smtClean="0">
                <a:solidFill>
                  <a:srgbClr val="000000"/>
                </a:solidFill>
                <a:latin typeface="Bookman Old Style"/>
                <a:cs typeface="Bookman Old Style"/>
                <a:sym typeface="Wingdings" charset="2"/>
              </a:rPr>
              <a:t>) </a:t>
            </a:r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AS Temp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                                  WHERE </a:t>
            </a:r>
            <a:r>
              <a:rPr lang="en-US" sz="1400" dirty="0" err="1" smtClean="0">
                <a:latin typeface="Bookman Old Style"/>
                <a:cs typeface="Bookman Old Style"/>
                <a:sym typeface="Wingdings" charset="2"/>
              </a:rPr>
              <a:t>Temp.cnt</a:t>
            </a:r>
            <a:r>
              <a:rPr lang="en-US" sz="1400" dirty="0" smtClean="0">
                <a:latin typeface="Bookman Old Style"/>
                <a:cs typeface="Bookman Old Style"/>
                <a:sym typeface="Wingdings" charset="2"/>
              </a:rPr>
              <a:t> &gt; 1))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6538" y="272534"/>
            <a:ext cx="8323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Bookman Old Style"/>
                <a:cs typeface="Bookman Old Style"/>
              </a:rPr>
              <a:t>7</a:t>
            </a:r>
            <a:r>
              <a:rPr lang="en-US" sz="1200" b="1" dirty="0" smtClean="0">
                <a:latin typeface="Bookman Old Style"/>
                <a:cs typeface="Bookman Old Style"/>
              </a:rPr>
              <a:t>. </a:t>
            </a:r>
            <a:r>
              <a:rPr lang="en-US" sz="1200" dirty="0" smtClean="0">
                <a:latin typeface="Bookman Old Style"/>
                <a:cs typeface="Bookman Old Style"/>
              </a:rPr>
              <a:t>A colleague brings you three table definitions, summarized by these relational schema (R, P, Q), with ‘</a:t>
            </a:r>
            <a:r>
              <a:rPr lang="en-US" sz="1200" u="heavy" dirty="0" smtClean="0">
                <a:latin typeface="Bookman Old Style"/>
                <a:cs typeface="Bookman Old Style"/>
              </a:rPr>
              <a:t>a’</a:t>
            </a:r>
            <a:r>
              <a:rPr lang="en-US" sz="1200" dirty="0" smtClean="0">
                <a:latin typeface="Bookman Old Style"/>
                <a:cs typeface="Bookman Old Style"/>
              </a:rPr>
              <a:t> as a primary key for table R, ‘</a:t>
            </a:r>
            <a:r>
              <a:rPr lang="en-US" sz="1200" u="heavy" dirty="0" err="1" smtClean="0">
                <a:latin typeface="Bookman Old Style"/>
                <a:cs typeface="Bookman Old Style"/>
              </a:rPr>
              <a:t>b</a:t>
            </a:r>
            <a:r>
              <a:rPr lang="en-US" sz="1200" u="heavy" dirty="0" smtClean="0">
                <a:latin typeface="Bookman Old Style"/>
                <a:cs typeface="Bookman Old Style"/>
              </a:rPr>
              <a:t>’</a:t>
            </a:r>
            <a:r>
              <a:rPr lang="en-US" sz="1200" dirty="0" smtClean="0">
                <a:latin typeface="Bookman Old Style"/>
                <a:cs typeface="Bookman Old Style"/>
              </a:rPr>
              <a:t> the primary key for table P, and ‘</a:t>
            </a:r>
            <a:r>
              <a:rPr lang="en-US" sz="1200" u="heavy" dirty="0" smtClean="0">
                <a:latin typeface="Bookman Old Style"/>
                <a:cs typeface="Bookman Old Style"/>
              </a:rPr>
              <a:t>c’</a:t>
            </a:r>
            <a:r>
              <a:rPr lang="en-US" sz="1200" dirty="0" smtClean="0">
                <a:latin typeface="Bookman Old Style"/>
                <a:cs typeface="Bookman Old Style"/>
              </a:rPr>
              <a:t> the primary key for table Q. ‘</a:t>
            </a:r>
            <a:r>
              <a:rPr lang="en-US" sz="1200" u="heavy" dirty="0" smtClean="0">
                <a:latin typeface="Bookman Old Style"/>
                <a:cs typeface="Bookman Old Style"/>
              </a:rPr>
              <a:t>b’</a:t>
            </a:r>
            <a:r>
              <a:rPr lang="en-US" sz="1200" dirty="0" smtClean="0">
                <a:latin typeface="Bookman Old Style"/>
                <a:cs typeface="Bookman Old Style"/>
              </a:rPr>
              <a:t> is a foreign key from R to P, and ‘</a:t>
            </a:r>
            <a:r>
              <a:rPr lang="en-US" sz="1200" u="heavy" dirty="0" smtClean="0">
                <a:latin typeface="Bookman Old Style"/>
                <a:cs typeface="Bookman Old Style"/>
              </a:rPr>
              <a:t>c’</a:t>
            </a:r>
            <a:r>
              <a:rPr lang="en-US" sz="1200" dirty="0" smtClean="0">
                <a:latin typeface="Bookman Old Style"/>
                <a:cs typeface="Bookman Old Style"/>
              </a:rPr>
              <a:t> is a foreign key from P to Q.  </a:t>
            </a:r>
            <a:endParaRPr lang="en-US" sz="1200" dirty="0">
              <a:latin typeface="Bookman Old Style"/>
              <a:cs typeface="Bookman Old Style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419600" y="1371600"/>
            <a:ext cx="3177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</a:rPr>
              <a:t>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6538" y="1709798"/>
            <a:ext cx="7257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Bookman Old Style"/>
                <a:cs typeface="Bookman Old Style"/>
              </a:rPr>
              <a:t>In addition to the table definitions, your colleague gives you this assertion, intended to enforce the FD </a:t>
            </a:r>
            <a:r>
              <a:rPr lang="en-US" sz="1200" dirty="0" err="1" smtClean="0">
                <a:latin typeface="Bookman Old Style"/>
                <a:cs typeface="Bookman Old Style"/>
              </a:rPr>
              <a:t>Q.d</a:t>
            </a:r>
            <a:r>
              <a:rPr lang="en-US" sz="1200" dirty="0" smtClean="0">
                <a:latin typeface="Bookman Old Style"/>
                <a:cs typeface="Bookman Old Style"/>
              </a:rPr>
              <a:t> </a:t>
            </a:r>
            <a:r>
              <a:rPr lang="en-US" sz="1200" dirty="0" smtClean="0">
                <a:latin typeface="Bookman Old Style"/>
                <a:cs typeface="Bookman Old Style"/>
                <a:sym typeface="Wingdings"/>
              </a:rPr>
              <a:t> </a:t>
            </a:r>
            <a:r>
              <a:rPr lang="en-US" sz="1200" dirty="0" err="1" smtClean="0">
                <a:latin typeface="Bookman Old Style"/>
                <a:cs typeface="Bookman Old Style"/>
                <a:sym typeface="Wingdings"/>
              </a:rPr>
              <a:t>R.a</a:t>
            </a:r>
            <a:r>
              <a:rPr lang="en-US" sz="1200" dirty="0" err="1" smtClean="0">
                <a:latin typeface="Bookman Old Style"/>
                <a:cs typeface="Bookman Old Style"/>
              </a:rPr>
              <a:t>.</a:t>
            </a:r>
            <a:r>
              <a:rPr lang="en-US" sz="1200" dirty="0" smtClean="0">
                <a:latin typeface="Bookman Old Style"/>
                <a:cs typeface="Bookman Old Style"/>
              </a:rPr>
              <a:t>  </a:t>
            </a:r>
            <a:endParaRPr lang="en-US" sz="1200" dirty="0">
              <a:latin typeface="Bookman Old Style"/>
              <a:cs typeface="Bookman Old Style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2400" y="3625335"/>
            <a:ext cx="8610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Bookman Old Style"/>
                <a:cs typeface="Bookman Old Style"/>
              </a:rPr>
              <a:t>(a) </a:t>
            </a:r>
            <a:r>
              <a:rPr lang="en-US" sz="1200" dirty="0" smtClean="0">
                <a:latin typeface="Bookman Old Style"/>
                <a:cs typeface="Bookman Old Style"/>
              </a:rPr>
              <a:t>Ignoring </a:t>
            </a:r>
            <a:r>
              <a:rPr lang="en-US" sz="1200" dirty="0">
                <a:latin typeface="Bookman Old Style"/>
                <a:cs typeface="Bookman Old Style"/>
              </a:rPr>
              <a:t>for the moment that your colleague requires a course in DB design, you recognize that the assertion is incorrect, but that you </a:t>
            </a:r>
            <a:r>
              <a:rPr lang="en-US" sz="1200" dirty="0" smtClean="0">
                <a:latin typeface="Bookman Old Style"/>
                <a:cs typeface="Bookman Old Style"/>
              </a:rPr>
              <a:t>can correct </a:t>
            </a:r>
            <a:r>
              <a:rPr lang="en-US" sz="1200" dirty="0">
                <a:latin typeface="Bookman Old Style"/>
                <a:cs typeface="Bookman Old Style"/>
              </a:rPr>
              <a:t>it by making ONE simple STRIKETHROUGH. Put a line through that part of </a:t>
            </a:r>
            <a:r>
              <a:rPr lang="en-US" sz="1200" dirty="0" smtClean="0">
                <a:latin typeface="Bookman Old Style"/>
                <a:cs typeface="Bookman Old Style"/>
              </a:rPr>
              <a:t>the </a:t>
            </a:r>
            <a:r>
              <a:rPr lang="en-US" sz="1200" dirty="0">
                <a:latin typeface="Bookman Old Style"/>
                <a:cs typeface="Bookman Old Style"/>
              </a:rPr>
              <a:t>assertion definition so that the corrected version properly enforces the FD, d </a:t>
            </a:r>
            <a:r>
              <a:rPr lang="en-US" sz="1200" dirty="0" smtClean="0">
                <a:latin typeface="Bookman Old Style"/>
                <a:cs typeface="Bookman Old Style"/>
                <a:sym typeface="Wingdings"/>
              </a:rPr>
              <a:t></a:t>
            </a:r>
            <a:r>
              <a:rPr lang="en-US" sz="1200" dirty="0" smtClean="0">
                <a:latin typeface="Bookman Old Style"/>
                <a:cs typeface="Bookman Old Style"/>
              </a:rPr>
              <a:t> a. </a:t>
            </a:r>
            <a:endParaRPr lang="en-US" sz="1200" dirty="0">
              <a:latin typeface="Bookman Old Style"/>
              <a:cs typeface="Bookman Old Style"/>
            </a:endParaRPr>
          </a:p>
          <a:p>
            <a:endParaRPr lang="en-US" sz="1200" dirty="0">
              <a:latin typeface="Bookman Old Style"/>
              <a:cs typeface="Bookman Old Style"/>
            </a:endParaRPr>
          </a:p>
          <a:p>
            <a:r>
              <a:rPr lang="en-US" sz="1200" b="1" dirty="0">
                <a:latin typeface="Bookman Old Style"/>
                <a:cs typeface="Bookman Old Style"/>
              </a:rPr>
              <a:t>(b) </a:t>
            </a:r>
            <a:r>
              <a:rPr lang="en-US" sz="1200" dirty="0" smtClean="0">
                <a:latin typeface="Bookman Old Style"/>
                <a:cs typeface="Bookman Old Style"/>
              </a:rPr>
              <a:t>After </a:t>
            </a:r>
            <a:r>
              <a:rPr lang="en-US" sz="1200" dirty="0">
                <a:latin typeface="Bookman Old Style"/>
                <a:cs typeface="Bookman Old Style"/>
              </a:rPr>
              <a:t>you explain your fix, your colleague leaves, and you replace your colleague’s three tables and </a:t>
            </a:r>
            <a:r>
              <a:rPr lang="en-US" sz="1200" dirty="0" smtClean="0">
                <a:latin typeface="Bookman Old Style"/>
                <a:cs typeface="Bookman Old Style"/>
              </a:rPr>
              <a:t>one (</a:t>
            </a:r>
            <a:r>
              <a:rPr lang="en-US" sz="1200" dirty="0">
                <a:latin typeface="Bookman Old Style"/>
                <a:cs typeface="Bookman Old Style"/>
              </a:rPr>
              <a:t>corrected) assertion by ONE table definition that enforces all the constraints encoded in the original three tables and </a:t>
            </a:r>
            <a:r>
              <a:rPr lang="en-US" sz="1200" dirty="0" smtClean="0">
                <a:latin typeface="Bookman Old Style"/>
                <a:cs typeface="Bookman Old Style"/>
              </a:rPr>
              <a:t>one </a:t>
            </a:r>
            <a:r>
              <a:rPr lang="en-US" sz="1200" dirty="0">
                <a:latin typeface="Bookman Old Style"/>
                <a:cs typeface="Bookman Old Style"/>
              </a:rPr>
              <a:t>assertion. Give the definition for this one table as a CREATE TABLE statement. </a:t>
            </a:r>
            <a:r>
              <a:rPr lang="en-US" sz="1200" dirty="0" smtClean="0">
                <a:latin typeface="Bookman Old Style"/>
                <a:cs typeface="Bookman Old Style"/>
              </a:rPr>
              <a:t>List all attributes, and show other constraints, but do not worry about the types of the attributes.</a:t>
            </a:r>
            <a:endParaRPr lang="en-US" sz="1200" dirty="0">
              <a:latin typeface="Bookman Old Style"/>
              <a:cs typeface="Bookman Old Style"/>
            </a:endParaRPr>
          </a:p>
        </p:txBody>
      </p:sp>
      <p:sp>
        <p:nvSpPr>
          <p:cNvPr id="20" name="Slide Number Placeholder 12"/>
          <p:cNvSpPr txBox="1">
            <a:spLocks/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30EC96B-7EDE-8449-A0C5-0817F5D0375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61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09600" y="52604"/>
            <a:ext cx="70866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u="sng">
                <a:solidFill>
                  <a:schemeClr val="bg1">
                    <a:lumMod val="65000"/>
                  </a:schemeClr>
                </a:solidFill>
                <a:latin typeface="Bookman Old Style"/>
                <a:cs typeface="Bookman Old Style"/>
              </a:rPr>
              <a:t>N                A           		 S         	  V           	 T              Ma              Mo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Bookman Old Style"/>
                <a:cs typeface="Bookman Old Style"/>
              </a:rPr>
              <a:t>Fred    	Nashville  		123    	987     	Truck    	Ford     	Ranger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Bookman Old Style"/>
                <a:cs typeface="Bookman Old Style"/>
              </a:rPr>
              <a:t>Sri        	NewYork   	234     	876     	Car       	Toyota      Camry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Bookman Old Style"/>
                <a:cs typeface="Bookman Old Style"/>
              </a:rPr>
              <a:t>Gabriel	Nashville    	345   	765    	MotorCy	Harley       Hog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Bookman Old Style"/>
                <a:cs typeface="Bookman Old Style"/>
              </a:rPr>
              <a:t>Fred     	Nashville    	123    	654     	Car           VW           Bug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08595" y="1324858"/>
            <a:ext cx="256001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u="sng">
                <a:latin typeface="Bookman Old Style"/>
                <a:cs typeface="Bookman Old Style"/>
              </a:rPr>
              <a:t>N                A          	  S          </a:t>
            </a:r>
          </a:p>
          <a:p>
            <a:r>
              <a:rPr lang="en-US" sz="1400">
                <a:latin typeface="Bookman Old Style"/>
                <a:cs typeface="Bookman Old Style"/>
              </a:rPr>
              <a:t>Fred   	 Nashville  123    	</a:t>
            </a:r>
          </a:p>
          <a:p>
            <a:r>
              <a:rPr lang="en-US" sz="1400">
                <a:latin typeface="Bookman Old Style"/>
                <a:cs typeface="Bookman Old Style"/>
              </a:rPr>
              <a:t>Sri       	NewYork    234     	</a:t>
            </a:r>
          </a:p>
          <a:p>
            <a:r>
              <a:rPr lang="en-US" sz="1400">
                <a:latin typeface="Bookman Old Style"/>
                <a:cs typeface="Bookman Old Style"/>
              </a:rPr>
              <a:t>Gabriel	Nashville   345 	</a:t>
            </a: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5792805" y="1694189"/>
            <a:ext cx="2360595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u="sng">
                <a:latin typeface="Bookman Old Style"/>
                <a:cs typeface="Bookman Old Style"/>
              </a:rPr>
              <a:t>S           V            Mo</a:t>
            </a:r>
          </a:p>
          <a:p>
            <a:r>
              <a:rPr lang="en-US" sz="1400">
                <a:latin typeface="Bookman Old Style"/>
                <a:cs typeface="Bookman Old Style"/>
              </a:rPr>
              <a:t>123    987     	Ranger</a:t>
            </a:r>
          </a:p>
          <a:p>
            <a:r>
              <a:rPr lang="en-US" sz="1400">
                <a:latin typeface="Bookman Old Style"/>
                <a:cs typeface="Bookman Old Style"/>
              </a:rPr>
              <a:t>234    876     	Camry</a:t>
            </a:r>
          </a:p>
          <a:p>
            <a:r>
              <a:rPr lang="en-US" sz="1400">
                <a:latin typeface="Bookman Old Style"/>
                <a:cs typeface="Bookman Old Style"/>
              </a:rPr>
              <a:t>345    765    	Hog</a:t>
            </a:r>
          </a:p>
          <a:p>
            <a:r>
              <a:rPr lang="en-US" sz="1400">
                <a:latin typeface="Bookman Old Style"/>
                <a:cs typeface="Bookman Old Style"/>
              </a:rPr>
              <a:t>123    654     	Bug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68605" y="1694189"/>
            <a:ext cx="277638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u="sng">
                <a:latin typeface="Bookman Old Style"/>
                <a:cs typeface="Bookman Old Style"/>
              </a:rPr>
              <a:t> T              Ma              Mo</a:t>
            </a:r>
          </a:p>
          <a:p>
            <a:r>
              <a:rPr lang="en-US" sz="1400">
                <a:latin typeface="Bookman Old Style"/>
                <a:cs typeface="Bookman Old Style"/>
              </a:rPr>
              <a:t>Truck    	Ford     	Ranger</a:t>
            </a:r>
          </a:p>
          <a:p>
            <a:r>
              <a:rPr lang="en-US" sz="1400">
                <a:latin typeface="Bookman Old Style"/>
                <a:cs typeface="Bookman Old Style"/>
              </a:rPr>
              <a:t>Car       	Toyota      Camry</a:t>
            </a:r>
          </a:p>
          <a:p>
            <a:r>
              <a:rPr lang="en-US" sz="1400">
                <a:latin typeface="Bookman Old Style"/>
                <a:cs typeface="Bookman Old Style"/>
              </a:rPr>
              <a:t>MotorCy	Harley      Hog</a:t>
            </a:r>
          </a:p>
          <a:p>
            <a:r>
              <a:rPr lang="en-US" sz="1400">
                <a:latin typeface="Bookman Old Style"/>
                <a:cs typeface="Bookman Old Style"/>
              </a:rPr>
              <a:t>Car           VW           Bug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863740"/>
            <a:ext cx="359585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>
                <a:latin typeface="Bookman Old Style"/>
                <a:cs typeface="Bookman Old Style"/>
              </a:rPr>
              <a:t>CREATE TABLE Person (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Name </a:t>
            </a:r>
            <a:r>
              <a:rPr lang="en-US" sz="1300">
                <a:latin typeface="Bookman Old Style"/>
                <a:cs typeface="Bookman Old Style"/>
              </a:rPr>
              <a:t>VARCHAR(60) NOT NULL,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Address</a:t>
            </a:r>
            <a:r>
              <a:rPr lang="en-US" sz="1300">
                <a:latin typeface="Bookman Old Style"/>
                <a:cs typeface="Bookman Old Style"/>
              </a:rPr>
              <a:t> VARCHAR(120) NOT NULL,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SSN </a:t>
            </a:r>
            <a:r>
              <a:rPr lang="en-US" sz="1300">
                <a:latin typeface="Bookman Old Style"/>
                <a:cs typeface="Bookman Old Style"/>
              </a:rPr>
              <a:t>INTEGER </a:t>
            </a:r>
            <a:r>
              <a:rPr lang="en-US" sz="1300" b="1">
                <a:latin typeface="Bookman Old Style"/>
                <a:cs typeface="Bookman Old Style"/>
              </a:rPr>
              <a:t>PRIMARY KEY</a:t>
            </a:r>
          </a:p>
          <a:p>
            <a:r>
              <a:rPr lang="en-US" sz="1300">
                <a:latin typeface="Bookman Old Style"/>
                <a:cs typeface="Bookman Old Style"/>
              </a:rPr>
              <a:t>);</a:t>
            </a:r>
          </a:p>
          <a:p>
            <a:endParaRPr lang="en-US" sz="1300">
              <a:latin typeface="Bookman Old Style"/>
              <a:cs typeface="Bookman Old Style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114800"/>
            <a:ext cx="3640314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>
                <a:latin typeface="Bookman Old Style"/>
                <a:cs typeface="Bookman Old Style"/>
              </a:rPr>
              <a:t>CREATE TABLE Description (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Model </a:t>
            </a:r>
            <a:r>
              <a:rPr lang="en-US" sz="1300">
                <a:latin typeface="Bookman Old Style"/>
                <a:cs typeface="Bookman Old Style"/>
              </a:rPr>
              <a:t>CHAR(20) PRIMARY KEY,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Manufacturer</a:t>
            </a:r>
            <a:r>
              <a:rPr lang="en-US" sz="1300">
                <a:latin typeface="Bookman Old Style"/>
                <a:cs typeface="Bookman Old Style"/>
              </a:rPr>
              <a:t> CHAR(20) NOT NULL,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Type</a:t>
            </a:r>
            <a:r>
              <a:rPr lang="en-US" sz="1300">
                <a:latin typeface="Bookman Old Style"/>
                <a:cs typeface="Bookman Old Style"/>
              </a:rPr>
              <a:t> CHAR(10)</a:t>
            </a:r>
          </a:p>
          <a:p>
            <a:r>
              <a:rPr lang="en-US" sz="1300">
                <a:latin typeface="Bookman Old Style"/>
                <a:cs typeface="Bookman Old Style"/>
              </a:rPr>
              <a:t>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5253858"/>
            <a:ext cx="8998226" cy="14927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>
                <a:latin typeface="Bookman Old Style"/>
                <a:cs typeface="Bookman Old Style"/>
              </a:rPr>
              <a:t>CREATE TABLE Vehicle (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SSN </a:t>
            </a:r>
            <a:r>
              <a:rPr lang="en-US" sz="1300">
                <a:latin typeface="Bookman Old Style"/>
                <a:cs typeface="Bookman Old Style"/>
              </a:rPr>
              <a:t>INTEGER,  /* NOT NULL? */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VRN </a:t>
            </a:r>
            <a:r>
              <a:rPr lang="en-US" sz="1300">
                <a:latin typeface="Bookman Old Style"/>
                <a:cs typeface="Bookman Old Style"/>
              </a:rPr>
              <a:t>INTEGER</a:t>
            </a:r>
            <a:r>
              <a:rPr lang="en-US" sz="1300" b="1">
                <a:latin typeface="Bookman Old Style"/>
                <a:cs typeface="Bookman Old Style"/>
              </a:rPr>
              <a:t> PRIMARY KEY,</a:t>
            </a:r>
            <a:r>
              <a:rPr lang="en-US" sz="1300">
                <a:latin typeface="Bookman Old Style"/>
                <a:cs typeface="Bookman Old Style"/>
              </a:rPr>
              <a:t> 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Model</a:t>
            </a:r>
            <a:r>
              <a:rPr lang="en-US" sz="1300">
                <a:latin typeface="Bookman Old Style"/>
                <a:cs typeface="Bookman Old Style"/>
              </a:rPr>
              <a:t> CHAR(10) NOT NULL,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FOREIGN KEY (SSN) REFERENCES Person </a:t>
            </a:r>
            <a:r>
              <a:rPr lang="en-US" sz="1300">
                <a:latin typeface="Bookman Old Style"/>
                <a:cs typeface="Bookman Old Style"/>
              </a:rPr>
              <a:t>ON DELETE NO ACTION ON UPDATE CASCADE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FOREIGN KEY (Model) REFERENCES  Description </a:t>
            </a:r>
            <a:r>
              <a:rPr lang="en-US" sz="1300">
                <a:latin typeface="Bookman Old Style"/>
                <a:cs typeface="Bookman Old Style"/>
              </a:rPr>
              <a:t>ON DELETE NO ACTION ON UPDATE CASCADE</a:t>
            </a:r>
          </a:p>
          <a:p>
            <a:r>
              <a:rPr lang="en-US" sz="1300">
                <a:latin typeface="Bookman Old Style"/>
                <a:cs typeface="Bookman Old Style"/>
              </a:rPr>
              <a:t>);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292475" y="4862513"/>
            <a:ext cx="914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200400" y="533400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/>
                </a:solidFill>
              </a:rPr>
              <a:t>S </a:t>
            </a:r>
            <a:r>
              <a:rPr lang="en-US" sz="1600">
                <a:solidFill>
                  <a:schemeClr val="accent2"/>
                </a:solidFill>
                <a:sym typeface="Wingdings" charset="0"/>
              </a:rPr>
              <a:t> N, A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7924800" y="5410200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/>
                </a:solidFill>
              </a:rPr>
              <a:t>V </a:t>
            </a:r>
            <a:r>
              <a:rPr lang="en-US" sz="1600">
                <a:solidFill>
                  <a:schemeClr val="accent2"/>
                </a:solidFill>
                <a:sym typeface="Wingdings" charset="0"/>
              </a:rPr>
              <a:t> Mo, S 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5486400" y="4876800"/>
            <a:ext cx="1157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sng"/>
              <a:t>Mo</a:t>
            </a:r>
            <a:r>
              <a:rPr lang="en-US"/>
              <a:t> Ma T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7924800" y="4953000"/>
            <a:ext cx="1116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sng"/>
              <a:t>V</a:t>
            </a:r>
            <a:r>
              <a:rPr lang="en-US"/>
              <a:t>  Mo  S</a:t>
            </a: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5486400" y="4876800"/>
            <a:ext cx="1143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924800" y="4876800"/>
            <a:ext cx="1143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5334000" y="5410200"/>
            <a:ext cx="1263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accent2"/>
                </a:solidFill>
              </a:rPr>
              <a:t>Mo </a:t>
            </a:r>
            <a:r>
              <a:rPr lang="en-US" sz="1600">
                <a:solidFill>
                  <a:schemeClr val="accent2"/>
                </a:solidFill>
                <a:sym typeface="Wingdings" charset="0"/>
              </a:rPr>
              <a:t> Ma, T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3352800" y="4953000"/>
            <a:ext cx="820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 A </a:t>
            </a:r>
            <a:r>
              <a:rPr lang="en-US" u="sng"/>
              <a:t>S</a:t>
            </a:r>
          </a:p>
        </p:txBody>
      </p:sp>
      <p:sp>
        <p:nvSpPr>
          <p:cNvPr id="20" name="Oval 40"/>
          <p:cNvSpPr>
            <a:spLocks noChangeArrowheads="1"/>
          </p:cNvSpPr>
          <p:nvPr/>
        </p:nvSpPr>
        <p:spPr bwMode="auto">
          <a:xfrm>
            <a:off x="8686800" y="4953000"/>
            <a:ext cx="381000" cy="3810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 flipH="1" flipV="1">
            <a:off x="8153400" y="4648200"/>
            <a:ext cx="68580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42"/>
          <p:cNvSpPr>
            <a:spLocks noChangeShapeType="1"/>
          </p:cNvSpPr>
          <p:nvPr/>
        </p:nvSpPr>
        <p:spPr bwMode="auto">
          <a:xfrm flipH="1">
            <a:off x="4648200" y="4648200"/>
            <a:ext cx="3505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 flipH="1">
            <a:off x="4038600" y="4648200"/>
            <a:ext cx="609600" cy="381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Oval 45"/>
          <p:cNvSpPr>
            <a:spLocks noChangeArrowheads="1"/>
          </p:cNvSpPr>
          <p:nvPr/>
        </p:nvSpPr>
        <p:spPr bwMode="auto">
          <a:xfrm>
            <a:off x="8305800" y="4953000"/>
            <a:ext cx="381000" cy="381000"/>
          </a:xfrm>
          <a:prstGeom prst="ellips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46"/>
          <p:cNvSpPr>
            <a:spLocks noChangeShapeType="1"/>
          </p:cNvSpPr>
          <p:nvPr/>
        </p:nvSpPr>
        <p:spPr bwMode="auto">
          <a:xfrm flipH="1">
            <a:off x="7391400" y="5257800"/>
            <a:ext cx="990600" cy="3048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48"/>
          <p:cNvSpPr>
            <a:spLocks noChangeShapeType="1"/>
          </p:cNvSpPr>
          <p:nvPr/>
        </p:nvSpPr>
        <p:spPr bwMode="auto">
          <a:xfrm flipH="1" flipV="1">
            <a:off x="5791200" y="5257800"/>
            <a:ext cx="1600200" cy="3048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71471" y="1771133"/>
            <a:ext cx="10725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Garamond"/>
                <a:cs typeface="Garamond"/>
              </a:rPr>
              <a:t>An example</a:t>
            </a:r>
          </a:p>
          <a:p>
            <a:r>
              <a:rPr lang="en-US" sz="1200">
                <a:latin typeface="Garamond"/>
                <a:cs typeface="Garamond"/>
              </a:rPr>
              <a:t>DB instance</a:t>
            </a:r>
          </a:p>
          <a:p>
            <a:r>
              <a:rPr lang="en-US" sz="1200">
                <a:latin typeface="Garamond"/>
                <a:cs typeface="Garamond"/>
              </a:rPr>
              <a:t>using the </a:t>
            </a:r>
          </a:p>
          <a:p>
            <a:r>
              <a:rPr lang="en-US" sz="1200">
                <a:latin typeface="Garamond"/>
                <a:cs typeface="Garamond"/>
              </a:rPr>
              <a:t>preferred</a:t>
            </a:r>
          </a:p>
          <a:p>
            <a:r>
              <a:rPr lang="en-US" sz="1200">
                <a:latin typeface="Garamond"/>
                <a:cs typeface="Garamond"/>
              </a:rPr>
              <a:t>decomposition</a:t>
            </a:r>
          </a:p>
        </p:txBody>
      </p:sp>
      <p:sp>
        <p:nvSpPr>
          <p:cNvPr id="28" name="Left Brace 27"/>
          <p:cNvSpPr/>
          <p:nvPr/>
        </p:nvSpPr>
        <p:spPr>
          <a:xfrm>
            <a:off x="7949198" y="1806930"/>
            <a:ext cx="204202" cy="9144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2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/>
          <p:cNvSpPr>
            <a:spLocks noChangeArrowheads="1"/>
          </p:cNvSpPr>
          <p:nvPr/>
        </p:nvSpPr>
        <p:spPr bwMode="auto">
          <a:xfrm>
            <a:off x="914400" y="251021"/>
            <a:ext cx="1158396" cy="1219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5"/>
          <p:cNvSpPr txBox="1">
            <a:spLocks noChangeArrowheads="1"/>
          </p:cNvSpPr>
          <p:nvPr/>
        </p:nvSpPr>
        <p:spPr bwMode="auto">
          <a:xfrm>
            <a:off x="946894" y="183512"/>
            <a:ext cx="1192454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800">
                <a:solidFill>
                  <a:schemeClr val="accent2"/>
                </a:solidFill>
              </a:rPr>
              <a:t>Person</a:t>
            </a:r>
          </a:p>
          <a:p>
            <a:pPr eaLnBrk="1" hangingPunct="1"/>
            <a:r>
              <a:rPr lang="en-US" b="1">
                <a:solidFill>
                  <a:schemeClr val="accent2"/>
                </a:solidFill>
              </a:rPr>
              <a:t>SSN PK</a:t>
            </a:r>
            <a:r>
              <a:rPr lang="en-US">
                <a:solidFill>
                  <a:schemeClr val="accent2"/>
                </a:solidFill>
              </a:rPr>
              <a:t>, </a:t>
            </a:r>
          </a:p>
          <a:p>
            <a:pPr eaLnBrk="1" hangingPunct="1"/>
            <a:r>
              <a:rPr lang="en-US">
                <a:solidFill>
                  <a:schemeClr val="accent2"/>
                </a:solidFill>
              </a:rPr>
              <a:t>Name, </a:t>
            </a:r>
          </a:p>
          <a:p>
            <a:pPr eaLnBrk="1" hangingPunct="1"/>
            <a:r>
              <a:rPr lang="en-US">
                <a:solidFill>
                  <a:schemeClr val="accent2"/>
                </a:solidFill>
              </a:rPr>
              <a:t>Address</a:t>
            </a:r>
          </a:p>
        </p:txBody>
      </p:sp>
      <p:sp>
        <p:nvSpPr>
          <p:cNvPr id="6" name="Rectangle 41"/>
          <p:cNvSpPr>
            <a:spLocks noChangeArrowheads="1"/>
          </p:cNvSpPr>
          <p:nvPr/>
        </p:nvSpPr>
        <p:spPr bwMode="auto">
          <a:xfrm>
            <a:off x="3595856" y="479621"/>
            <a:ext cx="1297554" cy="762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2"/>
          <p:cNvSpPr txBox="1">
            <a:spLocks noChangeArrowheads="1"/>
          </p:cNvSpPr>
          <p:nvPr/>
        </p:nvSpPr>
        <p:spPr bwMode="auto">
          <a:xfrm>
            <a:off x="3642396" y="438277"/>
            <a:ext cx="125101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800">
                <a:solidFill>
                  <a:schemeClr val="accent2"/>
                </a:solidFill>
              </a:rPr>
              <a:t>Vehicle</a:t>
            </a:r>
          </a:p>
          <a:p>
            <a:pPr eaLnBrk="1" hangingPunct="1"/>
            <a:r>
              <a:rPr lang="en-US" b="1">
                <a:solidFill>
                  <a:schemeClr val="accent2"/>
                </a:solidFill>
              </a:rPr>
              <a:t>VRN PK</a:t>
            </a:r>
          </a:p>
        </p:txBody>
      </p:sp>
      <p:sp>
        <p:nvSpPr>
          <p:cNvPr id="8" name="Rectangle 48"/>
          <p:cNvSpPr>
            <a:spLocks noChangeArrowheads="1"/>
          </p:cNvSpPr>
          <p:nvPr/>
        </p:nvSpPr>
        <p:spPr bwMode="auto">
          <a:xfrm>
            <a:off x="6263796" y="183512"/>
            <a:ext cx="1774612" cy="135421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49"/>
          <p:cNvSpPr txBox="1">
            <a:spLocks noChangeArrowheads="1"/>
          </p:cNvSpPr>
          <p:nvPr/>
        </p:nvSpPr>
        <p:spPr bwMode="auto">
          <a:xfrm>
            <a:off x="6266225" y="183512"/>
            <a:ext cx="1850812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800">
                <a:solidFill>
                  <a:schemeClr val="accent2"/>
                </a:solidFill>
              </a:rPr>
              <a:t>Description</a:t>
            </a:r>
          </a:p>
          <a:p>
            <a:pPr eaLnBrk="1" hangingPunct="1"/>
            <a:r>
              <a:rPr lang="en-US" b="1">
                <a:solidFill>
                  <a:schemeClr val="accent2"/>
                </a:solidFill>
              </a:rPr>
              <a:t>Model PK</a:t>
            </a:r>
          </a:p>
          <a:p>
            <a:pPr eaLnBrk="1" hangingPunct="1"/>
            <a:r>
              <a:rPr lang="en-US">
                <a:solidFill>
                  <a:schemeClr val="accent2"/>
                </a:solidFill>
              </a:rPr>
              <a:t>Type, </a:t>
            </a:r>
          </a:p>
          <a:p>
            <a:pPr eaLnBrk="1" hangingPunct="1"/>
            <a:r>
              <a:rPr lang="en-US">
                <a:solidFill>
                  <a:schemeClr val="accent2"/>
                </a:solidFill>
              </a:rPr>
              <a:t>Manufacturer </a:t>
            </a:r>
          </a:p>
        </p:txBody>
      </p:sp>
      <p:cxnSp>
        <p:nvCxnSpPr>
          <p:cNvPr id="10" name="Straight Connector 52"/>
          <p:cNvCxnSpPr>
            <a:cxnSpLocks noChangeShapeType="1"/>
            <a:stCxn id="4" idx="3"/>
            <a:endCxn id="6" idx="1"/>
          </p:cNvCxnSpPr>
          <p:nvPr/>
        </p:nvCxnSpPr>
        <p:spPr bwMode="auto">
          <a:xfrm>
            <a:off x="2072796" y="860621"/>
            <a:ext cx="152306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" name="Straight Connector 53"/>
          <p:cNvCxnSpPr>
            <a:cxnSpLocks noChangeShapeType="1"/>
            <a:stCxn id="6" idx="3"/>
            <a:endCxn id="8" idx="1"/>
          </p:cNvCxnSpPr>
          <p:nvPr/>
        </p:nvCxnSpPr>
        <p:spPr bwMode="auto">
          <a:xfrm>
            <a:off x="4893410" y="860621"/>
            <a:ext cx="137038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Straight Arrow Connector 64"/>
          <p:cNvCxnSpPr>
            <a:cxnSpLocks noChangeShapeType="1"/>
          </p:cNvCxnSpPr>
          <p:nvPr/>
        </p:nvCxnSpPr>
        <p:spPr bwMode="auto">
          <a:xfrm flipV="1">
            <a:off x="5425596" y="1089221"/>
            <a:ext cx="5334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" name="TextBox 65"/>
          <p:cNvSpPr txBox="1">
            <a:spLocks noChangeArrowheads="1"/>
          </p:cNvSpPr>
          <p:nvPr/>
        </p:nvSpPr>
        <p:spPr bwMode="auto">
          <a:xfrm>
            <a:off x="5349396" y="1013021"/>
            <a:ext cx="338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or</a:t>
            </a:r>
          </a:p>
        </p:txBody>
      </p:sp>
      <p:cxnSp>
        <p:nvCxnSpPr>
          <p:cNvPr id="14" name="Straight Arrow Connector 68"/>
          <p:cNvCxnSpPr>
            <a:cxnSpLocks noChangeShapeType="1"/>
          </p:cNvCxnSpPr>
          <p:nvPr/>
        </p:nvCxnSpPr>
        <p:spPr bwMode="auto">
          <a:xfrm rot="16200000" flipV="1">
            <a:off x="2339496" y="1127321"/>
            <a:ext cx="3810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5" name="TextBox 69"/>
          <p:cNvSpPr txBox="1">
            <a:spLocks noChangeArrowheads="1"/>
          </p:cNvSpPr>
          <p:nvPr/>
        </p:nvSpPr>
        <p:spPr bwMode="auto">
          <a:xfrm>
            <a:off x="2529996" y="1013021"/>
            <a:ext cx="338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72796" y="555821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0..1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806596" y="555821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1..1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062687" y="533698"/>
            <a:ext cx="533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0..*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883573" y="555821"/>
            <a:ext cx="533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0..*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0" y="1900431"/>
            <a:ext cx="3595856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>
                <a:latin typeface="Bookman Old Style"/>
                <a:cs typeface="Bookman Old Style"/>
              </a:rPr>
              <a:t>CREATE TABLE Person (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Name </a:t>
            </a:r>
            <a:r>
              <a:rPr lang="en-US" sz="1300">
                <a:latin typeface="Bookman Old Style"/>
                <a:cs typeface="Bookman Old Style"/>
              </a:rPr>
              <a:t>VARCHAR(60) NOT NULL,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Address</a:t>
            </a:r>
            <a:r>
              <a:rPr lang="en-US" sz="1300">
                <a:latin typeface="Bookman Old Style"/>
                <a:cs typeface="Bookman Old Style"/>
              </a:rPr>
              <a:t> VARCHAR(120) NOT NULL,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SSN </a:t>
            </a:r>
            <a:r>
              <a:rPr lang="en-US" sz="1300">
                <a:latin typeface="Bookman Old Style"/>
                <a:cs typeface="Bookman Old Style"/>
              </a:rPr>
              <a:t>INTEGER </a:t>
            </a:r>
            <a:r>
              <a:rPr lang="en-US" sz="1300" b="1">
                <a:latin typeface="Bookman Old Style"/>
                <a:cs typeface="Bookman Old Style"/>
              </a:rPr>
              <a:t>PRIMARY KEY</a:t>
            </a:r>
            <a:r>
              <a:rPr lang="en-US" sz="1300">
                <a:latin typeface="Bookman Old Style"/>
                <a:cs typeface="Bookman Old Style"/>
              </a:rPr>
              <a:t>);</a:t>
            </a:r>
          </a:p>
          <a:p>
            <a:endParaRPr lang="en-US" sz="1300">
              <a:latin typeface="Bookman Old Style"/>
              <a:cs typeface="Bookman Old Style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2819400"/>
            <a:ext cx="3640314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>
                <a:latin typeface="Bookman Old Style"/>
                <a:cs typeface="Bookman Old Style"/>
              </a:rPr>
              <a:t>CREATE TABLE Description (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Model </a:t>
            </a:r>
            <a:r>
              <a:rPr lang="en-US" sz="1300">
                <a:latin typeface="Bookman Old Style"/>
                <a:cs typeface="Bookman Old Style"/>
              </a:rPr>
              <a:t>CHAR(20) PRIMARY KEY,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Manufacturer</a:t>
            </a:r>
            <a:r>
              <a:rPr lang="en-US" sz="1300">
                <a:latin typeface="Bookman Old Style"/>
                <a:cs typeface="Bookman Old Style"/>
              </a:rPr>
              <a:t> CHAR(20) NOT NULL,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Type</a:t>
            </a:r>
            <a:r>
              <a:rPr lang="en-US" sz="1300">
                <a:latin typeface="Bookman Old Style"/>
                <a:cs typeface="Bookman Old Style"/>
              </a:rPr>
              <a:t> CHAR(10));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0" y="3779622"/>
            <a:ext cx="9101527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>
                <a:latin typeface="Bookman Old Style"/>
                <a:cs typeface="Bookman Old Style"/>
              </a:rPr>
              <a:t>CREATE TABLE Vehicle (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SSN </a:t>
            </a:r>
            <a:r>
              <a:rPr lang="en-US" sz="1300">
                <a:latin typeface="Bookman Old Style"/>
                <a:cs typeface="Bookman Old Style"/>
              </a:rPr>
              <a:t>INTEGER,  /* NOT NULL? */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VRN </a:t>
            </a:r>
            <a:r>
              <a:rPr lang="en-US" sz="1300">
                <a:latin typeface="Bookman Old Style"/>
                <a:cs typeface="Bookman Old Style"/>
              </a:rPr>
              <a:t>INTEGER</a:t>
            </a:r>
            <a:r>
              <a:rPr lang="en-US" sz="1300" b="1">
                <a:latin typeface="Bookman Old Style"/>
                <a:cs typeface="Bookman Old Style"/>
              </a:rPr>
              <a:t> PRIMARY KEY,</a:t>
            </a:r>
            <a:r>
              <a:rPr lang="en-US" sz="1300">
                <a:latin typeface="Bookman Old Style"/>
                <a:cs typeface="Bookman Old Style"/>
              </a:rPr>
              <a:t> 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Model</a:t>
            </a:r>
            <a:r>
              <a:rPr lang="en-US" sz="1300">
                <a:latin typeface="Bookman Old Style"/>
                <a:cs typeface="Bookman Old Style"/>
              </a:rPr>
              <a:t> CHAR(10) NOT NULL,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FOREIGN KEY (SSN) REFERENCES Person </a:t>
            </a:r>
            <a:r>
              <a:rPr lang="en-US" sz="1300">
                <a:latin typeface="Bookman Old Style"/>
                <a:cs typeface="Bookman Old Style"/>
              </a:rPr>
              <a:t>ON DELETE NO ACTION ON UPDATE CASCADE</a:t>
            </a:r>
          </a:p>
          <a:p>
            <a:pPr lvl="1"/>
            <a:r>
              <a:rPr lang="en-US" sz="1300" b="1">
                <a:latin typeface="Bookman Old Style"/>
                <a:cs typeface="Bookman Old Style"/>
              </a:rPr>
              <a:t>FOREIGN KEY (Model) REFERENCES  Description </a:t>
            </a:r>
            <a:r>
              <a:rPr lang="en-US" sz="1300">
                <a:latin typeface="Bookman Old Style"/>
                <a:cs typeface="Bookman Old Style"/>
              </a:rPr>
              <a:t>ON DELETE NO ACTION ON UPDATE CASCADE);</a:t>
            </a:r>
          </a:p>
        </p:txBody>
      </p:sp>
      <p:sp>
        <p:nvSpPr>
          <p:cNvPr id="27" name="Diamond 26"/>
          <p:cNvSpPr/>
          <p:nvPr/>
        </p:nvSpPr>
        <p:spPr>
          <a:xfrm>
            <a:off x="2684825" y="1359174"/>
            <a:ext cx="381000" cy="389028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iamond 27"/>
          <p:cNvSpPr/>
          <p:nvPr/>
        </p:nvSpPr>
        <p:spPr>
          <a:xfrm>
            <a:off x="5044596" y="1359174"/>
            <a:ext cx="381000" cy="389028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962401" y="2392873"/>
            <a:ext cx="5181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Garamond"/>
                <a:cs typeface="Garamond"/>
              </a:rPr>
              <a:t>A functional dependency can correspond to either a 0..1 constraint, as in VRN </a:t>
            </a:r>
            <a:r>
              <a:rPr lang="en-US">
                <a:solidFill>
                  <a:srgbClr val="0000FF"/>
                </a:solidFill>
                <a:latin typeface="Garamond"/>
                <a:cs typeface="Garamond"/>
                <a:sym typeface="Wingdings"/>
              </a:rPr>
              <a:t> SSN (above, left) or a 1..1 constraint, as in VRN  Model (above, right). In either case, VRN determines the right hand side values (which can be NULL in the case of 0..1)</a:t>
            </a:r>
            <a:endParaRPr lang="en-US">
              <a:solidFill>
                <a:srgbClr val="0000FF"/>
              </a:solidFill>
              <a:latin typeface="Garamond"/>
              <a:cs typeface="Garamon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0300" y="5433020"/>
            <a:ext cx="7930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Remember, if you were to design a sizable database (sizable in terms of number of</a:t>
            </a:r>
          </a:p>
          <a:p>
            <a:r>
              <a:rPr lang="en-US">
                <a:solidFill>
                  <a:srgbClr val="0000FF"/>
                </a:solidFill>
              </a:rPr>
              <a:t>relations, you would probably start with a UML diagram (design in the large), but </a:t>
            </a:r>
          </a:p>
          <a:p>
            <a:r>
              <a:rPr lang="en-US">
                <a:solidFill>
                  <a:srgbClr val="0000FF"/>
                </a:solidFill>
              </a:rPr>
              <a:t>might descide on functional dependencies to refine the database at a smaller scale.</a:t>
            </a:r>
          </a:p>
        </p:txBody>
      </p:sp>
    </p:spTree>
    <p:extLst>
      <p:ext uri="{BB962C8B-B14F-4D97-AF65-F5344CB8AC3E}">
        <p14:creationId xmlns:p14="http://schemas.microsoft.com/office/powerpoint/2010/main" val="3260666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4800"/>
            <a:ext cx="57931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Bookman Old Style"/>
                <a:cs typeface="Bookman Old Style"/>
              </a:rPr>
              <a:t>Assignment A-w10 questions – post a single PDF to Brightspace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294" y="671589"/>
            <a:ext cx="867416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1. The database design of the previous page only allows storage of one recorded owner</a:t>
            </a:r>
          </a:p>
          <a:p>
            <a:r>
              <a:rPr lang="en-US" sz="1400" dirty="0">
                <a:latin typeface="Bookman Old Style"/>
                <a:cs typeface="Bookman Old Style"/>
                <a:sym typeface="Wingdings"/>
              </a:rPr>
              <a:t>(perhaps the current owner) over the DB-lifetime of a vehicle. A DMV would probably </a:t>
            </a:r>
          </a:p>
          <a:p>
            <a:r>
              <a:rPr lang="en-US" sz="1400" dirty="0">
                <a:latin typeface="Bookman Old Style"/>
                <a:cs typeface="Bookman Old Style"/>
                <a:sym typeface="Wingdings"/>
              </a:rPr>
              <a:t>want to store records of all past owners of a vehicle, probably with the dates of ownership. Give</a:t>
            </a:r>
          </a:p>
          <a:p>
            <a:r>
              <a:rPr lang="en-US" sz="1400" dirty="0">
                <a:latin typeface="Bookman Old Style"/>
                <a:cs typeface="Bookman Old Style"/>
                <a:sym typeface="Wingdings"/>
              </a:rPr>
              <a:t>set of functional dependencies for the following universal relation, where StartDate and EndDate</a:t>
            </a:r>
          </a:p>
          <a:p>
            <a:r>
              <a:rPr lang="en-US" sz="1400" dirty="0">
                <a:latin typeface="Bookman Old Style"/>
                <a:cs typeface="Bookman Old Style"/>
                <a:sym typeface="Wingdings"/>
              </a:rPr>
              <a:t>indicate the interval that a particular person owns a particular vehicle. Two people cannot be</a:t>
            </a:r>
          </a:p>
          <a:p>
            <a:r>
              <a:rPr lang="en-US" sz="1400" dirty="0">
                <a:latin typeface="Bookman Old Style"/>
                <a:cs typeface="Bookman Old Style"/>
                <a:sym typeface="Wingdings"/>
              </a:rPr>
              <a:t>recorded as owning the same vehicle during overlapping intervals.</a:t>
            </a:r>
          </a:p>
          <a:p>
            <a:endParaRPr lang="en-US" sz="1400" dirty="0">
              <a:solidFill>
                <a:srgbClr val="0000FF"/>
              </a:solidFill>
              <a:latin typeface="Bookman Old Style"/>
              <a:cs typeface="Bookman Old Style"/>
              <a:sym typeface="Wingdings"/>
            </a:endParaRPr>
          </a:p>
          <a:p>
            <a:r>
              <a:rPr lang="en-US" sz="1400">
                <a:solidFill>
                  <a:srgbClr val="0000FF"/>
                </a:solidFill>
              </a:rPr>
              <a:t>                      Name  Address  SSN  StartDate EndDate VRN  Type  Make  Model</a:t>
            </a:r>
          </a:p>
          <a:p>
            <a:endParaRPr lang="en-US" sz="1400" dirty="0">
              <a:latin typeface="Bookman Old Style"/>
              <a:cs typeface="Bookman Old Style"/>
              <a:sym typeface="Wingdings"/>
            </a:endParaRPr>
          </a:p>
          <a:p>
            <a:endParaRPr lang="en-US" sz="1400" dirty="0" smtClean="0">
              <a:latin typeface="Bookman Old Style"/>
              <a:cs typeface="Bookman Old Style"/>
              <a:sym typeface="Wingding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533400"/>
            <a:ext cx="789806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Bookman Old Style"/>
                <a:cs typeface="Bookman Old Style"/>
              </a:rPr>
              <a:t>2</a:t>
            </a:r>
            <a:r>
              <a:rPr lang="en-US" sz="1400" dirty="0" smtClean="0">
                <a:latin typeface="Bookman Old Style"/>
                <a:cs typeface="Bookman Old Style"/>
              </a:rPr>
              <a:t>. Suppose you have a relation P ( A, B, C, D, E, F ), with functional dependencies (</a:t>
            </a:r>
            <a:r>
              <a:rPr lang="en-US" sz="1400" dirty="0" err="1" smtClean="0">
                <a:latin typeface="Bookman Old Style"/>
                <a:cs typeface="Bookman Old Style"/>
              </a:rPr>
              <a:t>FDs</a:t>
            </a:r>
            <a:r>
              <a:rPr lang="en-US" sz="1400" dirty="0" smtClean="0">
                <a:latin typeface="Bookman Old Style"/>
                <a:cs typeface="Bookman Old Style"/>
              </a:rPr>
              <a:t>) </a:t>
            </a:r>
          </a:p>
          <a:p>
            <a:r>
              <a:rPr lang="en-US" sz="1400" dirty="0" smtClean="0">
                <a:latin typeface="Bookman Old Style"/>
                <a:cs typeface="Bookman Old Style"/>
              </a:rPr>
              <a:t>  </a:t>
            </a:r>
          </a:p>
          <a:p>
            <a:r>
              <a:rPr lang="en-US" sz="1400" dirty="0" smtClean="0">
                <a:latin typeface="Bookman Old Style"/>
                <a:cs typeface="Bookman Old Style"/>
              </a:rPr>
              <a:t>     A </a:t>
            </a:r>
            <a:r>
              <a:rPr lang="en-US" sz="1400" dirty="0" err="1" smtClean="0">
                <a:latin typeface="Bookman Old Style"/>
                <a:cs typeface="Bookman Old Style"/>
                <a:sym typeface="Wingdings"/>
              </a:rPr>
              <a:t></a:t>
            </a:r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 B ,  BCD </a:t>
            </a:r>
            <a:r>
              <a:rPr lang="en-US" sz="1400" dirty="0" err="1" smtClean="0">
                <a:latin typeface="Bookman Old Style"/>
                <a:cs typeface="Bookman Old Style"/>
                <a:sym typeface="Wingdings"/>
              </a:rPr>
              <a:t></a:t>
            </a:r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 E , E </a:t>
            </a:r>
            <a:r>
              <a:rPr lang="en-US" sz="1400" dirty="0" err="1" smtClean="0">
                <a:latin typeface="Bookman Old Style"/>
                <a:cs typeface="Bookman Old Style"/>
                <a:sym typeface="Wingdings"/>
              </a:rPr>
              <a:t></a:t>
            </a:r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 F</a:t>
            </a:r>
          </a:p>
          <a:p>
            <a:endParaRPr lang="en-US" sz="1400" dirty="0" smtClean="0">
              <a:latin typeface="Bookman Old Style"/>
              <a:cs typeface="Bookman Old Style"/>
              <a:sym typeface="Wingdings"/>
            </a:endParaRPr>
          </a:p>
          <a:p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Suppose there are at most 2 different possible values for each of attributes A, C, and D. 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What is the maximum number of different values for each other attribute?</a:t>
            </a:r>
          </a:p>
          <a:p>
            <a:endParaRPr lang="en-US" sz="1400" b="1" u="sng" dirty="0">
              <a:solidFill>
                <a:srgbClr val="660066"/>
              </a:solidFill>
              <a:latin typeface="Bookman Old Style"/>
              <a:cs typeface="Bookman Old Style"/>
              <a:sym typeface="Wingdings"/>
            </a:endParaRPr>
          </a:p>
          <a:p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/>
              </a:rPr>
              <a:t>Maximum number of values for B:</a:t>
            </a:r>
          </a:p>
          <a:p>
            <a:endParaRPr lang="en-US" sz="1400" dirty="0">
              <a:solidFill>
                <a:srgbClr val="000000"/>
              </a:solidFill>
              <a:latin typeface="Bookman Old Style"/>
              <a:cs typeface="Bookman Old Style"/>
              <a:sym typeface="Wingdings"/>
            </a:endParaRPr>
          </a:p>
          <a:p>
            <a:endParaRPr lang="en-US" sz="1400" dirty="0">
              <a:solidFill>
                <a:srgbClr val="000000"/>
              </a:solidFill>
              <a:latin typeface="Bookman Old Style"/>
              <a:cs typeface="Bookman Old Style"/>
              <a:sym typeface="Wingdings"/>
            </a:endParaRPr>
          </a:p>
          <a:p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/>
              </a:rPr>
              <a:t>Maximum number of values for E:</a:t>
            </a:r>
          </a:p>
          <a:p>
            <a:endParaRPr lang="en-US" sz="1400" dirty="0">
              <a:solidFill>
                <a:srgbClr val="000000"/>
              </a:solidFill>
              <a:latin typeface="Bookman Old Style"/>
              <a:cs typeface="Bookman Old Style"/>
              <a:sym typeface="Wingdings"/>
            </a:endParaRPr>
          </a:p>
          <a:p>
            <a:endParaRPr lang="en-US" sz="1400" dirty="0">
              <a:solidFill>
                <a:srgbClr val="000000"/>
              </a:solidFill>
              <a:latin typeface="Bookman Old Style"/>
              <a:cs typeface="Bookman Old Style"/>
              <a:sym typeface="Wingdings"/>
            </a:endParaRPr>
          </a:p>
          <a:p>
            <a:r>
              <a:rPr lang="en-US" sz="1400" dirty="0">
                <a:solidFill>
                  <a:srgbClr val="000000"/>
                </a:solidFill>
                <a:latin typeface="Bookman Old Style"/>
                <a:cs typeface="Bookman Old Style"/>
                <a:sym typeface="Wingdings"/>
              </a:rPr>
              <a:t>Maximum number of values for F:</a:t>
            </a:r>
          </a:p>
          <a:p>
            <a:endParaRPr lang="en-US" sz="1400" dirty="0">
              <a:solidFill>
                <a:srgbClr val="000000"/>
              </a:solidFill>
              <a:latin typeface="Bookman Old Style"/>
              <a:cs typeface="Bookman Old Style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22878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3645" y="457200"/>
            <a:ext cx="82650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Bookman Old Style"/>
                <a:cs typeface="Bookman Old Style"/>
                <a:sym typeface="Wingdings"/>
              </a:rPr>
              <a:t>3</a:t>
            </a:r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. Suppose that you have a relation  Q (A , B, C, D, E)  with only one FD  A,B </a:t>
            </a:r>
            <a:r>
              <a:rPr lang="en-US" sz="1400" dirty="0" err="1" smtClean="0">
                <a:latin typeface="Bookman Old Style"/>
                <a:cs typeface="Bookman Old Style"/>
                <a:sym typeface="Wingdings"/>
              </a:rPr>
              <a:t></a:t>
            </a:r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 C,D,E .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Decompose Q into a set of relations, EACH of which is in BCNF, or state that Q is already in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BCNF (and in either case, explain your answer, and in doing so, identify the key for each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relation). </a:t>
            </a:r>
          </a:p>
        </p:txBody>
      </p:sp>
    </p:spTree>
    <p:extLst>
      <p:ext uri="{BB962C8B-B14F-4D97-AF65-F5344CB8AC3E}">
        <p14:creationId xmlns:p14="http://schemas.microsoft.com/office/powerpoint/2010/main" val="1996354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54319" y="381000"/>
            <a:ext cx="82381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Bookman Old Style"/>
                <a:cs typeface="Bookman Old Style"/>
              </a:rPr>
              <a:t>4</a:t>
            </a:r>
            <a:r>
              <a:rPr lang="en-US" sz="1400" dirty="0" smtClean="0">
                <a:latin typeface="Bookman Old Style"/>
                <a:cs typeface="Bookman Old Style"/>
              </a:rPr>
              <a:t>. Suppose that you have a relation  R (A, B, C, D, E, F) with </a:t>
            </a:r>
            <a:r>
              <a:rPr lang="en-US" sz="1400" dirty="0" err="1" smtClean="0">
                <a:latin typeface="Bookman Old Style"/>
                <a:cs typeface="Bookman Old Style"/>
              </a:rPr>
              <a:t>FDs</a:t>
            </a:r>
            <a:r>
              <a:rPr lang="en-US" sz="1400" dirty="0" smtClean="0">
                <a:latin typeface="Bookman Old Style"/>
                <a:cs typeface="Bookman Old Style"/>
              </a:rPr>
              <a:t>  A,B </a:t>
            </a:r>
            <a:r>
              <a:rPr lang="en-US" sz="1400" dirty="0" err="1" smtClean="0">
                <a:latin typeface="Bookman Old Style"/>
                <a:cs typeface="Bookman Old Style"/>
                <a:sym typeface="Wingdings"/>
              </a:rPr>
              <a:t></a:t>
            </a:r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 C,D and D </a:t>
            </a:r>
            <a:r>
              <a:rPr lang="en-US" sz="1400" dirty="0" err="1" smtClean="0">
                <a:latin typeface="Bookman Old Style"/>
                <a:cs typeface="Bookman Old Style"/>
                <a:sym typeface="Wingdings"/>
              </a:rPr>
              <a:t></a:t>
            </a:r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 E,F.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Decompose R into a set of relations, EACH of which is in BCNF, or state that R is already in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BCNF (and in either case, explain your answer, and in doing so, identify the key for each</a:t>
            </a:r>
          </a:p>
          <a:p>
            <a:r>
              <a:rPr lang="en-US" sz="1400" dirty="0" smtClean="0">
                <a:latin typeface="Bookman Old Style"/>
                <a:cs typeface="Bookman Old Style"/>
                <a:sym typeface="Wingdings"/>
              </a:rPr>
              <a:t>relation). </a:t>
            </a:r>
            <a:r>
              <a:rPr lang="en-US" sz="1400" dirty="0" smtClean="0">
                <a:latin typeface="Bookman Old Style"/>
                <a:cs typeface="Bookman Old Style"/>
              </a:rPr>
              <a:t>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1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38579" y="228600"/>
            <a:ext cx="8348221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Bookman Old Style"/>
                <a:cs typeface="Bookman Old Style"/>
              </a:rPr>
              <a:t>5. For the Book table (from the Book-seller database), give (a) all the FDs that you believe are</a:t>
            </a:r>
          </a:p>
          <a:p>
            <a:r>
              <a:rPr lang="en-US" sz="1400" dirty="0">
                <a:latin typeface="Bookman Old Style"/>
                <a:cs typeface="Bookman Old Style"/>
              </a:rPr>
              <a:t>e</a:t>
            </a:r>
            <a:r>
              <a:rPr lang="en-US" sz="1400" dirty="0" smtClean="0">
                <a:latin typeface="Bookman Old Style"/>
                <a:cs typeface="Bookman Old Style"/>
              </a:rPr>
              <a:t>nforced by the table definition, and (b) any FDs that you think should be enforced, but</a:t>
            </a:r>
          </a:p>
          <a:p>
            <a:r>
              <a:rPr lang="en-US" sz="1400" dirty="0" smtClean="0">
                <a:latin typeface="Bookman Old Style"/>
                <a:cs typeface="Bookman Old Style"/>
              </a:rPr>
              <a:t>aren’t currently. </a:t>
            </a:r>
            <a:r>
              <a:rPr lang="en-US" sz="1400" dirty="0" smtClean="0">
                <a:solidFill>
                  <a:srgbClr val="0000FF"/>
                </a:solidFill>
                <a:latin typeface="Bookman Old Style"/>
                <a:cs typeface="Bookman Old Style"/>
              </a:rPr>
              <a:t>(see Book CREATE TABLE statement on next page, for convenience)</a:t>
            </a:r>
          </a:p>
          <a:p>
            <a:endParaRPr lang="en-US" sz="1400" dirty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 smtClean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r>
              <a:rPr lang="en-US" sz="1400" dirty="0">
                <a:solidFill>
                  <a:srgbClr val="0000FF"/>
                </a:solidFill>
                <a:latin typeface="Bookman Old Style"/>
                <a:cs typeface="Bookman Old Style"/>
              </a:rPr>
              <a:t>(a)</a:t>
            </a:r>
          </a:p>
          <a:p>
            <a:endParaRPr lang="en-US" sz="1400" dirty="0" smtClean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 smtClean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 smtClean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 smtClean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 smtClean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 smtClean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r>
              <a:rPr lang="en-US" sz="1400" dirty="0">
                <a:solidFill>
                  <a:srgbClr val="0000FF"/>
                </a:solidFill>
                <a:latin typeface="Bookman Old Style"/>
                <a:cs typeface="Bookman Old Style"/>
              </a:rPr>
              <a:t>(b)</a:t>
            </a:r>
            <a:endParaRPr lang="en-US" sz="1400" dirty="0" smtClean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endParaRPr lang="en-US" sz="1400" dirty="0">
              <a:latin typeface="Bookman Old Style"/>
              <a:cs typeface="Bookman Old Styl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72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2591-65EB-6442-A8FC-30A3A41F9946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3628" y="96437"/>
            <a:ext cx="8801772" cy="6001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CREATE TABLE Book (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Isbn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                 INTEGER,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Title                      CHAR[120] NOT NULL,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Synopsis               CHAR[500],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ListPrice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         CURRENCY NOT NULL,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AmazonPrice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  CURRENCY NOT NULL,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SavingsInPrice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CURRENCY NOT NULL,  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AveShipLag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    INTEGER,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AveCustRating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REAL,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SalesRank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       INTEGER,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CoverArt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         FILE,       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Format                  CHAR[4] NOT NULL,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CopiesInStock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INTEGER,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PublisherName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CHAR[120] NOT NULL, 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PublicationDate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DATE NOT NULL,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PublisherComment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CHAR[500],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PublicationCommentDate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DATE,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PRIMARY KEY (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Isbn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) 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FOREIGN KEY (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PublisherName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) REFERENCES Publisher,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     ON DELETE NO ACTION,  ON UPDATE CASCADE,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CHECK (Format = ‘hard’ OR Format = ‘soft’ OR Format = ‘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audi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’ 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                                         OR Format = ‘cd’ OR Format = ‘digital’) 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        // alternatively, CHECK (Format IN (‘hard’, ‘soft’, ‘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audi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’, ‘cd’, ‘digital’)) </a:t>
            </a:r>
          </a:p>
          <a:p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   CHECK (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AmazonPrice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+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SavingsInPrice</a:t>
            </a:r>
            <a:r>
              <a:rPr lang="en-US" sz="1600" dirty="0">
                <a:solidFill>
                  <a:srgbClr val="0000FF"/>
                </a:solidFill>
                <a:latin typeface="Garamond"/>
                <a:cs typeface="Garamond"/>
              </a:rPr>
              <a:t> = </a:t>
            </a:r>
            <a:r>
              <a:rPr lang="en-US" sz="1600" dirty="0" err="1">
                <a:solidFill>
                  <a:srgbClr val="0000FF"/>
                </a:solidFill>
                <a:latin typeface="Garamond"/>
                <a:cs typeface="Garamond"/>
              </a:rPr>
              <a:t>ListPrice</a:t>
            </a:r>
            <a:r>
              <a:rPr lang="en-US" sz="1600" dirty="0" smtClean="0">
                <a:solidFill>
                  <a:srgbClr val="0000FF"/>
                </a:solidFill>
                <a:latin typeface="Garamond"/>
                <a:cs typeface="Garamond"/>
              </a:rPr>
              <a:t>)   )</a:t>
            </a:r>
            <a:endParaRPr lang="en-US" sz="1600" dirty="0">
              <a:solidFill>
                <a:srgbClr val="0000FF"/>
              </a:solidFill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267269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1772</Words>
  <Application>Microsoft Macintosh PowerPoint</Application>
  <PresentationFormat>On-screen Show (4:3)</PresentationFormat>
  <Paragraphs>245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Doug Fisher</dc:creator>
  <cp:keywords/>
  <dc:description/>
  <cp:lastModifiedBy>Fisher, Douglas H</cp:lastModifiedBy>
  <cp:revision>47</cp:revision>
  <cp:lastPrinted>2015-02-19T19:46:02Z</cp:lastPrinted>
  <dcterms:created xsi:type="dcterms:W3CDTF">2012-02-02T14:13:02Z</dcterms:created>
  <dcterms:modified xsi:type="dcterms:W3CDTF">2018-03-18T19:33:57Z</dcterms:modified>
  <cp:category/>
</cp:coreProperties>
</file>