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60" r:id="rId4"/>
    <p:sldId id="256"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5" d="100"/>
          <a:sy n="115" d="100"/>
        </p:scale>
        <p:origin x="-45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CD29C50-0BAD-8143-A9A5-831D39954631}" type="datetimeFigureOut">
              <a:t>3/29/18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74328-9D2C-9149-90FA-2C402A5265E3}" type="slidenum">
              <a:t>‹#›</a:t>
            </a:fld>
            <a:endParaRPr lang="en-US"/>
          </a:p>
        </p:txBody>
      </p:sp>
    </p:spTree>
    <p:extLst>
      <p:ext uri="{BB962C8B-B14F-4D97-AF65-F5344CB8AC3E}">
        <p14:creationId xmlns:p14="http://schemas.microsoft.com/office/powerpoint/2010/main" val="3282271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D29C50-0BAD-8143-A9A5-831D39954631}" type="datetimeFigureOut">
              <a:t>3/29/18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74328-9D2C-9149-90FA-2C402A5265E3}" type="slidenum">
              <a:t>‹#›</a:t>
            </a:fld>
            <a:endParaRPr lang="en-US"/>
          </a:p>
        </p:txBody>
      </p:sp>
    </p:spTree>
    <p:extLst>
      <p:ext uri="{BB962C8B-B14F-4D97-AF65-F5344CB8AC3E}">
        <p14:creationId xmlns:p14="http://schemas.microsoft.com/office/powerpoint/2010/main" val="867286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D29C50-0BAD-8143-A9A5-831D39954631}" type="datetimeFigureOut">
              <a:t>3/29/18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74328-9D2C-9149-90FA-2C402A5265E3}" type="slidenum">
              <a:t>‹#›</a:t>
            </a:fld>
            <a:endParaRPr lang="en-US"/>
          </a:p>
        </p:txBody>
      </p:sp>
    </p:spTree>
    <p:extLst>
      <p:ext uri="{BB962C8B-B14F-4D97-AF65-F5344CB8AC3E}">
        <p14:creationId xmlns:p14="http://schemas.microsoft.com/office/powerpoint/2010/main" val="2283002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D29C50-0BAD-8143-A9A5-831D39954631}" type="datetimeFigureOut">
              <a:t>3/29/18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74328-9D2C-9149-90FA-2C402A5265E3}" type="slidenum">
              <a:t>‹#›</a:t>
            </a:fld>
            <a:endParaRPr lang="en-US"/>
          </a:p>
        </p:txBody>
      </p:sp>
    </p:spTree>
    <p:extLst>
      <p:ext uri="{BB962C8B-B14F-4D97-AF65-F5344CB8AC3E}">
        <p14:creationId xmlns:p14="http://schemas.microsoft.com/office/powerpoint/2010/main" val="2496232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D29C50-0BAD-8143-A9A5-831D39954631}" type="datetimeFigureOut">
              <a:t>3/29/18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74328-9D2C-9149-90FA-2C402A5265E3}" type="slidenum">
              <a:t>‹#›</a:t>
            </a:fld>
            <a:endParaRPr lang="en-US"/>
          </a:p>
        </p:txBody>
      </p:sp>
    </p:spTree>
    <p:extLst>
      <p:ext uri="{BB962C8B-B14F-4D97-AF65-F5344CB8AC3E}">
        <p14:creationId xmlns:p14="http://schemas.microsoft.com/office/powerpoint/2010/main" val="949758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CD29C50-0BAD-8143-A9A5-831D39954631}" type="datetimeFigureOut">
              <a:t>3/29/18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174328-9D2C-9149-90FA-2C402A5265E3}" type="slidenum">
              <a:t>‹#›</a:t>
            </a:fld>
            <a:endParaRPr lang="en-US"/>
          </a:p>
        </p:txBody>
      </p:sp>
    </p:spTree>
    <p:extLst>
      <p:ext uri="{BB962C8B-B14F-4D97-AF65-F5344CB8AC3E}">
        <p14:creationId xmlns:p14="http://schemas.microsoft.com/office/powerpoint/2010/main" val="1192920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CD29C50-0BAD-8143-A9A5-831D39954631}" type="datetimeFigureOut">
              <a:t>3/29/18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174328-9D2C-9149-90FA-2C402A5265E3}" type="slidenum">
              <a:t>‹#›</a:t>
            </a:fld>
            <a:endParaRPr lang="en-US"/>
          </a:p>
        </p:txBody>
      </p:sp>
    </p:spTree>
    <p:extLst>
      <p:ext uri="{BB962C8B-B14F-4D97-AF65-F5344CB8AC3E}">
        <p14:creationId xmlns:p14="http://schemas.microsoft.com/office/powerpoint/2010/main" val="3379720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CD29C50-0BAD-8143-A9A5-831D39954631}" type="datetimeFigureOut">
              <a:t>3/29/18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174328-9D2C-9149-90FA-2C402A5265E3}" type="slidenum">
              <a:t>‹#›</a:t>
            </a:fld>
            <a:endParaRPr lang="en-US"/>
          </a:p>
        </p:txBody>
      </p:sp>
    </p:spTree>
    <p:extLst>
      <p:ext uri="{BB962C8B-B14F-4D97-AF65-F5344CB8AC3E}">
        <p14:creationId xmlns:p14="http://schemas.microsoft.com/office/powerpoint/2010/main" val="2969667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D29C50-0BAD-8143-A9A5-831D39954631}" type="datetimeFigureOut">
              <a:t>3/29/18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174328-9D2C-9149-90FA-2C402A5265E3}" type="slidenum">
              <a:t>‹#›</a:t>
            </a:fld>
            <a:endParaRPr lang="en-US"/>
          </a:p>
        </p:txBody>
      </p:sp>
    </p:spTree>
    <p:extLst>
      <p:ext uri="{BB962C8B-B14F-4D97-AF65-F5344CB8AC3E}">
        <p14:creationId xmlns:p14="http://schemas.microsoft.com/office/powerpoint/2010/main" val="410853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D29C50-0BAD-8143-A9A5-831D39954631}" type="datetimeFigureOut">
              <a:t>3/29/18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174328-9D2C-9149-90FA-2C402A5265E3}" type="slidenum">
              <a:t>‹#›</a:t>
            </a:fld>
            <a:endParaRPr lang="en-US"/>
          </a:p>
        </p:txBody>
      </p:sp>
    </p:spTree>
    <p:extLst>
      <p:ext uri="{BB962C8B-B14F-4D97-AF65-F5344CB8AC3E}">
        <p14:creationId xmlns:p14="http://schemas.microsoft.com/office/powerpoint/2010/main" val="1217796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D29C50-0BAD-8143-A9A5-831D39954631}" type="datetimeFigureOut">
              <a:t>3/29/18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174328-9D2C-9149-90FA-2C402A5265E3}" type="slidenum">
              <a:t>‹#›</a:t>
            </a:fld>
            <a:endParaRPr lang="en-US"/>
          </a:p>
        </p:txBody>
      </p:sp>
    </p:spTree>
    <p:extLst>
      <p:ext uri="{BB962C8B-B14F-4D97-AF65-F5344CB8AC3E}">
        <p14:creationId xmlns:p14="http://schemas.microsoft.com/office/powerpoint/2010/main" val="146001343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D29C50-0BAD-8143-A9A5-831D39954631}" type="datetimeFigureOut">
              <a:t>3/29/18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174328-9D2C-9149-90FA-2C402A5265E3}" type="slidenum">
              <a:t>‹#›</a:t>
            </a:fld>
            <a:endParaRPr lang="en-US"/>
          </a:p>
        </p:txBody>
      </p:sp>
    </p:spTree>
    <p:extLst>
      <p:ext uri="{BB962C8B-B14F-4D97-AF65-F5344CB8AC3E}">
        <p14:creationId xmlns:p14="http://schemas.microsoft.com/office/powerpoint/2010/main" val="2968109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685800"/>
            <a:ext cx="8610600" cy="1985159"/>
          </a:xfrm>
          <a:prstGeom prst="rect">
            <a:avLst/>
          </a:prstGeom>
          <a:noFill/>
        </p:spPr>
        <p:txBody>
          <a:bodyPr wrap="square" rtlCol="0">
            <a:spAutoFit/>
          </a:bodyPr>
          <a:lstStyle/>
          <a:p>
            <a:pPr>
              <a:spcBef>
                <a:spcPct val="50000"/>
              </a:spcBef>
            </a:pPr>
            <a:r>
              <a:rPr lang="en-US" b="1" dirty="0" smtClean="0">
                <a:latin typeface="Garamond"/>
                <a:cs typeface="Garamond"/>
              </a:rPr>
              <a:t>1. </a:t>
            </a:r>
            <a:r>
              <a:rPr lang="en-US" sz="1400" b="1" dirty="0" smtClean="0">
                <a:latin typeface="Garamond"/>
                <a:cs typeface="Garamond"/>
              </a:rPr>
              <a:t>(5</a:t>
            </a:r>
            <a:r>
              <a:rPr lang="en-US" sz="1400" b="1" dirty="0" smtClean="0">
                <a:latin typeface="Garamond"/>
                <a:cs typeface="Garamond"/>
              </a:rPr>
              <a:t> </a:t>
            </a:r>
            <a:r>
              <a:rPr lang="en-US" sz="1400" b="1" dirty="0" smtClean="0">
                <a:latin typeface="Garamond"/>
                <a:cs typeface="Garamond"/>
              </a:rPr>
              <a:t>points) </a:t>
            </a:r>
            <a:r>
              <a:rPr lang="en-US" sz="1400" dirty="0" smtClean="0">
                <a:latin typeface="Garamond"/>
                <a:cs typeface="Garamond"/>
              </a:rPr>
              <a:t>Consider the following two transactions, T1 and T2:</a:t>
            </a:r>
          </a:p>
          <a:p>
            <a:pPr>
              <a:spcBef>
                <a:spcPct val="50000"/>
              </a:spcBef>
            </a:pPr>
            <a:r>
              <a:rPr lang="en-US" sz="1400" dirty="0" smtClean="0">
                <a:latin typeface="Garamond"/>
                <a:cs typeface="Garamond"/>
              </a:rPr>
              <a:t>          T1: Read(A), </a:t>
            </a:r>
            <a:r>
              <a:rPr lang="en-US" sz="1400" dirty="0" smtClean="0">
                <a:solidFill>
                  <a:schemeClr val="accent2"/>
                </a:solidFill>
                <a:latin typeface="Garamond"/>
                <a:cs typeface="Garamond"/>
              </a:rPr>
              <a:t>Op</a:t>
            </a:r>
            <a:r>
              <a:rPr lang="en-US" sz="1400" baseline="-25000" dirty="0" smtClean="0">
                <a:solidFill>
                  <a:schemeClr val="accent2"/>
                </a:solidFill>
                <a:latin typeface="Garamond"/>
                <a:cs typeface="Garamond"/>
              </a:rPr>
              <a:t>11</a:t>
            </a:r>
            <a:r>
              <a:rPr lang="en-US" sz="1400" dirty="0" smtClean="0">
                <a:solidFill>
                  <a:schemeClr val="accent2"/>
                </a:solidFill>
                <a:latin typeface="Garamond"/>
                <a:cs typeface="Garamond"/>
              </a:rPr>
              <a:t>(A)</a:t>
            </a:r>
            <a:r>
              <a:rPr lang="en-US" sz="1400" dirty="0" smtClean="0">
                <a:latin typeface="Garamond"/>
                <a:cs typeface="Garamond"/>
              </a:rPr>
              <a:t>, Write(A), Read(B), </a:t>
            </a:r>
            <a:r>
              <a:rPr lang="en-US" sz="1400" dirty="0" smtClean="0">
                <a:solidFill>
                  <a:schemeClr val="accent2"/>
                </a:solidFill>
                <a:latin typeface="Garamond"/>
                <a:cs typeface="Garamond"/>
              </a:rPr>
              <a:t>Op</a:t>
            </a:r>
            <a:r>
              <a:rPr lang="en-US" sz="1400" baseline="-25000" dirty="0" smtClean="0">
                <a:solidFill>
                  <a:schemeClr val="accent2"/>
                </a:solidFill>
                <a:latin typeface="Garamond"/>
                <a:cs typeface="Garamond"/>
              </a:rPr>
              <a:t>12</a:t>
            </a:r>
            <a:r>
              <a:rPr lang="en-US" sz="1400" dirty="0" smtClean="0">
                <a:solidFill>
                  <a:schemeClr val="accent2"/>
                </a:solidFill>
                <a:latin typeface="Garamond"/>
                <a:cs typeface="Garamond"/>
              </a:rPr>
              <a:t>(B)</a:t>
            </a:r>
            <a:r>
              <a:rPr lang="en-US" sz="1400" dirty="0" smtClean="0">
                <a:latin typeface="Garamond"/>
                <a:cs typeface="Garamond"/>
              </a:rPr>
              <a:t>, Write(B), Commit</a:t>
            </a:r>
          </a:p>
          <a:p>
            <a:pPr>
              <a:spcBef>
                <a:spcPct val="50000"/>
              </a:spcBef>
            </a:pPr>
            <a:r>
              <a:rPr lang="en-US" sz="1400" dirty="0" smtClean="0">
                <a:latin typeface="Garamond"/>
                <a:cs typeface="Garamond"/>
              </a:rPr>
              <a:t>          T2: Read(A), </a:t>
            </a:r>
            <a:r>
              <a:rPr lang="en-US" sz="1400" dirty="0" smtClean="0">
                <a:solidFill>
                  <a:schemeClr val="accent2"/>
                </a:solidFill>
                <a:latin typeface="Garamond"/>
                <a:cs typeface="Garamond"/>
              </a:rPr>
              <a:t>Op</a:t>
            </a:r>
            <a:r>
              <a:rPr lang="en-US" sz="1400" baseline="-25000" dirty="0" smtClean="0">
                <a:solidFill>
                  <a:schemeClr val="accent2"/>
                </a:solidFill>
                <a:latin typeface="Garamond"/>
                <a:cs typeface="Garamond"/>
              </a:rPr>
              <a:t>21</a:t>
            </a:r>
            <a:r>
              <a:rPr lang="en-US" sz="1400" dirty="0" smtClean="0">
                <a:solidFill>
                  <a:schemeClr val="accent2"/>
                </a:solidFill>
                <a:latin typeface="Garamond"/>
                <a:cs typeface="Garamond"/>
              </a:rPr>
              <a:t>(A)</a:t>
            </a:r>
            <a:r>
              <a:rPr lang="en-US" sz="1400" dirty="0" smtClean="0">
                <a:latin typeface="Garamond"/>
                <a:cs typeface="Garamond"/>
              </a:rPr>
              <a:t>, Write(A), Read(B), </a:t>
            </a:r>
            <a:r>
              <a:rPr lang="en-US" sz="1400" dirty="0" smtClean="0">
                <a:solidFill>
                  <a:schemeClr val="accent2"/>
                </a:solidFill>
                <a:latin typeface="Garamond"/>
                <a:cs typeface="Garamond"/>
              </a:rPr>
              <a:t>Op</a:t>
            </a:r>
            <a:r>
              <a:rPr lang="en-US" sz="1400" baseline="-25000" dirty="0" smtClean="0">
                <a:solidFill>
                  <a:schemeClr val="accent2"/>
                </a:solidFill>
                <a:latin typeface="Garamond"/>
                <a:cs typeface="Garamond"/>
              </a:rPr>
              <a:t>22</a:t>
            </a:r>
            <a:r>
              <a:rPr lang="en-US" sz="1400" dirty="0" smtClean="0">
                <a:solidFill>
                  <a:schemeClr val="accent2"/>
                </a:solidFill>
                <a:latin typeface="Garamond"/>
                <a:cs typeface="Garamond"/>
              </a:rPr>
              <a:t>(B)</a:t>
            </a:r>
            <a:r>
              <a:rPr lang="en-US" sz="1400" dirty="0" smtClean="0">
                <a:latin typeface="Garamond"/>
                <a:cs typeface="Garamond"/>
              </a:rPr>
              <a:t>, Write(B), Commit</a:t>
            </a:r>
          </a:p>
          <a:p>
            <a:pPr>
              <a:spcBef>
                <a:spcPct val="50000"/>
              </a:spcBef>
            </a:pPr>
            <a:endParaRPr lang="en-US" sz="1400" dirty="0" smtClean="0">
              <a:latin typeface="Garamond"/>
              <a:cs typeface="Garamond"/>
            </a:endParaRPr>
          </a:p>
          <a:p>
            <a:r>
              <a:rPr lang="en-US" sz="1400" dirty="0" smtClean="0">
                <a:latin typeface="Garamond"/>
                <a:cs typeface="Garamond"/>
              </a:rPr>
              <a:t>Circle all </a:t>
            </a:r>
            <a:r>
              <a:rPr lang="en-US" sz="1400" dirty="0" smtClean="0">
                <a:latin typeface="Garamond"/>
                <a:cs typeface="Garamond"/>
              </a:rPr>
              <a:t>schedules (just showing disk reads and writes) that clearly result in </a:t>
            </a:r>
            <a:r>
              <a:rPr lang="en-US" sz="1400" i="1" dirty="0" err="1" smtClean="0">
                <a:latin typeface="Garamond"/>
                <a:cs typeface="Garamond"/>
              </a:rPr>
              <a:t>serializable</a:t>
            </a:r>
            <a:r>
              <a:rPr lang="en-US" sz="1400" i="1" dirty="0" smtClean="0">
                <a:latin typeface="Garamond"/>
                <a:cs typeface="Garamond"/>
              </a:rPr>
              <a:t> </a:t>
            </a:r>
            <a:r>
              <a:rPr lang="en-US" sz="1400" dirty="0" smtClean="0">
                <a:latin typeface="Garamond"/>
                <a:cs typeface="Garamond"/>
              </a:rPr>
              <a:t>behavior, under the assumption of no system failures and transaction rollbacks, </a:t>
            </a:r>
            <a:r>
              <a:rPr lang="en-US" sz="1400" dirty="0" smtClean="0">
                <a:latin typeface="Garamond"/>
                <a:cs typeface="Garamond"/>
              </a:rPr>
              <a:t>even without knowing when the Ops are performed. </a:t>
            </a:r>
            <a:r>
              <a:rPr lang="en-US" sz="1400" b="1" dirty="0" smtClean="0">
                <a:solidFill>
                  <a:srgbClr val="FF0000"/>
                </a:solidFill>
                <a:latin typeface="Garamond"/>
                <a:cs typeface="Garamond"/>
              </a:rPr>
              <a:t>A and B are distinct </a:t>
            </a:r>
            <a:r>
              <a:rPr lang="en-US" sz="1400" b="1" dirty="0" smtClean="0">
                <a:solidFill>
                  <a:srgbClr val="FF0000"/>
                </a:solidFill>
                <a:latin typeface="Garamond"/>
                <a:cs typeface="Garamond"/>
              </a:rPr>
              <a:t>objects, but </a:t>
            </a:r>
            <a:r>
              <a:rPr lang="en-US" sz="1400" b="1" dirty="0" smtClean="0">
                <a:solidFill>
                  <a:srgbClr val="FF0000"/>
                </a:solidFill>
                <a:latin typeface="Garamond"/>
                <a:cs typeface="Garamond"/>
              </a:rPr>
              <a:t>are shared across </a:t>
            </a:r>
            <a:r>
              <a:rPr lang="en-US" sz="1400" b="1" dirty="0" smtClean="0">
                <a:solidFill>
                  <a:srgbClr val="FF0000"/>
                </a:solidFill>
                <a:latin typeface="Garamond"/>
                <a:cs typeface="Garamond"/>
              </a:rPr>
              <a:t>transactions.</a:t>
            </a:r>
            <a:endParaRPr lang="en-US" sz="1400" b="1" dirty="0">
              <a:solidFill>
                <a:srgbClr val="FF0000"/>
              </a:solidFill>
              <a:latin typeface="Garamond"/>
              <a:cs typeface="Garamond"/>
            </a:endParaRPr>
          </a:p>
        </p:txBody>
      </p:sp>
      <p:sp>
        <p:nvSpPr>
          <p:cNvPr id="5" name="Text Box 3"/>
          <p:cNvSpPr txBox="1">
            <a:spLocks noChangeArrowheads="1"/>
          </p:cNvSpPr>
          <p:nvPr/>
        </p:nvSpPr>
        <p:spPr bwMode="auto">
          <a:xfrm>
            <a:off x="1422715" y="3109316"/>
            <a:ext cx="1371599" cy="2308324"/>
          </a:xfrm>
          <a:prstGeom prst="rect">
            <a:avLst/>
          </a:prstGeom>
          <a:noFill/>
          <a:ln w="9525">
            <a:noFill/>
            <a:miter lim="800000"/>
            <a:headEnd/>
            <a:tailEnd/>
          </a:ln>
        </p:spPr>
        <p:txBody>
          <a:bodyPr wrap="square">
            <a:prstTxWarp prst="textNoShape">
              <a:avLst/>
            </a:prstTxWarp>
            <a:spAutoFit/>
          </a:bodyPr>
          <a:lstStyle/>
          <a:p>
            <a:r>
              <a:rPr lang="en-US" sz="1200" dirty="0" smtClean="0"/>
              <a:t>   T1               T2</a:t>
            </a:r>
          </a:p>
          <a:p>
            <a:endParaRPr lang="en-US" sz="1200" dirty="0" smtClean="0"/>
          </a:p>
          <a:p>
            <a:r>
              <a:rPr lang="en-US" sz="1200" dirty="0"/>
              <a:t>                   R(A)</a:t>
            </a:r>
          </a:p>
          <a:p>
            <a:r>
              <a:rPr lang="en-US" sz="1200" dirty="0"/>
              <a:t>                   W(A)</a:t>
            </a:r>
          </a:p>
          <a:p>
            <a:r>
              <a:rPr lang="en-US" sz="1200" dirty="0"/>
              <a:t>R(A)    </a:t>
            </a:r>
          </a:p>
          <a:p>
            <a:r>
              <a:rPr lang="en-US" sz="1200" dirty="0"/>
              <a:t>                   R(B)</a:t>
            </a:r>
          </a:p>
          <a:p>
            <a:r>
              <a:rPr lang="en-US" sz="1200" dirty="0"/>
              <a:t>                   W(B)</a:t>
            </a:r>
          </a:p>
          <a:p>
            <a:r>
              <a:rPr lang="en-US" sz="1200" dirty="0"/>
              <a:t>W(A)</a:t>
            </a:r>
          </a:p>
          <a:p>
            <a:r>
              <a:rPr lang="en-US" sz="1200" dirty="0"/>
              <a:t>R(B)</a:t>
            </a:r>
          </a:p>
          <a:p>
            <a:r>
              <a:rPr lang="en-US" sz="1200" dirty="0"/>
              <a:t>W(B) </a:t>
            </a:r>
          </a:p>
          <a:p>
            <a:r>
              <a:rPr lang="en-US" sz="1200" dirty="0"/>
              <a:t>                  Commit</a:t>
            </a:r>
          </a:p>
          <a:p>
            <a:r>
              <a:rPr lang="en-US" sz="1200" dirty="0"/>
              <a:t>Commit</a:t>
            </a:r>
          </a:p>
        </p:txBody>
      </p:sp>
      <p:sp>
        <p:nvSpPr>
          <p:cNvPr id="6" name="Text Box 6"/>
          <p:cNvSpPr txBox="1">
            <a:spLocks noChangeArrowheads="1"/>
          </p:cNvSpPr>
          <p:nvPr/>
        </p:nvSpPr>
        <p:spPr bwMode="auto">
          <a:xfrm>
            <a:off x="38495" y="3109316"/>
            <a:ext cx="1294606" cy="2308324"/>
          </a:xfrm>
          <a:prstGeom prst="rect">
            <a:avLst/>
          </a:prstGeom>
          <a:noFill/>
          <a:ln w="9525">
            <a:noFill/>
            <a:miter lim="800000"/>
            <a:headEnd/>
            <a:tailEnd/>
          </a:ln>
        </p:spPr>
        <p:txBody>
          <a:bodyPr wrap="square">
            <a:prstTxWarp prst="textNoShape">
              <a:avLst/>
            </a:prstTxWarp>
            <a:spAutoFit/>
          </a:bodyPr>
          <a:lstStyle/>
          <a:p>
            <a:r>
              <a:rPr lang="en-US" sz="1200" dirty="0" smtClean="0"/>
              <a:t>    T1            T2</a:t>
            </a:r>
          </a:p>
          <a:p>
            <a:endParaRPr lang="en-US" sz="1200" dirty="0" smtClean="0"/>
          </a:p>
          <a:p>
            <a:r>
              <a:rPr lang="en-US" sz="1200" dirty="0" smtClean="0"/>
              <a:t>R</a:t>
            </a:r>
            <a:r>
              <a:rPr lang="en-US" sz="1200" dirty="0"/>
              <a:t>(A)</a:t>
            </a:r>
            <a:endParaRPr lang="en-US" sz="1200" dirty="0" smtClean="0"/>
          </a:p>
          <a:p>
            <a:r>
              <a:rPr lang="en-US" sz="1200" dirty="0" smtClean="0"/>
              <a:t>W</a:t>
            </a:r>
            <a:r>
              <a:rPr lang="en-US" sz="1200" dirty="0"/>
              <a:t>(A)</a:t>
            </a:r>
            <a:endParaRPr lang="en-US" sz="1200" dirty="0" smtClean="0"/>
          </a:p>
          <a:p>
            <a:r>
              <a:rPr lang="en-US" sz="1200" dirty="0" smtClean="0"/>
              <a:t>                  R</a:t>
            </a:r>
            <a:r>
              <a:rPr lang="en-US" sz="1200" dirty="0"/>
              <a:t>(A)</a:t>
            </a:r>
            <a:endParaRPr lang="en-US" sz="1200" dirty="0" smtClean="0"/>
          </a:p>
          <a:p>
            <a:r>
              <a:rPr lang="en-US" sz="1200" dirty="0" smtClean="0"/>
              <a:t>                  W</a:t>
            </a:r>
            <a:r>
              <a:rPr lang="en-US" sz="1200" dirty="0"/>
              <a:t>(A)    </a:t>
            </a:r>
            <a:endParaRPr lang="en-US" sz="1200" dirty="0" smtClean="0"/>
          </a:p>
          <a:p>
            <a:r>
              <a:rPr lang="en-US" sz="1200" dirty="0" smtClean="0"/>
              <a:t>R</a:t>
            </a:r>
            <a:r>
              <a:rPr lang="en-US" sz="1200" dirty="0"/>
              <a:t>(B)</a:t>
            </a:r>
            <a:endParaRPr lang="en-US" sz="1200" dirty="0" smtClean="0"/>
          </a:p>
          <a:p>
            <a:r>
              <a:rPr lang="en-US" sz="1200" dirty="0" smtClean="0"/>
              <a:t>W</a:t>
            </a:r>
            <a:r>
              <a:rPr lang="en-US" sz="1200" dirty="0"/>
              <a:t>(B)</a:t>
            </a:r>
            <a:endParaRPr lang="en-US" sz="1200" dirty="0" smtClean="0"/>
          </a:p>
          <a:p>
            <a:r>
              <a:rPr lang="en-US" sz="1200" dirty="0" smtClean="0"/>
              <a:t>                  R</a:t>
            </a:r>
            <a:r>
              <a:rPr lang="en-US" sz="1200" dirty="0"/>
              <a:t>(B)</a:t>
            </a:r>
            <a:endParaRPr lang="en-US" sz="1200" dirty="0" smtClean="0"/>
          </a:p>
          <a:p>
            <a:r>
              <a:rPr lang="en-US" sz="1200" dirty="0" smtClean="0"/>
              <a:t>                  W</a:t>
            </a:r>
            <a:r>
              <a:rPr lang="en-US" sz="1200" dirty="0"/>
              <a:t>(B) </a:t>
            </a:r>
            <a:endParaRPr lang="en-US" sz="1200" dirty="0" smtClean="0"/>
          </a:p>
          <a:p>
            <a:r>
              <a:rPr lang="en-US" sz="1200" dirty="0"/>
              <a:t>C</a:t>
            </a:r>
            <a:r>
              <a:rPr lang="en-US" sz="1200" dirty="0" smtClean="0"/>
              <a:t>ommit</a:t>
            </a:r>
          </a:p>
          <a:p>
            <a:r>
              <a:rPr lang="en-US" sz="1200" dirty="0" smtClean="0"/>
              <a:t>                Commit</a:t>
            </a:r>
            <a:endParaRPr lang="en-US" sz="1200" dirty="0"/>
          </a:p>
        </p:txBody>
      </p:sp>
      <p:sp>
        <p:nvSpPr>
          <p:cNvPr id="7" name="Text Box 9"/>
          <p:cNvSpPr txBox="1">
            <a:spLocks noChangeArrowheads="1"/>
          </p:cNvSpPr>
          <p:nvPr/>
        </p:nvSpPr>
        <p:spPr bwMode="auto">
          <a:xfrm>
            <a:off x="2870517" y="3124200"/>
            <a:ext cx="1371602" cy="2308324"/>
          </a:xfrm>
          <a:prstGeom prst="rect">
            <a:avLst/>
          </a:prstGeom>
          <a:noFill/>
          <a:ln w="9525">
            <a:noFill/>
            <a:miter lim="800000"/>
            <a:headEnd/>
            <a:tailEnd/>
          </a:ln>
        </p:spPr>
        <p:txBody>
          <a:bodyPr wrap="square">
            <a:prstTxWarp prst="textNoShape">
              <a:avLst/>
            </a:prstTxWarp>
            <a:spAutoFit/>
          </a:bodyPr>
          <a:lstStyle/>
          <a:p>
            <a:r>
              <a:rPr lang="en-US" sz="1200" dirty="0" smtClean="0"/>
              <a:t>   T1               T2</a:t>
            </a:r>
          </a:p>
          <a:p>
            <a:endParaRPr lang="en-US" sz="1200" dirty="0" smtClean="0"/>
          </a:p>
          <a:p>
            <a:r>
              <a:rPr lang="en-US" sz="1200" dirty="0"/>
              <a:t>R(A)</a:t>
            </a:r>
          </a:p>
          <a:p>
            <a:r>
              <a:rPr lang="en-US" sz="1200" dirty="0"/>
              <a:t>W(A)</a:t>
            </a:r>
          </a:p>
          <a:p>
            <a:r>
              <a:rPr lang="en-US" sz="1200" dirty="0"/>
              <a:t>                   R(A)</a:t>
            </a:r>
          </a:p>
          <a:p>
            <a:r>
              <a:rPr lang="en-US" sz="1200" dirty="0"/>
              <a:t>                   W(A)    </a:t>
            </a:r>
          </a:p>
          <a:p>
            <a:r>
              <a:rPr lang="en-US" sz="1200" dirty="0"/>
              <a:t>                   R(B)</a:t>
            </a:r>
          </a:p>
          <a:p>
            <a:r>
              <a:rPr lang="en-US" sz="1200" dirty="0"/>
              <a:t>                   W(B)</a:t>
            </a:r>
          </a:p>
          <a:p>
            <a:r>
              <a:rPr lang="en-US" sz="1200" dirty="0"/>
              <a:t>                  Commit</a:t>
            </a:r>
          </a:p>
          <a:p>
            <a:r>
              <a:rPr lang="en-US" sz="1200" dirty="0"/>
              <a:t>R(B)</a:t>
            </a:r>
          </a:p>
          <a:p>
            <a:r>
              <a:rPr lang="en-US" sz="1200" dirty="0"/>
              <a:t>W(B) </a:t>
            </a:r>
          </a:p>
          <a:p>
            <a:r>
              <a:rPr lang="en-US" sz="1200" dirty="0"/>
              <a:t>Commit</a:t>
            </a:r>
          </a:p>
        </p:txBody>
      </p:sp>
      <p:sp>
        <p:nvSpPr>
          <p:cNvPr id="8" name="Text Box 12"/>
          <p:cNvSpPr txBox="1">
            <a:spLocks noChangeArrowheads="1"/>
          </p:cNvSpPr>
          <p:nvPr/>
        </p:nvSpPr>
        <p:spPr bwMode="auto">
          <a:xfrm>
            <a:off x="508312" y="2734268"/>
            <a:ext cx="367033" cy="276999"/>
          </a:xfrm>
          <a:prstGeom prst="rect">
            <a:avLst/>
          </a:prstGeom>
          <a:noFill/>
          <a:ln w="9525">
            <a:noFill/>
            <a:miter lim="800000"/>
            <a:headEnd/>
            <a:tailEnd/>
          </a:ln>
        </p:spPr>
        <p:txBody>
          <a:bodyPr wrap="none">
            <a:prstTxWarp prst="textNoShape">
              <a:avLst/>
            </a:prstTxWarp>
            <a:spAutoFit/>
          </a:bodyPr>
          <a:lstStyle/>
          <a:p>
            <a:r>
              <a:rPr lang="en-US" sz="1200" u="sng" dirty="0" smtClean="0"/>
              <a:t>(A)</a:t>
            </a:r>
            <a:endParaRPr lang="en-US" sz="1200" u="sng" dirty="0"/>
          </a:p>
        </p:txBody>
      </p:sp>
      <p:sp>
        <p:nvSpPr>
          <p:cNvPr id="9" name="Text Box 13"/>
          <p:cNvSpPr txBox="1">
            <a:spLocks noChangeArrowheads="1"/>
          </p:cNvSpPr>
          <p:nvPr/>
        </p:nvSpPr>
        <p:spPr bwMode="auto">
          <a:xfrm>
            <a:off x="1929439" y="2728316"/>
            <a:ext cx="361698" cy="276999"/>
          </a:xfrm>
          <a:prstGeom prst="rect">
            <a:avLst/>
          </a:prstGeom>
          <a:noFill/>
          <a:ln w="9525">
            <a:noFill/>
            <a:miter lim="800000"/>
            <a:headEnd/>
            <a:tailEnd/>
          </a:ln>
        </p:spPr>
        <p:txBody>
          <a:bodyPr wrap="none">
            <a:prstTxWarp prst="textNoShape">
              <a:avLst/>
            </a:prstTxWarp>
            <a:spAutoFit/>
          </a:bodyPr>
          <a:lstStyle/>
          <a:p>
            <a:r>
              <a:rPr lang="en-US" sz="1200" u="sng" dirty="0" smtClean="0"/>
              <a:t>(B)</a:t>
            </a:r>
            <a:endParaRPr lang="en-US" sz="1200" u="sng" dirty="0"/>
          </a:p>
        </p:txBody>
      </p:sp>
      <p:sp>
        <p:nvSpPr>
          <p:cNvPr id="10" name="Text Box 14"/>
          <p:cNvSpPr txBox="1">
            <a:spLocks noChangeArrowheads="1"/>
          </p:cNvSpPr>
          <p:nvPr/>
        </p:nvSpPr>
        <p:spPr bwMode="auto">
          <a:xfrm>
            <a:off x="3377242" y="2743200"/>
            <a:ext cx="360044" cy="276999"/>
          </a:xfrm>
          <a:prstGeom prst="rect">
            <a:avLst/>
          </a:prstGeom>
          <a:noFill/>
          <a:ln w="9525">
            <a:noFill/>
            <a:miter lim="800000"/>
            <a:headEnd/>
            <a:tailEnd/>
          </a:ln>
        </p:spPr>
        <p:txBody>
          <a:bodyPr wrap="none">
            <a:prstTxWarp prst="textNoShape">
              <a:avLst/>
            </a:prstTxWarp>
            <a:spAutoFit/>
          </a:bodyPr>
          <a:lstStyle/>
          <a:p>
            <a:r>
              <a:rPr lang="en-US" sz="1200" u="sng" dirty="0" smtClean="0"/>
              <a:t>(C)</a:t>
            </a:r>
            <a:endParaRPr lang="en-US" sz="1200" u="sng" dirty="0"/>
          </a:p>
        </p:txBody>
      </p:sp>
      <p:cxnSp>
        <p:nvCxnSpPr>
          <p:cNvPr id="11" name="Straight Connector 10"/>
          <p:cNvCxnSpPr/>
          <p:nvPr/>
        </p:nvCxnSpPr>
        <p:spPr>
          <a:xfrm>
            <a:off x="152400" y="3410940"/>
            <a:ext cx="990600" cy="15084"/>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H="1">
            <a:off x="-614930" y="4501128"/>
            <a:ext cx="2601458"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16200000" flipH="1">
            <a:off x="807784" y="4486243"/>
            <a:ext cx="2601458"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422715" y="3410940"/>
            <a:ext cx="1244285" cy="10516"/>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2870519" y="3424236"/>
            <a:ext cx="1244281" cy="17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H="1">
            <a:off x="2255589" y="4501128"/>
            <a:ext cx="2601458"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a:off x="-419894" y="4457700"/>
            <a:ext cx="3429000" cy="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16200000" flipH="1">
            <a:off x="1080211" y="4457302"/>
            <a:ext cx="3429001" cy="79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9" name="Text Box 3"/>
          <p:cNvSpPr txBox="1">
            <a:spLocks noChangeArrowheads="1"/>
          </p:cNvSpPr>
          <p:nvPr/>
        </p:nvSpPr>
        <p:spPr bwMode="auto">
          <a:xfrm>
            <a:off x="5964006" y="3124200"/>
            <a:ext cx="1524000" cy="2308324"/>
          </a:xfrm>
          <a:prstGeom prst="rect">
            <a:avLst/>
          </a:prstGeom>
          <a:noFill/>
          <a:ln w="9525">
            <a:noFill/>
            <a:miter lim="800000"/>
            <a:headEnd/>
            <a:tailEnd/>
          </a:ln>
        </p:spPr>
        <p:txBody>
          <a:bodyPr wrap="square">
            <a:prstTxWarp prst="textNoShape">
              <a:avLst/>
            </a:prstTxWarp>
            <a:spAutoFit/>
          </a:bodyPr>
          <a:lstStyle/>
          <a:p>
            <a:r>
              <a:rPr lang="en-US" sz="1200" dirty="0" smtClean="0"/>
              <a:t>   T1               T2</a:t>
            </a:r>
          </a:p>
          <a:p>
            <a:endParaRPr lang="en-US" sz="1200" dirty="0" smtClean="0"/>
          </a:p>
          <a:p>
            <a:r>
              <a:rPr lang="en-US" sz="1200" dirty="0"/>
              <a:t>                   R(A)</a:t>
            </a:r>
          </a:p>
          <a:p>
            <a:r>
              <a:rPr lang="en-US" sz="1200" dirty="0"/>
              <a:t>                   W(A)</a:t>
            </a:r>
            <a:endParaRPr lang="en-US" sz="1200" dirty="0" smtClean="0"/>
          </a:p>
          <a:p>
            <a:r>
              <a:rPr lang="en-US" sz="1200" dirty="0" smtClean="0"/>
              <a:t>                   R</a:t>
            </a:r>
            <a:r>
              <a:rPr lang="en-US" sz="1200" dirty="0"/>
              <a:t>(B</a:t>
            </a:r>
            <a:r>
              <a:rPr lang="en-US" sz="1200" dirty="0" smtClean="0"/>
              <a:t>)</a:t>
            </a:r>
          </a:p>
          <a:p>
            <a:r>
              <a:rPr lang="en-US" sz="1200" dirty="0" smtClean="0"/>
              <a:t>R(A)</a:t>
            </a:r>
          </a:p>
          <a:p>
            <a:r>
              <a:rPr lang="en-US" sz="1200" dirty="0" smtClean="0"/>
              <a:t>W(A)</a:t>
            </a:r>
          </a:p>
          <a:p>
            <a:r>
              <a:rPr lang="en-US" sz="1200" dirty="0" smtClean="0"/>
              <a:t>                  </a:t>
            </a:r>
            <a:r>
              <a:rPr lang="en-US" sz="1200" dirty="0"/>
              <a:t>W(B)</a:t>
            </a:r>
            <a:endParaRPr lang="en-US" sz="1200" dirty="0" smtClean="0"/>
          </a:p>
          <a:p>
            <a:r>
              <a:rPr lang="en-US" sz="1200" dirty="0" smtClean="0"/>
              <a:t>R</a:t>
            </a:r>
            <a:r>
              <a:rPr lang="en-US" sz="1200" dirty="0"/>
              <a:t>(B)</a:t>
            </a:r>
          </a:p>
          <a:p>
            <a:r>
              <a:rPr lang="en-US" sz="1200" dirty="0"/>
              <a:t>W(B) </a:t>
            </a:r>
          </a:p>
          <a:p>
            <a:r>
              <a:rPr lang="en-US" sz="1200" dirty="0"/>
              <a:t>                  Commit</a:t>
            </a:r>
          </a:p>
          <a:p>
            <a:r>
              <a:rPr lang="en-US" sz="1200" dirty="0"/>
              <a:t>Commit</a:t>
            </a:r>
          </a:p>
        </p:txBody>
      </p:sp>
      <p:sp>
        <p:nvSpPr>
          <p:cNvPr id="20" name="Text Box 6"/>
          <p:cNvSpPr txBox="1">
            <a:spLocks noChangeArrowheads="1"/>
          </p:cNvSpPr>
          <p:nvPr/>
        </p:nvSpPr>
        <p:spPr bwMode="auto">
          <a:xfrm>
            <a:off x="4378492" y="3109316"/>
            <a:ext cx="1370806" cy="2308324"/>
          </a:xfrm>
          <a:prstGeom prst="rect">
            <a:avLst/>
          </a:prstGeom>
          <a:noFill/>
          <a:ln w="9525">
            <a:noFill/>
            <a:miter lim="800000"/>
            <a:headEnd/>
            <a:tailEnd/>
          </a:ln>
        </p:spPr>
        <p:txBody>
          <a:bodyPr wrap="square">
            <a:prstTxWarp prst="textNoShape">
              <a:avLst/>
            </a:prstTxWarp>
            <a:spAutoFit/>
          </a:bodyPr>
          <a:lstStyle/>
          <a:p>
            <a:r>
              <a:rPr lang="en-US" sz="1200" dirty="0" smtClean="0"/>
              <a:t>   T1               T2</a:t>
            </a:r>
          </a:p>
          <a:p>
            <a:endParaRPr lang="en-US" sz="1200" dirty="0" smtClean="0"/>
          </a:p>
          <a:p>
            <a:r>
              <a:rPr lang="en-US" sz="1200" dirty="0" smtClean="0"/>
              <a:t>                   R</a:t>
            </a:r>
            <a:r>
              <a:rPr lang="en-US" sz="1200" dirty="0"/>
              <a:t>(A)</a:t>
            </a:r>
            <a:endParaRPr lang="en-US" sz="1200" dirty="0" smtClean="0"/>
          </a:p>
          <a:p>
            <a:r>
              <a:rPr lang="en-US" sz="1200" dirty="0" smtClean="0"/>
              <a:t>                   W</a:t>
            </a:r>
            <a:r>
              <a:rPr lang="en-US" sz="1200" dirty="0"/>
              <a:t>(A)</a:t>
            </a:r>
            <a:endParaRPr lang="en-US" sz="1200" dirty="0" smtClean="0"/>
          </a:p>
          <a:p>
            <a:r>
              <a:rPr lang="en-US" sz="1200" dirty="0" smtClean="0"/>
              <a:t>R</a:t>
            </a:r>
            <a:r>
              <a:rPr lang="en-US" sz="1200" dirty="0"/>
              <a:t>(A)</a:t>
            </a:r>
            <a:endParaRPr lang="en-US" sz="1200" dirty="0" smtClean="0"/>
          </a:p>
          <a:p>
            <a:r>
              <a:rPr lang="en-US" sz="1200" dirty="0" smtClean="0"/>
              <a:t>W</a:t>
            </a:r>
            <a:r>
              <a:rPr lang="en-US" sz="1200" dirty="0"/>
              <a:t>(A)    </a:t>
            </a:r>
          </a:p>
          <a:p>
            <a:r>
              <a:rPr lang="en-US" sz="1200" dirty="0"/>
              <a:t>R(B)</a:t>
            </a:r>
          </a:p>
          <a:p>
            <a:r>
              <a:rPr lang="en-US" sz="1200" dirty="0"/>
              <a:t>W(B</a:t>
            </a:r>
            <a:r>
              <a:rPr lang="en-US" sz="1200" dirty="0" smtClean="0"/>
              <a:t>)</a:t>
            </a:r>
          </a:p>
          <a:p>
            <a:r>
              <a:rPr lang="en-US" sz="1200" dirty="0" smtClean="0"/>
              <a:t>Commit</a:t>
            </a:r>
          </a:p>
          <a:p>
            <a:r>
              <a:rPr lang="en-US" sz="1200" dirty="0"/>
              <a:t>                   R(B)</a:t>
            </a:r>
          </a:p>
          <a:p>
            <a:r>
              <a:rPr lang="en-US" sz="1200" dirty="0"/>
              <a:t>                   W(B) </a:t>
            </a:r>
          </a:p>
          <a:p>
            <a:r>
              <a:rPr lang="en-US" sz="1200" dirty="0"/>
              <a:t>                  Commit</a:t>
            </a:r>
            <a:endParaRPr lang="en-US" sz="1200" dirty="0" smtClean="0"/>
          </a:p>
          <a:p>
            <a:endParaRPr lang="en-US" sz="1200" dirty="0"/>
          </a:p>
        </p:txBody>
      </p:sp>
      <p:sp>
        <p:nvSpPr>
          <p:cNvPr id="21" name="Text Box 9"/>
          <p:cNvSpPr txBox="1">
            <a:spLocks noChangeArrowheads="1"/>
          </p:cNvSpPr>
          <p:nvPr/>
        </p:nvSpPr>
        <p:spPr bwMode="auto">
          <a:xfrm>
            <a:off x="7467600" y="3128762"/>
            <a:ext cx="1524000" cy="2308324"/>
          </a:xfrm>
          <a:prstGeom prst="rect">
            <a:avLst/>
          </a:prstGeom>
          <a:noFill/>
          <a:ln w="9525">
            <a:noFill/>
            <a:miter lim="800000"/>
            <a:headEnd/>
            <a:tailEnd/>
          </a:ln>
        </p:spPr>
        <p:txBody>
          <a:bodyPr wrap="square">
            <a:prstTxWarp prst="textNoShape">
              <a:avLst/>
            </a:prstTxWarp>
            <a:spAutoFit/>
          </a:bodyPr>
          <a:lstStyle/>
          <a:p>
            <a:r>
              <a:rPr lang="en-US" sz="1200" dirty="0" smtClean="0"/>
              <a:t>   T1               T2</a:t>
            </a:r>
          </a:p>
          <a:p>
            <a:endParaRPr lang="en-US" sz="1200" dirty="0" smtClean="0"/>
          </a:p>
          <a:p>
            <a:r>
              <a:rPr lang="en-US" sz="1200" dirty="0" smtClean="0"/>
              <a:t>R</a:t>
            </a:r>
            <a:r>
              <a:rPr lang="en-US" sz="1200" dirty="0"/>
              <a:t>(A</a:t>
            </a:r>
            <a:r>
              <a:rPr lang="en-US" sz="1200" dirty="0" smtClean="0"/>
              <a:t>)</a:t>
            </a:r>
          </a:p>
          <a:p>
            <a:r>
              <a:rPr lang="en-US" sz="1200" dirty="0" smtClean="0"/>
              <a:t>                  R(A)</a:t>
            </a:r>
          </a:p>
          <a:p>
            <a:r>
              <a:rPr lang="en-US" sz="1200" dirty="0" smtClean="0"/>
              <a:t>W(A)</a:t>
            </a:r>
          </a:p>
          <a:p>
            <a:r>
              <a:rPr lang="en-US" sz="1200" dirty="0" smtClean="0"/>
              <a:t>                  W</a:t>
            </a:r>
            <a:r>
              <a:rPr lang="en-US" sz="1200" dirty="0"/>
              <a:t>(A)</a:t>
            </a:r>
          </a:p>
          <a:p>
            <a:r>
              <a:rPr lang="en-US" sz="1200" dirty="0"/>
              <a:t>                   R</a:t>
            </a:r>
            <a:r>
              <a:rPr lang="en-US" sz="1200" dirty="0" smtClean="0"/>
              <a:t>(B)</a:t>
            </a:r>
          </a:p>
          <a:p>
            <a:r>
              <a:rPr lang="en-US" sz="1200" dirty="0" smtClean="0"/>
              <a:t>R(B)</a:t>
            </a:r>
            <a:endParaRPr lang="en-US" sz="1200" dirty="0"/>
          </a:p>
          <a:p>
            <a:r>
              <a:rPr lang="en-US" sz="1200" dirty="0"/>
              <a:t>                   W(B</a:t>
            </a:r>
            <a:r>
              <a:rPr lang="en-US" sz="1200" dirty="0" smtClean="0"/>
              <a:t>)</a:t>
            </a:r>
          </a:p>
          <a:p>
            <a:r>
              <a:rPr lang="en-US" sz="1200" dirty="0" smtClean="0"/>
              <a:t>W(B))</a:t>
            </a:r>
          </a:p>
          <a:p>
            <a:r>
              <a:rPr lang="en-US" sz="1200" dirty="0" smtClean="0"/>
              <a:t>                   Commit </a:t>
            </a:r>
            <a:endParaRPr lang="en-US" sz="1200" dirty="0"/>
          </a:p>
          <a:p>
            <a:r>
              <a:rPr lang="en-US" sz="1200" dirty="0"/>
              <a:t>Commit</a:t>
            </a:r>
          </a:p>
        </p:txBody>
      </p:sp>
      <p:sp>
        <p:nvSpPr>
          <p:cNvPr id="22" name="Text Box 12"/>
          <p:cNvSpPr txBox="1">
            <a:spLocks noChangeArrowheads="1"/>
          </p:cNvSpPr>
          <p:nvPr/>
        </p:nvSpPr>
        <p:spPr bwMode="auto">
          <a:xfrm>
            <a:off x="4886010" y="2728316"/>
            <a:ext cx="372668" cy="276999"/>
          </a:xfrm>
          <a:prstGeom prst="rect">
            <a:avLst/>
          </a:prstGeom>
          <a:noFill/>
          <a:ln w="9525">
            <a:noFill/>
            <a:miter lim="800000"/>
            <a:headEnd/>
            <a:tailEnd/>
          </a:ln>
        </p:spPr>
        <p:txBody>
          <a:bodyPr wrap="none">
            <a:prstTxWarp prst="textNoShape">
              <a:avLst/>
            </a:prstTxWarp>
            <a:spAutoFit/>
          </a:bodyPr>
          <a:lstStyle/>
          <a:p>
            <a:r>
              <a:rPr lang="en-US" sz="1200" u="sng" dirty="0" smtClean="0"/>
              <a:t>(D)</a:t>
            </a:r>
            <a:endParaRPr lang="en-US" sz="1200" u="sng" dirty="0"/>
          </a:p>
        </p:txBody>
      </p:sp>
      <p:sp>
        <p:nvSpPr>
          <p:cNvPr id="23" name="Text Box 13"/>
          <p:cNvSpPr txBox="1">
            <a:spLocks noChangeArrowheads="1"/>
          </p:cNvSpPr>
          <p:nvPr/>
        </p:nvSpPr>
        <p:spPr bwMode="auto">
          <a:xfrm>
            <a:off x="6470730" y="2743200"/>
            <a:ext cx="353132" cy="276999"/>
          </a:xfrm>
          <a:prstGeom prst="rect">
            <a:avLst/>
          </a:prstGeom>
          <a:noFill/>
          <a:ln w="9525">
            <a:noFill/>
            <a:miter lim="800000"/>
            <a:headEnd/>
            <a:tailEnd/>
          </a:ln>
        </p:spPr>
        <p:txBody>
          <a:bodyPr wrap="none">
            <a:prstTxWarp prst="textNoShape">
              <a:avLst/>
            </a:prstTxWarp>
            <a:spAutoFit/>
          </a:bodyPr>
          <a:lstStyle/>
          <a:p>
            <a:r>
              <a:rPr lang="en-US" sz="1200" u="sng" dirty="0" smtClean="0"/>
              <a:t>(E)</a:t>
            </a:r>
            <a:endParaRPr lang="en-US" sz="1200" u="sng" dirty="0"/>
          </a:p>
        </p:txBody>
      </p:sp>
      <p:sp>
        <p:nvSpPr>
          <p:cNvPr id="24" name="Text Box 14"/>
          <p:cNvSpPr txBox="1">
            <a:spLocks noChangeArrowheads="1"/>
          </p:cNvSpPr>
          <p:nvPr/>
        </p:nvSpPr>
        <p:spPr bwMode="auto">
          <a:xfrm>
            <a:off x="7974323" y="2747760"/>
            <a:ext cx="348698" cy="276999"/>
          </a:xfrm>
          <a:prstGeom prst="rect">
            <a:avLst/>
          </a:prstGeom>
          <a:noFill/>
          <a:ln w="9525">
            <a:noFill/>
            <a:miter lim="800000"/>
            <a:headEnd/>
            <a:tailEnd/>
          </a:ln>
        </p:spPr>
        <p:txBody>
          <a:bodyPr wrap="none">
            <a:prstTxWarp prst="textNoShape">
              <a:avLst/>
            </a:prstTxWarp>
            <a:spAutoFit/>
          </a:bodyPr>
          <a:lstStyle/>
          <a:p>
            <a:r>
              <a:rPr lang="en-US" sz="1200" u="sng" dirty="0" smtClean="0"/>
              <a:t>(F)</a:t>
            </a:r>
            <a:endParaRPr lang="en-US" sz="1200" u="sng" dirty="0"/>
          </a:p>
        </p:txBody>
      </p:sp>
      <p:cxnSp>
        <p:nvCxnSpPr>
          <p:cNvPr id="25" name="Straight Connector 24"/>
          <p:cNvCxnSpPr/>
          <p:nvPr/>
        </p:nvCxnSpPr>
        <p:spPr>
          <a:xfrm>
            <a:off x="4377698" y="3412528"/>
            <a:ext cx="13716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rot="16200000" flipH="1">
            <a:off x="3762770" y="4486244"/>
            <a:ext cx="2601458"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rot="16200000" flipH="1">
            <a:off x="5349075" y="4501127"/>
            <a:ext cx="2601458"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5964006" y="3421456"/>
            <a:ext cx="1198794"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467600" y="3421456"/>
            <a:ext cx="1219200" cy="8928"/>
          </a:xfrm>
          <a:prstGeom prst="line">
            <a:avLst/>
          </a:prstGeom>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rot="16200000" flipH="1">
            <a:off x="6852670" y="4505688"/>
            <a:ext cx="2601458"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rot="16200000" flipH="1">
            <a:off x="4153297" y="4457303"/>
            <a:ext cx="3429000" cy="794"/>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rot="5400000">
            <a:off x="5602186" y="4459186"/>
            <a:ext cx="3426029" cy="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rot="16200000" flipH="1">
            <a:off x="2519780" y="4449860"/>
            <a:ext cx="3443884" cy="79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 name="TextBox 1"/>
          <p:cNvSpPr txBox="1"/>
          <p:nvPr/>
        </p:nvSpPr>
        <p:spPr>
          <a:xfrm>
            <a:off x="152400" y="98414"/>
            <a:ext cx="8763000" cy="523220"/>
          </a:xfrm>
          <a:prstGeom prst="rect">
            <a:avLst/>
          </a:prstGeom>
          <a:noFill/>
        </p:spPr>
        <p:txBody>
          <a:bodyPr wrap="square" rtlCol="0">
            <a:spAutoFit/>
          </a:bodyPr>
          <a:lstStyle/>
          <a:p>
            <a:r>
              <a:rPr lang="en-US" sz="1400" b="1" dirty="0" smtClean="0">
                <a:solidFill>
                  <a:srgbClr val="008000"/>
                </a:solidFill>
                <a:latin typeface="Garamond"/>
                <a:cs typeface="Garamond"/>
              </a:rPr>
              <a:t>In this question, do </a:t>
            </a:r>
            <a:r>
              <a:rPr lang="en-US" sz="1400" b="1" dirty="0" smtClean="0">
                <a:solidFill>
                  <a:srgbClr val="008000"/>
                </a:solidFill>
                <a:latin typeface="Garamond"/>
                <a:cs typeface="Garamond"/>
              </a:rPr>
              <a:t>NOT </a:t>
            </a:r>
            <a:r>
              <a:rPr lang="en-US" sz="1400" b="1" dirty="0" smtClean="0">
                <a:solidFill>
                  <a:srgbClr val="008000"/>
                </a:solidFill>
                <a:latin typeface="Garamond"/>
                <a:cs typeface="Garamond"/>
              </a:rPr>
              <a:t>assume that strict 2 phase locking is used. Rather you can assume that locks are released </a:t>
            </a:r>
            <a:r>
              <a:rPr lang="en-US" sz="1400" b="1" dirty="0" smtClean="0">
                <a:solidFill>
                  <a:srgbClr val="008000"/>
                </a:solidFill>
                <a:latin typeface="Garamond"/>
                <a:cs typeface="Garamond"/>
              </a:rPr>
              <a:t>as soon as </a:t>
            </a:r>
            <a:r>
              <a:rPr lang="en-US" sz="1400" b="1" dirty="0" smtClean="0">
                <a:solidFill>
                  <a:srgbClr val="008000"/>
                </a:solidFill>
                <a:latin typeface="Garamond"/>
                <a:cs typeface="Garamond"/>
              </a:rPr>
              <a:t>they are no longer </a:t>
            </a:r>
            <a:r>
              <a:rPr lang="en-US" sz="1400" b="1" dirty="0" smtClean="0">
                <a:solidFill>
                  <a:srgbClr val="008000"/>
                </a:solidFill>
                <a:latin typeface="Garamond"/>
                <a:cs typeface="Garamond"/>
              </a:rPr>
              <a:t>needed   </a:t>
            </a:r>
            <a:r>
              <a:rPr lang="en-US" sz="1400" b="1" dirty="0" smtClean="0">
                <a:solidFill>
                  <a:srgbClr val="008000"/>
                </a:solidFill>
                <a:latin typeface="Garamond"/>
                <a:cs typeface="Garamond"/>
              </a:rPr>
              <a:t>(after a read for shared, and after a write for exclusive)</a:t>
            </a:r>
            <a:endParaRPr lang="en-US" sz="1400" b="1" dirty="0">
              <a:solidFill>
                <a:srgbClr val="008000"/>
              </a:solidFill>
              <a:latin typeface="Garamond"/>
              <a:cs typeface="Garamond"/>
            </a:endParaRPr>
          </a:p>
        </p:txBody>
      </p:sp>
    </p:spTree>
    <p:extLst>
      <p:ext uri="{BB962C8B-B14F-4D97-AF65-F5344CB8AC3E}">
        <p14:creationId xmlns:p14="http://schemas.microsoft.com/office/powerpoint/2010/main" val="1335198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1672" y="199887"/>
            <a:ext cx="8610600" cy="5647698"/>
          </a:xfrm>
          <a:prstGeom prst="rect">
            <a:avLst/>
          </a:prstGeom>
          <a:noFill/>
        </p:spPr>
        <p:txBody>
          <a:bodyPr wrap="square" rtlCol="0">
            <a:spAutoFit/>
          </a:bodyPr>
          <a:lstStyle/>
          <a:p>
            <a:pPr>
              <a:spcBef>
                <a:spcPct val="50000"/>
              </a:spcBef>
            </a:pPr>
            <a:r>
              <a:rPr lang="en-US" b="1" dirty="0"/>
              <a:t>2</a:t>
            </a:r>
            <a:r>
              <a:rPr lang="en-US" sz="1400" b="1" dirty="0" smtClean="0"/>
              <a:t>. (8 </a:t>
            </a:r>
            <a:r>
              <a:rPr lang="en-US" sz="1400" b="1" dirty="0" smtClean="0"/>
              <a:t>points) </a:t>
            </a:r>
            <a:r>
              <a:rPr lang="en-US" sz="1400" dirty="0" smtClean="0"/>
              <a:t>Consider the following two transactions, T1 and T2:</a:t>
            </a:r>
          </a:p>
          <a:p>
            <a:pPr>
              <a:spcBef>
                <a:spcPct val="50000"/>
              </a:spcBef>
            </a:pPr>
            <a:r>
              <a:rPr lang="en-US" sz="1400" dirty="0" smtClean="0"/>
              <a:t>          T1: Read(A), </a:t>
            </a:r>
            <a:r>
              <a:rPr lang="en-US" sz="1400" dirty="0" smtClean="0">
                <a:solidFill>
                  <a:schemeClr val="accent2"/>
                </a:solidFill>
              </a:rPr>
              <a:t>Op</a:t>
            </a:r>
            <a:r>
              <a:rPr lang="en-US" sz="1400" baseline="-25000" dirty="0" smtClean="0">
                <a:solidFill>
                  <a:schemeClr val="accent2"/>
                </a:solidFill>
              </a:rPr>
              <a:t>11</a:t>
            </a:r>
            <a:r>
              <a:rPr lang="en-US" sz="1400" dirty="0" smtClean="0">
                <a:solidFill>
                  <a:schemeClr val="accent2"/>
                </a:solidFill>
              </a:rPr>
              <a:t>(A)</a:t>
            </a:r>
            <a:r>
              <a:rPr lang="en-US" sz="1400" dirty="0" smtClean="0"/>
              <a:t>, Write(A), Read(B), </a:t>
            </a:r>
            <a:r>
              <a:rPr lang="en-US" sz="1400" dirty="0" smtClean="0">
                <a:solidFill>
                  <a:schemeClr val="accent2"/>
                </a:solidFill>
              </a:rPr>
              <a:t>Op</a:t>
            </a:r>
            <a:r>
              <a:rPr lang="en-US" sz="1400" baseline="-25000" dirty="0" smtClean="0">
                <a:solidFill>
                  <a:schemeClr val="accent2"/>
                </a:solidFill>
              </a:rPr>
              <a:t>12</a:t>
            </a:r>
            <a:r>
              <a:rPr lang="en-US" sz="1400" dirty="0" smtClean="0">
                <a:solidFill>
                  <a:schemeClr val="accent2"/>
                </a:solidFill>
              </a:rPr>
              <a:t>(B)</a:t>
            </a:r>
            <a:r>
              <a:rPr lang="en-US" sz="1400" dirty="0" smtClean="0"/>
              <a:t>, Write(B), Commit</a:t>
            </a:r>
          </a:p>
          <a:p>
            <a:pPr>
              <a:spcBef>
                <a:spcPct val="50000"/>
              </a:spcBef>
            </a:pPr>
            <a:r>
              <a:rPr lang="en-US" sz="1400" dirty="0" smtClean="0"/>
              <a:t>          T2: Read(A), </a:t>
            </a:r>
            <a:r>
              <a:rPr lang="en-US" sz="1400" dirty="0" smtClean="0">
                <a:solidFill>
                  <a:schemeClr val="accent2"/>
                </a:solidFill>
              </a:rPr>
              <a:t>Op</a:t>
            </a:r>
            <a:r>
              <a:rPr lang="en-US" sz="1400" baseline="-25000" dirty="0" smtClean="0">
                <a:solidFill>
                  <a:schemeClr val="accent2"/>
                </a:solidFill>
              </a:rPr>
              <a:t>21</a:t>
            </a:r>
            <a:r>
              <a:rPr lang="en-US" sz="1400" dirty="0" smtClean="0">
                <a:solidFill>
                  <a:schemeClr val="accent2"/>
                </a:solidFill>
              </a:rPr>
              <a:t>(A)</a:t>
            </a:r>
            <a:r>
              <a:rPr lang="en-US" sz="1400" dirty="0" smtClean="0"/>
              <a:t>, Write(A), Read(B), </a:t>
            </a:r>
            <a:r>
              <a:rPr lang="en-US" sz="1400" dirty="0" smtClean="0">
                <a:solidFill>
                  <a:schemeClr val="accent2"/>
                </a:solidFill>
              </a:rPr>
              <a:t>Op</a:t>
            </a:r>
            <a:r>
              <a:rPr lang="en-US" sz="1400" baseline="-25000" dirty="0" smtClean="0">
                <a:solidFill>
                  <a:schemeClr val="accent2"/>
                </a:solidFill>
              </a:rPr>
              <a:t>22</a:t>
            </a:r>
            <a:r>
              <a:rPr lang="en-US" sz="1400" dirty="0" smtClean="0">
                <a:solidFill>
                  <a:schemeClr val="accent2"/>
                </a:solidFill>
              </a:rPr>
              <a:t>(B)</a:t>
            </a:r>
            <a:r>
              <a:rPr lang="en-US" sz="1400" dirty="0" smtClean="0"/>
              <a:t>, Write(B), </a:t>
            </a:r>
            <a:r>
              <a:rPr lang="en-US" sz="1400" dirty="0" smtClean="0"/>
              <a:t>Commit</a:t>
            </a:r>
          </a:p>
          <a:p>
            <a:pPr>
              <a:spcBef>
                <a:spcPct val="50000"/>
              </a:spcBef>
            </a:pPr>
            <a:r>
              <a:rPr lang="en-US" sz="1400" dirty="0"/>
              <a:t>Suppose that A=5 and B=2 </a:t>
            </a:r>
            <a:r>
              <a:rPr lang="en-US" sz="1400" dirty="0" smtClean="0"/>
              <a:t>just before </a:t>
            </a:r>
            <a:r>
              <a:rPr lang="en-US" sz="1400" dirty="0"/>
              <a:t>T1 and </a:t>
            </a:r>
            <a:r>
              <a:rPr lang="en-US" sz="1400" dirty="0" smtClean="0"/>
              <a:t>T2 are initiated. </a:t>
            </a:r>
          </a:p>
          <a:p>
            <a:pPr>
              <a:spcBef>
                <a:spcPct val="50000"/>
              </a:spcBef>
            </a:pPr>
            <a:r>
              <a:rPr lang="en-US" sz="1400" dirty="0"/>
              <a:t>S</a:t>
            </a:r>
            <a:r>
              <a:rPr lang="en-US" sz="1400" dirty="0" smtClean="0"/>
              <a:t>uppose </a:t>
            </a:r>
            <a:r>
              <a:rPr lang="en-US" sz="1400" dirty="0"/>
              <a:t>Op11(A) = A+1; Op12(B)=B*2; Op21(A)=2*A; Op22(B)=1+B</a:t>
            </a:r>
          </a:p>
          <a:p>
            <a:pPr>
              <a:spcBef>
                <a:spcPct val="50000"/>
              </a:spcBef>
            </a:pPr>
            <a:r>
              <a:rPr lang="en-US" sz="1400" dirty="0" smtClean="0"/>
              <a:t>So, we have</a:t>
            </a:r>
            <a:endParaRPr lang="en-US" sz="1400" dirty="0" smtClean="0"/>
          </a:p>
          <a:p>
            <a:pPr>
              <a:spcBef>
                <a:spcPct val="50000"/>
              </a:spcBef>
            </a:pPr>
            <a:r>
              <a:rPr lang="en-US" sz="1400" dirty="0" smtClean="0"/>
              <a:t>          T1</a:t>
            </a:r>
            <a:r>
              <a:rPr lang="en-US" sz="1400" dirty="0"/>
              <a:t>: Read(A), </a:t>
            </a:r>
            <a:r>
              <a:rPr lang="en-US" sz="1400" b="1" dirty="0" smtClean="0">
                <a:solidFill>
                  <a:schemeClr val="accent2"/>
                </a:solidFill>
              </a:rPr>
              <a:t>A+1</a:t>
            </a:r>
            <a:r>
              <a:rPr lang="en-US" sz="1400" dirty="0" smtClean="0"/>
              <a:t>, </a:t>
            </a:r>
            <a:r>
              <a:rPr lang="en-US" sz="1400" dirty="0"/>
              <a:t>Write(A), Read(B), </a:t>
            </a:r>
            <a:r>
              <a:rPr lang="en-US" sz="1400" b="1" dirty="0" smtClean="0">
                <a:solidFill>
                  <a:schemeClr val="accent2"/>
                </a:solidFill>
              </a:rPr>
              <a:t>B*2</a:t>
            </a:r>
            <a:r>
              <a:rPr lang="en-US" sz="1400" dirty="0" smtClean="0"/>
              <a:t>, </a:t>
            </a:r>
            <a:r>
              <a:rPr lang="en-US" sz="1400" dirty="0"/>
              <a:t>Write(B), Commit</a:t>
            </a:r>
          </a:p>
          <a:p>
            <a:pPr>
              <a:spcBef>
                <a:spcPct val="50000"/>
              </a:spcBef>
            </a:pPr>
            <a:r>
              <a:rPr lang="en-US" sz="1400" dirty="0"/>
              <a:t>          T2: Read(A), </a:t>
            </a:r>
            <a:r>
              <a:rPr lang="en-US" sz="1400" b="1" dirty="0" smtClean="0">
                <a:solidFill>
                  <a:schemeClr val="accent2"/>
                </a:solidFill>
              </a:rPr>
              <a:t>2*A</a:t>
            </a:r>
            <a:r>
              <a:rPr lang="en-US" sz="1400" dirty="0" smtClean="0"/>
              <a:t>, </a:t>
            </a:r>
            <a:r>
              <a:rPr lang="en-US" sz="1400" dirty="0"/>
              <a:t>Write(A), Read(B), </a:t>
            </a:r>
            <a:r>
              <a:rPr lang="en-US" sz="1400" b="1" dirty="0" smtClean="0">
                <a:solidFill>
                  <a:schemeClr val="accent2"/>
                </a:solidFill>
              </a:rPr>
              <a:t>1+B</a:t>
            </a:r>
            <a:r>
              <a:rPr lang="en-US" sz="1400" dirty="0" smtClean="0"/>
              <a:t>, </a:t>
            </a:r>
            <a:r>
              <a:rPr lang="en-US" sz="1400" dirty="0"/>
              <a:t>Write(B), </a:t>
            </a:r>
            <a:r>
              <a:rPr lang="en-US" sz="1400" dirty="0" smtClean="0"/>
              <a:t>Commit</a:t>
            </a:r>
            <a:endParaRPr lang="en-US" sz="1400" dirty="0" smtClean="0"/>
          </a:p>
          <a:p>
            <a:endParaRPr lang="en-US" sz="1400" dirty="0" smtClean="0"/>
          </a:p>
          <a:p>
            <a:pPr marL="342900" indent="-342900">
              <a:buAutoNum type="alphaLcParenR"/>
            </a:pPr>
            <a:r>
              <a:rPr lang="en-US" sz="1400" dirty="0" smtClean="0"/>
              <a:t>Under the conditions above, what </a:t>
            </a:r>
            <a:r>
              <a:rPr lang="en-US" sz="1400" dirty="0" smtClean="0"/>
              <a:t>are the resulting values for A and B when T1 and T2 are completed, with the entirety of T1 completed before T2 initiated.</a:t>
            </a:r>
          </a:p>
          <a:p>
            <a:endParaRPr lang="en-US" sz="1400" dirty="0" smtClean="0"/>
          </a:p>
          <a:p>
            <a:r>
              <a:rPr lang="en-US" sz="1400" dirty="0" smtClean="0"/>
              <a:t>                                                                            Value of A:_______________                           Value </a:t>
            </a:r>
            <a:r>
              <a:rPr lang="en-US" sz="1400" dirty="0"/>
              <a:t>of B</a:t>
            </a:r>
            <a:r>
              <a:rPr lang="en-US" sz="1400" dirty="0" smtClean="0"/>
              <a:t>:</a:t>
            </a:r>
            <a:r>
              <a:rPr lang="en-US" sz="1400" dirty="0"/>
              <a:t>_______________</a:t>
            </a:r>
          </a:p>
          <a:p>
            <a:endParaRPr lang="en-US" sz="1400" dirty="0"/>
          </a:p>
          <a:p>
            <a:endParaRPr lang="en-US" sz="1400" dirty="0" smtClean="0"/>
          </a:p>
          <a:p>
            <a:endParaRPr lang="en-US" sz="1400" dirty="0" smtClean="0"/>
          </a:p>
          <a:p>
            <a:endParaRPr lang="en-US" sz="1400" b="1" dirty="0" smtClean="0">
              <a:solidFill>
                <a:srgbClr val="FF0000"/>
              </a:solidFill>
            </a:endParaRPr>
          </a:p>
          <a:p>
            <a:r>
              <a:rPr lang="en-US" sz="1400" dirty="0" smtClean="0">
                <a:solidFill>
                  <a:srgbClr val="000000"/>
                </a:solidFill>
              </a:rPr>
              <a:t>b) </a:t>
            </a:r>
            <a:r>
              <a:rPr lang="en-US" sz="1400" dirty="0" smtClean="0"/>
              <a:t>Under </a:t>
            </a:r>
            <a:r>
              <a:rPr lang="en-US" sz="1400" dirty="0"/>
              <a:t>the conditions above, what are the resulting values for A and B when </a:t>
            </a:r>
            <a:r>
              <a:rPr lang="en-US" sz="1400" dirty="0" smtClean="0"/>
              <a:t>T2 </a:t>
            </a:r>
            <a:r>
              <a:rPr lang="en-US" sz="1400" dirty="0"/>
              <a:t>and </a:t>
            </a:r>
            <a:r>
              <a:rPr lang="en-US" sz="1400" dirty="0" smtClean="0"/>
              <a:t>T1 </a:t>
            </a:r>
            <a:r>
              <a:rPr lang="en-US" sz="1400" dirty="0"/>
              <a:t>are completed, with the entirety of </a:t>
            </a:r>
            <a:r>
              <a:rPr lang="en-US" sz="1400" dirty="0" smtClean="0"/>
              <a:t>T2 </a:t>
            </a:r>
            <a:r>
              <a:rPr lang="en-US" sz="1400" dirty="0"/>
              <a:t>completed before </a:t>
            </a:r>
            <a:r>
              <a:rPr lang="en-US" sz="1400" dirty="0" smtClean="0"/>
              <a:t>T1 initiated.</a:t>
            </a:r>
            <a:endParaRPr lang="en-US" sz="1400" b="1" dirty="0">
              <a:solidFill>
                <a:srgbClr val="FF0000"/>
              </a:solidFill>
            </a:endParaRPr>
          </a:p>
          <a:p>
            <a:endParaRPr lang="en-US" sz="1400" b="1" dirty="0" smtClean="0">
              <a:solidFill>
                <a:srgbClr val="FF0000"/>
              </a:solidFill>
            </a:endParaRPr>
          </a:p>
          <a:p>
            <a:r>
              <a:rPr lang="en-US" sz="1400" dirty="0" smtClean="0"/>
              <a:t>                                                                           </a:t>
            </a:r>
            <a:r>
              <a:rPr lang="en-US" sz="1400" dirty="0"/>
              <a:t>Value of A:_______________                           Value of B:_______________</a:t>
            </a:r>
            <a:endParaRPr lang="en-US" sz="1400" b="1" dirty="0">
              <a:solidFill>
                <a:srgbClr val="FF0000"/>
              </a:solidFill>
            </a:endParaRPr>
          </a:p>
        </p:txBody>
      </p:sp>
    </p:spTree>
    <p:extLst>
      <p:ext uri="{BB962C8B-B14F-4D97-AF65-F5344CB8AC3E}">
        <p14:creationId xmlns:p14="http://schemas.microsoft.com/office/powerpoint/2010/main" val="229650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685800"/>
            <a:ext cx="8610600" cy="523220"/>
          </a:xfrm>
          <a:prstGeom prst="rect">
            <a:avLst/>
          </a:prstGeom>
          <a:noFill/>
        </p:spPr>
        <p:txBody>
          <a:bodyPr wrap="square" rtlCol="0">
            <a:spAutoFit/>
          </a:bodyPr>
          <a:lstStyle/>
          <a:p>
            <a:pPr>
              <a:spcBef>
                <a:spcPct val="50000"/>
              </a:spcBef>
            </a:pPr>
            <a:r>
              <a:rPr lang="en-US" sz="1400" b="1" dirty="0" smtClean="0"/>
              <a:t>2 c</a:t>
            </a:r>
            <a:r>
              <a:rPr lang="en-US" sz="1400" b="1" dirty="0" smtClean="0"/>
              <a:t> and d) </a:t>
            </a:r>
            <a:r>
              <a:rPr lang="en-US" sz="1400" dirty="0" smtClean="0"/>
              <a:t>Under conditions of </a:t>
            </a:r>
            <a:r>
              <a:rPr lang="en-US" sz="1400" dirty="0"/>
              <a:t>previous page (and no system failures/rollbacks</a:t>
            </a:r>
            <a:r>
              <a:rPr lang="en-US" sz="1400" dirty="0" smtClean="0"/>
              <a:t>)</a:t>
            </a:r>
            <a:r>
              <a:rPr lang="en-US" sz="1400" dirty="0" smtClean="0">
                <a:solidFill>
                  <a:srgbClr val="FF0000"/>
                </a:solidFill>
              </a:rPr>
              <a:t>, </a:t>
            </a:r>
            <a:r>
              <a:rPr lang="en-US" sz="1400" dirty="0" smtClean="0"/>
              <a:t>what are the values of a and b under the two schedules below, respectively</a:t>
            </a:r>
            <a:endParaRPr lang="en-US" sz="1400" dirty="0">
              <a:solidFill>
                <a:srgbClr val="FF0000"/>
              </a:solidFill>
            </a:endParaRPr>
          </a:p>
        </p:txBody>
      </p:sp>
      <p:sp>
        <p:nvSpPr>
          <p:cNvPr id="6" name="Text Box 6"/>
          <p:cNvSpPr txBox="1">
            <a:spLocks noChangeArrowheads="1"/>
          </p:cNvSpPr>
          <p:nvPr/>
        </p:nvSpPr>
        <p:spPr bwMode="auto">
          <a:xfrm>
            <a:off x="153196" y="2760464"/>
            <a:ext cx="1294606" cy="2308324"/>
          </a:xfrm>
          <a:prstGeom prst="rect">
            <a:avLst/>
          </a:prstGeom>
          <a:noFill/>
          <a:ln w="9525">
            <a:noFill/>
            <a:miter lim="800000"/>
            <a:headEnd/>
            <a:tailEnd/>
          </a:ln>
        </p:spPr>
        <p:txBody>
          <a:bodyPr wrap="square">
            <a:prstTxWarp prst="textNoShape">
              <a:avLst/>
            </a:prstTxWarp>
            <a:spAutoFit/>
          </a:bodyPr>
          <a:lstStyle/>
          <a:p>
            <a:r>
              <a:rPr lang="en-US" sz="1200" dirty="0" smtClean="0"/>
              <a:t>    T1            T2</a:t>
            </a:r>
          </a:p>
          <a:p>
            <a:endParaRPr lang="en-US" sz="1200" dirty="0" smtClean="0"/>
          </a:p>
          <a:p>
            <a:r>
              <a:rPr lang="en-US" sz="1200" dirty="0" smtClean="0"/>
              <a:t>R</a:t>
            </a:r>
            <a:r>
              <a:rPr lang="en-US" sz="1200" dirty="0"/>
              <a:t>(A)</a:t>
            </a:r>
            <a:endParaRPr lang="en-US" sz="1200" dirty="0" smtClean="0"/>
          </a:p>
          <a:p>
            <a:r>
              <a:rPr lang="en-US" sz="1200" dirty="0" smtClean="0"/>
              <a:t>W</a:t>
            </a:r>
            <a:r>
              <a:rPr lang="en-US" sz="1200" dirty="0"/>
              <a:t>(A)</a:t>
            </a:r>
            <a:endParaRPr lang="en-US" sz="1200" dirty="0" smtClean="0"/>
          </a:p>
          <a:p>
            <a:r>
              <a:rPr lang="en-US" sz="1200" dirty="0" smtClean="0"/>
              <a:t>                  R</a:t>
            </a:r>
            <a:r>
              <a:rPr lang="en-US" sz="1200" dirty="0"/>
              <a:t>(A)</a:t>
            </a:r>
            <a:endParaRPr lang="en-US" sz="1200" dirty="0" smtClean="0"/>
          </a:p>
          <a:p>
            <a:r>
              <a:rPr lang="en-US" sz="1200" dirty="0" smtClean="0"/>
              <a:t>                  W</a:t>
            </a:r>
            <a:r>
              <a:rPr lang="en-US" sz="1200" dirty="0"/>
              <a:t>(A)    </a:t>
            </a:r>
            <a:endParaRPr lang="en-US" sz="1200" dirty="0" smtClean="0"/>
          </a:p>
          <a:p>
            <a:r>
              <a:rPr lang="en-US" sz="1200" dirty="0" smtClean="0"/>
              <a:t>R</a:t>
            </a:r>
            <a:r>
              <a:rPr lang="en-US" sz="1200" dirty="0"/>
              <a:t>(B)</a:t>
            </a:r>
            <a:endParaRPr lang="en-US" sz="1200" dirty="0" smtClean="0"/>
          </a:p>
          <a:p>
            <a:r>
              <a:rPr lang="en-US" sz="1200" dirty="0" smtClean="0"/>
              <a:t>W</a:t>
            </a:r>
            <a:r>
              <a:rPr lang="en-US" sz="1200" dirty="0"/>
              <a:t>(B)</a:t>
            </a:r>
            <a:endParaRPr lang="en-US" sz="1200" dirty="0" smtClean="0"/>
          </a:p>
          <a:p>
            <a:r>
              <a:rPr lang="en-US" sz="1200" dirty="0" smtClean="0"/>
              <a:t>                  R</a:t>
            </a:r>
            <a:r>
              <a:rPr lang="en-US" sz="1200" dirty="0"/>
              <a:t>(B)</a:t>
            </a:r>
            <a:endParaRPr lang="en-US" sz="1200" dirty="0" smtClean="0"/>
          </a:p>
          <a:p>
            <a:r>
              <a:rPr lang="en-US" sz="1200" dirty="0" smtClean="0"/>
              <a:t>                  W</a:t>
            </a:r>
            <a:r>
              <a:rPr lang="en-US" sz="1200" dirty="0"/>
              <a:t>(B) </a:t>
            </a:r>
            <a:endParaRPr lang="en-US" sz="1200" dirty="0" smtClean="0"/>
          </a:p>
          <a:p>
            <a:r>
              <a:rPr lang="en-US" sz="1200" dirty="0"/>
              <a:t>C</a:t>
            </a:r>
            <a:r>
              <a:rPr lang="en-US" sz="1200" dirty="0" smtClean="0"/>
              <a:t>ommit</a:t>
            </a:r>
          </a:p>
          <a:p>
            <a:r>
              <a:rPr lang="en-US" sz="1200" dirty="0" smtClean="0"/>
              <a:t>                Commit</a:t>
            </a:r>
            <a:endParaRPr lang="en-US" sz="1200" dirty="0"/>
          </a:p>
        </p:txBody>
      </p:sp>
      <p:cxnSp>
        <p:nvCxnSpPr>
          <p:cNvPr id="11" name="Straight Connector 10"/>
          <p:cNvCxnSpPr/>
          <p:nvPr/>
        </p:nvCxnSpPr>
        <p:spPr>
          <a:xfrm>
            <a:off x="267101" y="3062088"/>
            <a:ext cx="990600" cy="15084"/>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H="1">
            <a:off x="-500229" y="4152276"/>
            <a:ext cx="2601458"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a:off x="-305193" y="4108848"/>
            <a:ext cx="3429000" cy="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4" name="Text Box 9"/>
          <p:cNvSpPr txBox="1">
            <a:spLocks noChangeArrowheads="1"/>
          </p:cNvSpPr>
          <p:nvPr/>
        </p:nvSpPr>
        <p:spPr bwMode="auto">
          <a:xfrm>
            <a:off x="4748704" y="2813449"/>
            <a:ext cx="1371602" cy="2308324"/>
          </a:xfrm>
          <a:prstGeom prst="rect">
            <a:avLst/>
          </a:prstGeom>
          <a:noFill/>
          <a:ln w="9525">
            <a:noFill/>
            <a:miter lim="800000"/>
            <a:headEnd/>
            <a:tailEnd/>
          </a:ln>
        </p:spPr>
        <p:txBody>
          <a:bodyPr wrap="square">
            <a:prstTxWarp prst="textNoShape">
              <a:avLst/>
            </a:prstTxWarp>
            <a:spAutoFit/>
          </a:bodyPr>
          <a:lstStyle/>
          <a:p>
            <a:r>
              <a:rPr lang="en-US" sz="1200" dirty="0" smtClean="0"/>
              <a:t>   T1               T2</a:t>
            </a:r>
          </a:p>
          <a:p>
            <a:endParaRPr lang="en-US" sz="1200" dirty="0" smtClean="0"/>
          </a:p>
          <a:p>
            <a:r>
              <a:rPr lang="en-US" sz="1200" dirty="0"/>
              <a:t>R(A)</a:t>
            </a:r>
          </a:p>
          <a:p>
            <a:r>
              <a:rPr lang="en-US" sz="1200" dirty="0"/>
              <a:t>W(A)</a:t>
            </a:r>
          </a:p>
          <a:p>
            <a:r>
              <a:rPr lang="en-US" sz="1200" dirty="0"/>
              <a:t>                   R(A)</a:t>
            </a:r>
          </a:p>
          <a:p>
            <a:r>
              <a:rPr lang="en-US" sz="1200" dirty="0"/>
              <a:t>                   W(A)    </a:t>
            </a:r>
          </a:p>
          <a:p>
            <a:r>
              <a:rPr lang="en-US" sz="1200" dirty="0"/>
              <a:t>                   R(B)</a:t>
            </a:r>
          </a:p>
          <a:p>
            <a:r>
              <a:rPr lang="en-US" sz="1200" dirty="0"/>
              <a:t>                   W(B)</a:t>
            </a:r>
          </a:p>
          <a:p>
            <a:r>
              <a:rPr lang="en-US" sz="1200" dirty="0"/>
              <a:t>                  Commit</a:t>
            </a:r>
          </a:p>
          <a:p>
            <a:r>
              <a:rPr lang="en-US" sz="1200" dirty="0"/>
              <a:t>R(B)</a:t>
            </a:r>
          </a:p>
          <a:p>
            <a:r>
              <a:rPr lang="en-US" sz="1200" dirty="0"/>
              <a:t>W(B) </a:t>
            </a:r>
          </a:p>
          <a:p>
            <a:r>
              <a:rPr lang="en-US" sz="1200" dirty="0"/>
              <a:t>Commit</a:t>
            </a:r>
          </a:p>
        </p:txBody>
      </p:sp>
      <p:cxnSp>
        <p:nvCxnSpPr>
          <p:cNvPr id="16" name="Straight Connector 15"/>
          <p:cNvCxnSpPr/>
          <p:nvPr/>
        </p:nvCxnSpPr>
        <p:spPr>
          <a:xfrm>
            <a:off x="4748706" y="3113485"/>
            <a:ext cx="1244281" cy="17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16200000" flipH="1">
            <a:off x="4133776" y="4190377"/>
            <a:ext cx="2601458"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rot="16200000" flipH="1">
            <a:off x="2958398" y="4146551"/>
            <a:ext cx="3429001" cy="79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H="1">
            <a:off x="4397967" y="4139109"/>
            <a:ext cx="3443884" cy="79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3" name="Rectangle 2"/>
          <p:cNvSpPr/>
          <p:nvPr/>
        </p:nvSpPr>
        <p:spPr>
          <a:xfrm>
            <a:off x="1547511" y="3362934"/>
            <a:ext cx="2970068" cy="1169551"/>
          </a:xfrm>
          <a:prstGeom prst="rect">
            <a:avLst/>
          </a:prstGeom>
        </p:spPr>
        <p:txBody>
          <a:bodyPr wrap="square">
            <a:spAutoFit/>
          </a:bodyPr>
          <a:lstStyle/>
          <a:p>
            <a:endParaRPr lang="en-US" sz="1400" dirty="0" smtClean="0">
              <a:latin typeface="Garamond"/>
              <a:cs typeface="Garamond"/>
            </a:endParaRPr>
          </a:p>
          <a:p>
            <a:r>
              <a:rPr lang="en-US" sz="1400" dirty="0" smtClean="0">
                <a:latin typeface="Garamond"/>
                <a:cs typeface="Garamond"/>
              </a:rPr>
              <a:t>Value </a:t>
            </a:r>
            <a:r>
              <a:rPr lang="en-US" sz="1400" dirty="0">
                <a:latin typeface="Garamond"/>
                <a:cs typeface="Garamond"/>
              </a:rPr>
              <a:t>of A:</a:t>
            </a:r>
            <a:r>
              <a:rPr lang="en-US" sz="1400" dirty="0" smtClean="0">
                <a:latin typeface="Garamond"/>
                <a:cs typeface="Garamond"/>
              </a:rPr>
              <a:t>_______________</a:t>
            </a:r>
          </a:p>
          <a:p>
            <a:r>
              <a:rPr lang="en-US" sz="1400" dirty="0" smtClean="0">
                <a:latin typeface="Garamond"/>
                <a:cs typeface="Garamond"/>
              </a:rPr>
              <a:t>                           </a:t>
            </a:r>
          </a:p>
          <a:p>
            <a:endParaRPr lang="en-US" sz="1400" dirty="0">
              <a:latin typeface="Garamond"/>
              <a:cs typeface="Garamond"/>
            </a:endParaRPr>
          </a:p>
          <a:p>
            <a:r>
              <a:rPr lang="en-US" sz="1400" dirty="0" smtClean="0">
                <a:latin typeface="Garamond"/>
                <a:cs typeface="Garamond"/>
              </a:rPr>
              <a:t>Value </a:t>
            </a:r>
            <a:r>
              <a:rPr lang="en-US" sz="1400" dirty="0">
                <a:latin typeface="Garamond"/>
                <a:cs typeface="Garamond"/>
              </a:rPr>
              <a:t>of B:_______________</a:t>
            </a:r>
          </a:p>
        </p:txBody>
      </p:sp>
      <p:sp>
        <p:nvSpPr>
          <p:cNvPr id="21" name="Rectangle 20"/>
          <p:cNvSpPr/>
          <p:nvPr/>
        </p:nvSpPr>
        <p:spPr>
          <a:xfrm>
            <a:off x="6174728" y="3515334"/>
            <a:ext cx="2970068" cy="954107"/>
          </a:xfrm>
          <a:prstGeom prst="rect">
            <a:avLst/>
          </a:prstGeom>
        </p:spPr>
        <p:txBody>
          <a:bodyPr wrap="square">
            <a:spAutoFit/>
          </a:bodyPr>
          <a:lstStyle/>
          <a:p>
            <a:r>
              <a:rPr lang="en-US" sz="1400" dirty="0" smtClean="0">
                <a:latin typeface="Garamond"/>
                <a:cs typeface="Garamond"/>
              </a:rPr>
              <a:t>Value </a:t>
            </a:r>
            <a:r>
              <a:rPr lang="en-US" sz="1400" dirty="0">
                <a:latin typeface="Garamond"/>
                <a:cs typeface="Garamond"/>
              </a:rPr>
              <a:t>of A:</a:t>
            </a:r>
            <a:r>
              <a:rPr lang="en-US" sz="1400" dirty="0" smtClean="0">
                <a:latin typeface="Garamond"/>
                <a:cs typeface="Garamond"/>
              </a:rPr>
              <a:t>_______________</a:t>
            </a:r>
          </a:p>
          <a:p>
            <a:r>
              <a:rPr lang="en-US" sz="1400" dirty="0" smtClean="0">
                <a:latin typeface="Garamond"/>
                <a:cs typeface="Garamond"/>
              </a:rPr>
              <a:t>                           </a:t>
            </a:r>
          </a:p>
          <a:p>
            <a:endParaRPr lang="en-US" sz="1400" dirty="0">
              <a:latin typeface="Garamond"/>
              <a:cs typeface="Garamond"/>
            </a:endParaRPr>
          </a:p>
          <a:p>
            <a:r>
              <a:rPr lang="en-US" sz="1400" dirty="0" smtClean="0">
                <a:latin typeface="Garamond"/>
                <a:cs typeface="Garamond"/>
              </a:rPr>
              <a:t>Value </a:t>
            </a:r>
            <a:r>
              <a:rPr lang="en-US" sz="1400" dirty="0">
                <a:latin typeface="Garamond"/>
                <a:cs typeface="Garamond"/>
              </a:rPr>
              <a:t>of B:_______________</a:t>
            </a:r>
          </a:p>
        </p:txBody>
      </p:sp>
      <p:sp>
        <p:nvSpPr>
          <p:cNvPr id="5" name="Left Brace 4"/>
          <p:cNvSpPr/>
          <p:nvPr/>
        </p:nvSpPr>
        <p:spPr>
          <a:xfrm rot="5400000">
            <a:off x="1851091" y="225616"/>
            <a:ext cx="584743" cy="3752725"/>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TextBox 6"/>
          <p:cNvSpPr txBox="1"/>
          <p:nvPr/>
        </p:nvSpPr>
        <p:spPr>
          <a:xfrm>
            <a:off x="1955802" y="1451318"/>
            <a:ext cx="422261" cy="369332"/>
          </a:xfrm>
          <a:prstGeom prst="rect">
            <a:avLst/>
          </a:prstGeom>
          <a:noFill/>
        </p:spPr>
        <p:txBody>
          <a:bodyPr wrap="none" rtlCol="0">
            <a:spAutoFit/>
          </a:bodyPr>
          <a:lstStyle/>
          <a:p>
            <a:r>
              <a:rPr lang="en-US" dirty="0" smtClean="0">
                <a:latin typeface="Garamond"/>
                <a:cs typeface="Garamond"/>
              </a:rPr>
              <a:t>(c)</a:t>
            </a:r>
            <a:endParaRPr lang="en-US" dirty="0">
              <a:latin typeface="Garamond"/>
              <a:cs typeface="Garamond"/>
            </a:endParaRPr>
          </a:p>
        </p:txBody>
      </p:sp>
      <p:sp>
        <p:nvSpPr>
          <p:cNvPr id="24" name="Left Brace 23"/>
          <p:cNvSpPr/>
          <p:nvPr/>
        </p:nvSpPr>
        <p:spPr>
          <a:xfrm rot="5400000">
            <a:off x="5968100" y="213050"/>
            <a:ext cx="584743" cy="3752725"/>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TextBox 24"/>
          <p:cNvSpPr txBox="1"/>
          <p:nvPr/>
        </p:nvSpPr>
        <p:spPr>
          <a:xfrm>
            <a:off x="6072811" y="1438752"/>
            <a:ext cx="445930" cy="369332"/>
          </a:xfrm>
          <a:prstGeom prst="rect">
            <a:avLst/>
          </a:prstGeom>
          <a:noFill/>
        </p:spPr>
        <p:txBody>
          <a:bodyPr wrap="none" rtlCol="0">
            <a:spAutoFit/>
          </a:bodyPr>
          <a:lstStyle/>
          <a:p>
            <a:r>
              <a:rPr lang="en-US" dirty="0" smtClean="0">
                <a:latin typeface="Garamond"/>
                <a:cs typeface="Garamond"/>
              </a:rPr>
              <a:t>(d)</a:t>
            </a:r>
            <a:endParaRPr lang="en-US" dirty="0">
              <a:latin typeface="Garamond"/>
              <a:cs typeface="Garamond"/>
            </a:endParaRPr>
          </a:p>
        </p:txBody>
      </p:sp>
    </p:spTree>
    <p:extLst>
      <p:ext uri="{BB962C8B-B14F-4D97-AF65-F5344CB8AC3E}">
        <p14:creationId xmlns:p14="http://schemas.microsoft.com/office/powerpoint/2010/main" val="76443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ChangeArrowheads="1"/>
          </p:cNvSpPr>
          <p:nvPr/>
        </p:nvSpPr>
        <p:spPr bwMode="auto">
          <a:xfrm>
            <a:off x="4267200" y="838200"/>
            <a:ext cx="1219200" cy="457200"/>
          </a:xfrm>
          <a:prstGeom prst="rect">
            <a:avLst/>
          </a:prstGeom>
          <a:noFill/>
          <a:ln w="9525">
            <a:solidFill>
              <a:schemeClr val="tx1"/>
            </a:solidFill>
            <a:miter lim="800000"/>
            <a:headEnd/>
            <a:tailEnd/>
          </a:ln>
        </p:spPr>
        <p:txBody>
          <a:bodyPr wrap="none" anchor="ctr">
            <a:prstTxWarp prst="textNoShape">
              <a:avLst/>
            </a:prstTxWarp>
          </a:bodyPr>
          <a:lstStyle/>
          <a:p>
            <a:endParaRPr lang="en-US"/>
          </a:p>
        </p:txBody>
      </p:sp>
      <p:sp>
        <p:nvSpPr>
          <p:cNvPr id="5" name="Line 6"/>
          <p:cNvSpPr>
            <a:spLocks noChangeShapeType="1"/>
          </p:cNvSpPr>
          <p:nvPr/>
        </p:nvSpPr>
        <p:spPr bwMode="auto">
          <a:xfrm>
            <a:off x="4419600" y="8382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6" name="Line 7"/>
          <p:cNvSpPr>
            <a:spLocks noChangeShapeType="1"/>
          </p:cNvSpPr>
          <p:nvPr/>
        </p:nvSpPr>
        <p:spPr bwMode="auto">
          <a:xfrm>
            <a:off x="4800600" y="8382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7" name="Line 8"/>
          <p:cNvSpPr>
            <a:spLocks noChangeShapeType="1"/>
          </p:cNvSpPr>
          <p:nvPr/>
        </p:nvSpPr>
        <p:spPr bwMode="auto">
          <a:xfrm>
            <a:off x="4953000" y="8382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8" name="Line 9"/>
          <p:cNvSpPr>
            <a:spLocks noChangeShapeType="1"/>
          </p:cNvSpPr>
          <p:nvPr/>
        </p:nvSpPr>
        <p:spPr bwMode="auto">
          <a:xfrm>
            <a:off x="5334000" y="8382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9" name="Rectangle 10"/>
          <p:cNvSpPr>
            <a:spLocks noChangeArrowheads="1"/>
          </p:cNvSpPr>
          <p:nvPr/>
        </p:nvSpPr>
        <p:spPr bwMode="auto">
          <a:xfrm>
            <a:off x="1981200" y="1981200"/>
            <a:ext cx="1219200" cy="457200"/>
          </a:xfrm>
          <a:prstGeom prst="rect">
            <a:avLst/>
          </a:prstGeom>
          <a:noFill/>
          <a:ln w="9525">
            <a:solidFill>
              <a:schemeClr val="tx1"/>
            </a:solidFill>
            <a:miter lim="800000"/>
            <a:headEnd/>
            <a:tailEnd/>
          </a:ln>
        </p:spPr>
        <p:txBody>
          <a:bodyPr wrap="none" anchor="ctr">
            <a:prstTxWarp prst="textNoShape">
              <a:avLst/>
            </a:prstTxWarp>
          </a:bodyPr>
          <a:lstStyle/>
          <a:p>
            <a:endParaRPr lang="en-US"/>
          </a:p>
        </p:txBody>
      </p:sp>
      <p:sp>
        <p:nvSpPr>
          <p:cNvPr id="10" name="Line 11"/>
          <p:cNvSpPr>
            <a:spLocks noChangeShapeType="1"/>
          </p:cNvSpPr>
          <p:nvPr/>
        </p:nvSpPr>
        <p:spPr bwMode="auto">
          <a:xfrm>
            <a:off x="2133600" y="19812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11" name="Line 12"/>
          <p:cNvSpPr>
            <a:spLocks noChangeShapeType="1"/>
          </p:cNvSpPr>
          <p:nvPr/>
        </p:nvSpPr>
        <p:spPr bwMode="auto">
          <a:xfrm>
            <a:off x="2514600" y="19812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12" name="Line 13"/>
          <p:cNvSpPr>
            <a:spLocks noChangeShapeType="1"/>
          </p:cNvSpPr>
          <p:nvPr/>
        </p:nvSpPr>
        <p:spPr bwMode="auto">
          <a:xfrm>
            <a:off x="2667000" y="19812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13" name="Line 14"/>
          <p:cNvSpPr>
            <a:spLocks noChangeShapeType="1"/>
          </p:cNvSpPr>
          <p:nvPr/>
        </p:nvSpPr>
        <p:spPr bwMode="auto">
          <a:xfrm>
            <a:off x="3048000" y="19812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14" name="Rectangle 15"/>
          <p:cNvSpPr>
            <a:spLocks noChangeArrowheads="1"/>
          </p:cNvSpPr>
          <p:nvPr/>
        </p:nvSpPr>
        <p:spPr bwMode="auto">
          <a:xfrm>
            <a:off x="4267200" y="1981200"/>
            <a:ext cx="1219200" cy="457200"/>
          </a:xfrm>
          <a:prstGeom prst="rect">
            <a:avLst/>
          </a:prstGeom>
          <a:noFill/>
          <a:ln w="9525">
            <a:solidFill>
              <a:schemeClr val="tx1"/>
            </a:solidFill>
            <a:miter lim="800000"/>
            <a:headEnd/>
            <a:tailEnd/>
          </a:ln>
        </p:spPr>
        <p:txBody>
          <a:bodyPr wrap="none" anchor="ctr">
            <a:prstTxWarp prst="textNoShape">
              <a:avLst/>
            </a:prstTxWarp>
          </a:bodyPr>
          <a:lstStyle/>
          <a:p>
            <a:endParaRPr lang="en-US"/>
          </a:p>
        </p:txBody>
      </p:sp>
      <p:sp>
        <p:nvSpPr>
          <p:cNvPr id="15" name="Line 16"/>
          <p:cNvSpPr>
            <a:spLocks noChangeShapeType="1"/>
          </p:cNvSpPr>
          <p:nvPr/>
        </p:nvSpPr>
        <p:spPr bwMode="auto">
          <a:xfrm>
            <a:off x="4419600" y="19812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16" name="Line 17"/>
          <p:cNvSpPr>
            <a:spLocks noChangeShapeType="1"/>
          </p:cNvSpPr>
          <p:nvPr/>
        </p:nvSpPr>
        <p:spPr bwMode="auto">
          <a:xfrm>
            <a:off x="4800600" y="19812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17" name="Line 18"/>
          <p:cNvSpPr>
            <a:spLocks noChangeShapeType="1"/>
          </p:cNvSpPr>
          <p:nvPr/>
        </p:nvSpPr>
        <p:spPr bwMode="auto">
          <a:xfrm>
            <a:off x="4953000" y="19812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18" name="Line 19"/>
          <p:cNvSpPr>
            <a:spLocks noChangeShapeType="1"/>
          </p:cNvSpPr>
          <p:nvPr/>
        </p:nvSpPr>
        <p:spPr bwMode="auto">
          <a:xfrm>
            <a:off x="5334000" y="19812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19" name="Rectangle 20"/>
          <p:cNvSpPr>
            <a:spLocks noChangeArrowheads="1"/>
          </p:cNvSpPr>
          <p:nvPr/>
        </p:nvSpPr>
        <p:spPr bwMode="auto">
          <a:xfrm>
            <a:off x="6705600" y="1981200"/>
            <a:ext cx="1219200" cy="457200"/>
          </a:xfrm>
          <a:prstGeom prst="rect">
            <a:avLst/>
          </a:prstGeom>
          <a:noFill/>
          <a:ln w="9525">
            <a:solidFill>
              <a:schemeClr val="tx1"/>
            </a:solidFill>
            <a:miter lim="800000"/>
            <a:headEnd/>
            <a:tailEnd/>
          </a:ln>
        </p:spPr>
        <p:txBody>
          <a:bodyPr wrap="none" anchor="ctr">
            <a:prstTxWarp prst="textNoShape">
              <a:avLst/>
            </a:prstTxWarp>
          </a:bodyPr>
          <a:lstStyle/>
          <a:p>
            <a:endParaRPr lang="en-US"/>
          </a:p>
        </p:txBody>
      </p:sp>
      <p:sp>
        <p:nvSpPr>
          <p:cNvPr id="20" name="Line 21"/>
          <p:cNvSpPr>
            <a:spLocks noChangeShapeType="1"/>
          </p:cNvSpPr>
          <p:nvPr/>
        </p:nvSpPr>
        <p:spPr bwMode="auto">
          <a:xfrm>
            <a:off x="6858000" y="19812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21" name="Line 22"/>
          <p:cNvSpPr>
            <a:spLocks noChangeShapeType="1"/>
          </p:cNvSpPr>
          <p:nvPr/>
        </p:nvSpPr>
        <p:spPr bwMode="auto">
          <a:xfrm>
            <a:off x="7239000" y="19812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22" name="Line 23"/>
          <p:cNvSpPr>
            <a:spLocks noChangeShapeType="1"/>
          </p:cNvSpPr>
          <p:nvPr/>
        </p:nvSpPr>
        <p:spPr bwMode="auto">
          <a:xfrm>
            <a:off x="7391400" y="19812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23" name="Line 24"/>
          <p:cNvSpPr>
            <a:spLocks noChangeShapeType="1"/>
          </p:cNvSpPr>
          <p:nvPr/>
        </p:nvSpPr>
        <p:spPr bwMode="auto">
          <a:xfrm>
            <a:off x="7772400" y="19812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24" name="Text Box 25"/>
          <p:cNvSpPr txBox="1">
            <a:spLocks noChangeArrowheads="1"/>
          </p:cNvSpPr>
          <p:nvPr/>
        </p:nvSpPr>
        <p:spPr bwMode="auto">
          <a:xfrm>
            <a:off x="304800" y="0"/>
            <a:ext cx="8921583" cy="646331"/>
          </a:xfrm>
          <a:prstGeom prst="rect">
            <a:avLst/>
          </a:prstGeom>
          <a:noFill/>
          <a:ln w="9525">
            <a:noFill/>
            <a:miter lim="800000"/>
            <a:headEnd/>
            <a:tailEnd/>
          </a:ln>
        </p:spPr>
        <p:txBody>
          <a:bodyPr wrap="none">
            <a:prstTxWarp prst="textNoShape">
              <a:avLst/>
            </a:prstTxWarp>
            <a:spAutoFit/>
          </a:bodyPr>
          <a:lstStyle/>
          <a:p>
            <a:pPr eaLnBrk="1" hangingPunct="1"/>
            <a:r>
              <a:rPr lang="en-US" b="1" dirty="0">
                <a:latin typeface="Garamond"/>
                <a:cs typeface="Garamond"/>
              </a:rPr>
              <a:t>3</a:t>
            </a:r>
            <a:r>
              <a:rPr lang="en-US" b="1" dirty="0" smtClean="0">
                <a:latin typeface="Garamond"/>
                <a:cs typeface="Garamond"/>
              </a:rPr>
              <a:t>. (10 </a:t>
            </a:r>
            <a:r>
              <a:rPr lang="en-US" b="1" dirty="0">
                <a:latin typeface="Garamond"/>
                <a:cs typeface="Garamond"/>
              </a:rPr>
              <a:t>pts</a:t>
            </a:r>
            <a:r>
              <a:rPr lang="en-US" dirty="0">
                <a:latin typeface="Garamond"/>
                <a:cs typeface="Garamond"/>
              </a:rPr>
              <a:t>) Consider the B+ tree index for attribute </a:t>
            </a:r>
            <a:r>
              <a:rPr lang="en-US" u="sng" dirty="0">
                <a:latin typeface="Garamond"/>
                <a:cs typeface="Garamond"/>
              </a:rPr>
              <a:t>A</a:t>
            </a:r>
            <a:r>
              <a:rPr lang="en-US" dirty="0">
                <a:latin typeface="Garamond"/>
                <a:cs typeface="Garamond"/>
              </a:rPr>
              <a:t> of table T. Above each node is a numeric </a:t>
            </a:r>
          </a:p>
          <a:p>
            <a:pPr eaLnBrk="1" hangingPunct="1"/>
            <a:r>
              <a:rPr lang="en-US" dirty="0">
                <a:latin typeface="Garamond"/>
                <a:cs typeface="Garamond"/>
              </a:rPr>
              <a:t>label for the node (1 through 11), which you will use in answering this question</a:t>
            </a:r>
            <a:r>
              <a:rPr lang="en-US" dirty="0" smtClean="0">
                <a:latin typeface="Garamond"/>
                <a:cs typeface="Garamond"/>
              </a:rPr>
              <a:t>. </a:t>
            </a:r>
            <a:endParaRPr lang="en-US" dirty="0">
              <a:latin typeface="Garamond"/>
              <a:cs typeface="Garamond"/>
            </a:endParaRPr>
          </a:p>
        </p:txBody>
      </p:sp>
      <p:sp>
        <p:nvSpPr>
          <p:cNvPr id="25" name="Line 26"/>
          <p:cNvSpPr>
            <a:spLocks noChangeShapeType="1"/>
          </p:cNvSpPr>
          <p:nvPr/>
        </p:nvSpPr>
        <p:spPr bwMode="auto">
          <a:xfrm flipH="1">
            <a:off x="2590800" y="1143000"/>
            <a:ext cx="1752600" cy="838200"/>
          </a:xfrm>
          <a:prstGeom prst="line">
            <a:avLst/>
          </a:prstGeom>
          <a:noFill/>
          <a:ln w="9525">
            <a:solidFill>
              <a:schemeClr val="tx1"/>
            </a:solidFill>
            <a:round/>
            <a:headEnd/>
            <a:tailEnd type="triangle" w="med" len="med"/>
          </a:ln>
        </p:spPr>
        <p:txBody>
          <a:bodyPr>
            <a:prstTxWarp prst="textNoShape">
              <a:avLst/>
            </a:prstTxWarp>
          </a:bodyPr>
          <a:lstStyle/>
          <a:p>
            <a:endParaRPr lang="en-US"/>
          </a:p>
        </p:txBody>
      </p:sp>
      <p:sp>
        <p:nvSpPr>
          <p:cNvPr id="26" name="Line 27"/>
          <p:cNvSpPr>
            <a:spLocks noChangeShapeType="1"/>
          </p:cNvSpPr>
          <p:nvPr/>
        </p:nvSpPr>
        <p:spPr bwMode="auto">
          <a:xfrm>
            <a:off x="4876800" y="1066800"/>
            <a:ext cx="0" cy="914400"/>
          </a:xfrm>
          <a:prstGeom prst="line">
            <a:avLst/>
          </a:prstGeom>
          <a:noFill/>
          <a:ln w="9525">
            <a:solidFill>
              <a:schemeClr val="tx1"/>
            </a:solidFill>
            <a:round/>
            <a:headEnd/>
            <a:tailEnd type="triangle" w="med" len="med"/>
          </a:ln>
        </p:spPr>
        <p:txBody>
          <a:bodyPr>
            <a:prstTxWarp prst="textNoShape">
              <a:avLst/>
            </a:prstTxWarp>
          </a:bodyPr>
          <a:lstStyle/>
          <a:p>
            <a:endParaRPr lang="en-US"/>
          </a:p>
        </p:txBody>
      </p:sp>
      <p:sp>
        <p:nvSpPr>
          <p:cNvPr id="27" name="Line 28"/>
          <p:cNvSpPr>
            <a:spLocks noChangeShapeType="1"/>
          </p:cNvSpPr>
          <p:nvPr/>
        </p:nvSpPr>
        <p:spPr bwMode="auto">
          <a:xfrm>
            <a:off x="5410200" y="1066800"/>
            <a:ext cx="1676400" cy="914400"/>
          </a:xfrm>
          <a:prstGeom prst="line">
            <a:avLst/>
          </a:prstGeom>
          <a:noFill/>
          <a:ln w="9525">
            <a:solidFill>
              <a:schemeClr val="tx1"/>
            </a:solidFill>
            <a:round/>
            <a:headEnd/>
            <a:tailEnd type="triangle" w="med" len="med"/>
          </a:ln>
        </p:spPr>
        <p:txBody>
          <a:bodyPr>
            <a:prstTxWarp prst="textNoShape">
              <a:avLst/>
            </a:prstTxWarp>
          </a:bodyPr>
          <a:lstStyle/>
          <a:p>
            <a:endParaRPr lang="en-US"/>
          </a:p>
        </p:txBody>
      </p:sp>
      <p:sp>
        <p:nvSpPr>
          <p:cNvPr id="28" name="Line 29"/>
          <p:cNvSpPr>
            <a:spLocks noChangeShapeType="1"/>
          </p:cNvSpPr>
          <p:nvPr/>
        </p:nvSpPr>
        <p:spPr bwMode="auto">
          <a:xfrm flipH="1">
            <a:off x="1143000" y="2209800"/>
            <a:ext cx="914400" cy="1066800"/>
          </a:xfrm>
          <a:prstGeom prst="line">
            <a:avLst/>
          </a:prstGeom>
          <a:noFill/>
          <a:ln w="9525">
            <a:solidFill>
              <a:schemeClr val="tx1"/>
            </a:solidFill>
            <a:round/>
            <a:headEnd/>
            <a:tailEnd type="triangle" w="med" len="med"/>
          </a:ln>
        </p:spPr>
        <p:txBody>
          <a:bodyPr>
            <a:prstTxWarp prst="textNoShape">
              <a:avLst/>
            </a:prstTxWarp>
          </a:bodyPr>
          <a:lstStyle/>
          <a:p>
            <a:endParaRPr lang="en-US"/>
          </a:p>
        </p:txBody>
      </p:sp>
      <p:sp>
        <p:nvSpPr>
          <p:cNvPr id="29" name="Line 30"/>
          <p:cNvSpPr>
            <a:spLocks noChangeShapeType="1"/>
          </p:cNvSpPr>
          <p:nvPr/>
        </p:nvSpPr>
        <p:spPr bwMode="auto">
          <a:xfrm flipH="1">
            <a:off x="2209800" y="2286000"/>
            <a:ext cx="381000" cy="990600"/>
          </a:xfrm>
          <a:prstGeom prst="line">
            <a:avLst/>
          </a:prstGeom>
          <a:noFill/>
          <a:ln w="9525">
            <a:solidFill>
              <a:schemeClr val="tx1"/>
            </a:solidFill>
            <a:round/>
            <a:headEnd/>
            <a:tailEnd type="triangle" w="med" len="med"/>
          </a:ln>
        </p:spPr>
        <p:txBody>
          <a:bodyPr>
            <a:prstTxWarp prst="textNoShape">
              <a:avLst/>
            </a:prstTxWarp>
          </a:bodyPr>
          <a:lstStyle/>
          <a:p>
            <a:endParaRPr lang="en-US"/>
          </a:p>
        </p:txBody>
      </p:sp>
      <p:sp>
        <p:nvSpPr>
          <p:cNvPr id="30" name="Line 31"/>
          <p:cNvSpPr>
            <a:spLocks noChangeShapeType="1"/>
          </p:cNvSpPr>
          <p:nvPr/>
        </p:nvSpPr>
        <p:spPr bwMode="auto">
          <a:xfrm flipH="1">
            <a:off x="3352800" y="2209800"/>
            <a:ext cx="990600" cy="1066800"/>
          </a:xfrm>
          <a:prstGeom prst="line">
            <a:avLst/>
          </a:prstGeom>
          <a:noFill/>
          <a:ln w="9525">
            <a:solidFill>
              <a:schemeClr val="tx1"/>
            </a:solidFill>
            <a:round/>
            <a:headEnd/>
            <a:tailEnd type="triangle" w="med" len="med"/>
          </a:ln>
        </p:spPr>
        <p:txBody>
          <a:bodyPr>
            <a:prstTxWarp prst="textNoShape">
              <a:avLst/>
            </a:prstTxWarp>
          </a:bodyPr>
          <a:lstStyle/>
          <a:p>
            <a:endParaRPr lang="en-US"/>
          </a:p>
        </p:txBody>
      </p:sp>
      <p:sp>
        <p:nvSpPr>
          <p:cNvPr id="31" name="Line 32"/>
          <p:cNvSpPr>
            <a:spLocks noChangeShapeType="1"/>
          </p:cNvSpPr>
          <p:nvPr/>
        </p:nvSpPr>
        <p:spPr bwMode="auto">
          <a:xfrm flipH="1">
            <a:off x="4495800" y="2209800"/>
            <a:ext cx="381000" cy="1066800"/>
          </a:xfrm>
          <a:prstGeom prst="line">
            <a:avLst/>
          </a:prstGeom>
          <a:noFill/>
          <a:ln w="9525">
            <a:solidFill>
              <a:schemeClr val="tx1"/>
            </a:solidFill>
            <a:round/>
            <a:headEnd/>
            <a:tailEnd type="triangle" w="med" len="med"/>
          </a:ln>
        </p:spPr>
        <p:txBody>
          <a:bodyPr>
            <a:prstTxWarp prst="textNoShape">
              <a:avLst/>
            </a:prstTxWarp>
          </a:bodyPr>
          <a:lstStyle/>
          <a:p>
            <a:endParaRPr lang="en-US"/>
          </a:p>
        </p:txBody>
      </p:sp>
      <p:sp>
        <p:nvSpPr>
          <p:cNvPr id="32" name="Line 33"/>
          <p:cNvSpPr>
            <a:spLocks noChangeShapeType="1"/>
          </p:cNvSpPr>
          <p:nvPr/>
        </p:nvSpPr>
        <p:spPr bwMode="auto">
          <a:xfrm>
            <a:off x="5410200" y="2286000"/>
            <a:ext cx="152400" cy="990600"/>
          </a:xfrm>
          <a:prstGeom prst="line">
            <a:avLst/>
          </a:prstGeom>
          <a:noFill/>
          <a:ln w="9525">
            <a:solidFill>
              <a:schemeClr val="tx1"/>
            </a:solidFill>
            <a:round/>
            <a:headEnd/>
            <a:tailEnd type="triangle" w="med" len="med"/>
          </a:ln>
        </p:spPr>
        <p:txBody>
          <a:bodyPr>
            <a:prstTxWarp prst="textNoShape">
              <a:avLst/>
            </a:prstTxWarp>
          </a:bodyPr>
          <a:lstStyle/>
          <a:p>
            <a:endParaRPr lang="en-US"/>
          </a:p>
        </p:txBody>
      </p:sp>
      <p:sp>
        <p:nvSpPr>
          <p:cNvPr id="33" name="Line 34"/>
          <p:cNvSpPr>
            <a:spLocks noChangeShapeType="1"/>
          </p:cNvSpPr>
          <p:nvPr/>
        </p:nvSpPr>
        <p:spPr bwMode="auto">
          <a:xfrm flipH="1">
            <a:off x="6629400" y="2286000"/>
            <a:ext cx="152400" cy="990600"/>
          </a:xfrm>
          <a:prstGeom prst="line">
            <a:avLst/>
          </a:prstGeom>
          <a:noFill/>
          <a:ln w="9525">
            <a:solidFill>
              <a:schemeClr val="tx1"/>
            </a:solidFill>
            <a:round/>
            <a:headEnd/>
            <a:tailEnd type="triangle" w="med" len="med"/>
          </a:ln>
        </p:spPr>
        <p:txBody>
          <a:bodyPr>
            <a:prstTxWarp prst="textNoShape">
              <a:avLst/>
            </a:prstTxWarp>
          </a:bodyPr>
          <a:lstStyle/>
          <a:p>
            <a:endParaRPr lang="en-US"/>
          </a:p>
        </p:txBody>
      </p:sp>
      <p:sp>
        <p:nvSpPr>
          <p:cNvPr id="34" name="Line 35"/>
          <p:cNvSpPr>
            <a:spLocks noChangeShapeType="1"/>
          </p:cNvSpPr>
          <p:nvPr/>
        </p:nvSpPr>
        <p:spPr bwMode="auto">
          <a:xfrm>
            <a:off x="7315200" y="2286000"/>
            <a:ext cx="304800" cy="990600"/>
          </a:xfrm>
          <a:prstGeom prst="line">
            <a:avLst/>
          </a:prstGeom>
          <a:noFill/>
          <a:ln w="9525">
            <a:solidFill>
              <a:schemeClr val="tx1"/>
            </a:solidFill>
            <a:round/>
            <a:headEnd/>
            <a:tailEnd type="triangle" w="med" len="med"/>
          </a:ln>
        </p:spPr>
        <p:txBody>
          <a:bodyPr>
            <a:prstTxWarp prst="textNoShape">
              <a:avLst/>
            </a:prstTxWarp>
          </a:bodyPr>
          <a:lstStyle/>
          <a:p>
            <a:endParaRPr lang="en-US"/>
          </a:p>
        </p:txBody>
      </p:sp>
      <p:sp>
        <p:nvSpPr>
          <p:cNvPr id="35" name="Rectangle 36"/>
          <p:cNvSpPr>
            <a:spLocks noChangeArrowheads="1"/>
          </p:cNvSpPr>
          <p:nvPr/>
        </p:nvSpPr>
        <p:spPr bwMode="auto">
          <a:xfrm>
            <a:off x="762000" y="3276600"/>
            <a:ext cx="762000" cy="457200"/>
          </a:xfrm>
          <a:prstGeom prst="rect">
            <a:avLst/>
          </a:prstGeom>
          <a:noFill/>
          <a:ln w="9525">
            <a:solidFill>
              <a:schemeClr val="tx1"/>
            </a:solidFill>
            <a:miter lim="800000"/>
            <a:headEnd/>
            <a:tailEnd/>
          </a:ln>
        </p:spPr>
        <p:txBody>
          <a:bodyPr wrap="none" anchor="ctr">
            <a:prstTxWarp prst="textNoShape">
              <a:avLst/>
            </a:prstTxWarp>
          </a:bodyPr>
          <a:lstStyle/>
          <a:p>
            <a:endParaRPr lang="en-US"/>
          </a:p>
        </p:txBody>
      </p:sp>
      <p:sp>
        <p:nvSpPr>
          <p:cNvPr id="36" name="Line 37"/>
          <p:cNvSpPr>
            <a:spLocks noChangeShapeType="1"/>
          </p:cNvSpPr>
          <p:nvPr/>
        </p:nvSpPr>
        <p:spPr bwMode="auto">
          <a:xfrm>
            <a:off x="1143000" y="32766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37" name="Rectangle 38"/>
          <p:cNvSpPr>
            <a:spLocks noChangeArrowheads="1"/>
          </p:cNvSpPr>
          <p:nvPr/>
        </p:nvSpPr>
        <p:spPr bwMode="auto">
          <a:xfrm>
            <a:off x="1828800" y="3276600"/>
            <a:ext cx="762000" cy="457200"/>
          </a:xfrm>
          <a:prstGeom prst="rect">
            <a:avLst/>
          </a:prstGeom>
          <a:noFill/>
          <a:ln w="9525">
            <a:solidFill>
              <a:schemeClr val="tx1"/>
            </a:solidFill>
            <a:miter lim="800000"/>
            <a:headEnd/>
            <a:tailEnd/>
          </a:ln>
        </p:spPr>
        <p:txBody>
          <a:bodyPr wrap="none" anchor="ctr">
            <a:prstTxWarp prst="textNoShape">
              <a:avLst/>
            </a:prstTxWarp>
          </a:bodyPr>
          <a:lstStyle/>
          <a:p>
            <a:endParaRPr lang="en-US"/>
          </a:p>
        </p:txBody>
      </p:sp>
      <p:sp>
        <p:nvSpPr>
          <p:cNvPr id="38" name="Line 39"/>
          <p:cNvSpPr>
            <a:spLocks noChangeShapeType="1"/>
          </p:cNvSpPr>
          <p:nvPr/>
        </p:nvSpPr>
        <p:spPr bwMode="auto">
          <a:xfrm>
            <a:off x="2209800" y="32766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39" name="Rectangle 40"/>
          <p:cNvSpPr>
            <a:spLocks noChangeArrowheads="1"/>
          </p:cNvSpPr>
          <p:nvPr/>
        </p:nvSpPr>
        <p:spPr bwMode="auto">
          <a:xfrm>
            <a:off x="2971800" y="3276600"/>
            <a:ext cx="762000" cy="457200"/>
          </a:xfrm>
          <a:prstGeom prst="rect">
            <a:avLst/>
          </a:prstGeom>
          <a:noFill/>
          <a:ln w="9525">
            <a:solidFill>
              <a:schemeClr val="tx1"/>
            </a:solidFill>
            <a:miter lim="800000"/>
            <a:headEnd/>
            <a:tailEnd/>
          </a:ln>
        </p:spPr>
        <p:txBody>
          <a:bodyPr wrap="none" anchor="ctr">
            <a:prstTxWarp prst="textNoShape">
              <a:avLst/>
            </a:prstTxWarp>
          </a:bodyPr>
          <a:lstStyle/>
          <a:p>
            <a:endParaRPr lang="en-US"/>
          </a:p>
        </p:txBody>
      </p:sp>
      <p:sp>
        <p:nvSpPr>
          <p:cNvPr id="40" name="Line 41"/>
          <p:cNvSpPr>
            <a:spLocks noChangeShapeType="1"/>
          </p:cNvSpPr>
          <p:nvPr/>
        </p:nvSpPr>
        <p:spPr bwMode="auto">
          <a:xfrm>
            <a:off x="3352800" y="32766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41" name="Rectangle 42"/>
          <p:cNvSpPr>
            <a:spLocks noChangeArrowheads="1"/>
          </p:cNvSpPr>
          <p:nvPr/>
        </p:nvSpPr>
        <p:spPr bwMode="auto">
          <a:xfrm>
            <a:off x="4114800" y="3276600"/>
            <a:ext cx="762000" cy="457200"/>
          </a:xfrm>
          <a:prstGeom prst="rect">
            <a:avLst/>
          </a:prstGeom>
          <a:noFill/>
          <a:ln w="9525">
            <a:solidFill>
              <a:schemeClr val="tx1"/>
            </a:solidFill>
            <a:miter lim="800000"/>
            <a:headEnd/>
            <a:tailEnd/>
          </a:ln>
        </p:spPr>
        <p:txBody>
          <a:bodyPr wrap="none" anchor="ctr">
            <a:prstTxWarp prst="textNoShape">
              <a:avLst/>
            </a:prstTxWarp>
          </a:bodyPr>
          <a:lstStyle/>
          <a:p>
            <a:endParaRPr lang="en-US"/>
          </a:p>
        </p:txBody>
      </p:sp>
      <p:sp>
        <p:nvSpPr>
          <p:cNvPr id="42" name="Line 43"/>
          <p:cNvSpPr>
            <a:spLocks noChangeShapeType="1"/>
          </p:cNvSpPr>
          <p:nvPr/>
        </p:nvSpPr>
        <p:spPr bwMode="auto">
          <a:xfrm>
            <a:off x="4495800" y="32766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43" name="Rectangle 44"/>
          <p:cNvSpPr>
            <a:spLocks noChangeArrowheads="1"/>
          </p:cNvSpPr>
          <p:nvPr/>
        </p:nvSpPr>
        <p:spPr bwMode="auto">
          <a:xfrm>
            <a:off x="5181600" y="3276600"/>
            <a:ext cx="762000" cy="457200"/>
          </a:xfrm>
          <a:prstGeom prst="rect">
            <a:avLst/>
          </a:prstGeom>
          <a:noFill/>
          <a:ln w="9525">
            <a:solidFill>
              <a:schemeClr val="tx1"/>
            </a:solidFill>
            <a:miter lim="800000"/>
            <a:headEnd/>
            <a:tailEnd/>
          </a:ln>
        </p:spPr>
        <p:txBody>
          <a:bodyPr wrap="none" anchor="ctr">
            <a:prstTxWarp prst="textNoShape">
              <a:avLst/>
            </a:prstTxWarp>
          </a:bodyPr>
          <a:lstStyle/>
          <a:p>
            <a:endParaRPr lang="en-US"/>
          </a:p>
        </p:txBody>
      </p:sp>
      <p:sp>
        <p:nvSpPr>
          <p:cNvPr id="44" name="Line 45"/>
          <p:cNvSpPr>
            <a:spLocks noChangeShapeType="1"/>
          </p:cNvSpPr>
          <p:nvPr/>
        </p:nvSpPr>
        <p:spPr bwMode="auto">
          <a:xfrm>
            <a:off x="5562600" y="32766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45" name="Rectangle 46"/>
          <p:cNvSpPr>
            <a:spLocks noChangeArrowheads="1"/>
          </p:cNvSpPr>
          <p:nvPr/>
        </p:nvSpPr>
        <p:spPr bwMode="auto">
          <a:xfrm>
            <a:off x="6248400" y="3276600"/>
            <a:ext cx="762000" cy="457200"/>
          </a:xfrm>
          <a:prstGeom prst="rect">
            <a:avLst/>
          </a:prstGeom>
          <a:noFill/>
          <a:ln w="9525">
            <a:solidFill>
              <a:schemeClr val="tx1"/>
            </a:solidFill>
            <a:miter lim="800000"/>
            <a:headEnd/>
            <a:tailEnd/>
          </a:ln>
        </p:spPr>
        <p:txBody>
          <a:bodyPr wrap="none" anchor="ctr">
            <a:prstTxWarp prst="textNoShape">
              <a:avLst/>
            </a:prstTxWarp>
          </a:bodyPr>
          <a:lstStyle/>
          <a:p>
            <a:endParaRPr lang="en-US"/>
          </a:p>
        </p:txBody>
      </p:sp>
      <p:sp>
        <p:nvSpPr>
          <p:cNvPr id="46" name="Line 47"/>
          <p:cNvSpPr>
            <a:spLocks noChangeShapeType="1"/>
          </p:cNvSpPr>
          <p:nvPr/>
        </p:nvSpPr>
        <p:spPr bwMode="auto">
          <a:xfrm>
            <a:off x="6629400" y="32766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47" name="Rectangle 48"/>
          <p:cNvSpPr>
            <a:spLocks noChangeArrowheads="1"/>
          </p:cNvSpPr>
          <p:nvPr/>
        </p:nvSpPr>
        <p:spPr bwMode="auto">
          <a:xfrm>
            <a:off x="7315200" y="3276600"/>
            <a:ext cx="762000" cy="457200"/>
          </a:xfrm>
          <a:prstGeom prst="rect">
            <a:avLst/>
          </a:prstGeom>
          <a:noFill/>
          <a:ln w="9525">
            <a:solidFill>
              <a:schemeClr val="tx1"/>
            </a:solidFill>
            <a:miter lim="800000"/>
            <a:headEnd/>
            <a:tailEnd/>
          </a:ln>
        </p:spPr>
        <p:txBody>
          <a:bodyPr wrap="none" anchor="ctr">
            <a:prstTxWarp prst="textNoShape">
              <a:avLst/>
            </a:prstTxWarp>
          </a:bodyPr>
          <a:lstStyle/>
          <a:p>
            <a:endParaRPr lang="en-US"/>
          </a:p>
        </p:txBody>
      </p:sp>
      <p:sp>
        <p:nvSpPr>
          <p:cNvPr id="48" name="Line 49"/>
          <p:cNvSpPr>
            <a:spLocks noChangeShapeType="1"/>
          </p:cNvSpPr>
          <p:nvPr/>
        </p:nvSpPr>
        <p:spPr bwMode="auto">
          <a:xfrm>
            <a:off x="7696200" y="3276600"/>
            <a:ext cx="0" cy="457200"/>
          </a:xfrm>
          <a:prstGeom prst="line">
            <a:avLst/>
          </a:prstGeom>
          <a:noFill/>
          <a:ln w="9525">
            <a:solidFill>
              <a:schemeClr val="tx1"/>
            </a:solidFill>
            <a:round/>
            <a:headEnd/>
            <a:tailEnd/>
          </a:ln>
        </p:spPr>
        <p:txBody>
          <a:bodyPr>
            <a:prstTxWarp prst="textNoShape">
              <a:avLst/>
            </a:prstTxWarp>
          </a:bodyPr>
          <a:lstStyle/>
          <a:p>
            <a:endParaRPr lang="en-US"/>
          </a:p>
        </p:txBody>
      </p:sp>
      <p:sp>
        <p:nvSpPr>
          <p:cNvPr id="49" name="Line 50"/>
          <p:cNvSpPr>
            <a:spLocks noChangeShapeType="1"/>
          </p:cNvSpPr>
          <p:nvPr/>
        </p:nvSpPr>
        <p:spPr bwMode="auto">
          <a:xfrm>
            <a:off x="1524000" y="3429000"/>
            <a:ext cx="304800" cy="0"/>
          </a:xfrm>
          <a:prstGeom prst="line">
            <a:avLst/>
          </a:prstGeom>
          <a:noFill/>
          <a:ln w="9525">
            <a:solidFill>
              <a:schemeClr val="tx1"/>
            </a:solidFill>
            <a:round/>
            <a:headEnd type="triangle" w="med" len="med"/>
            <a:tailEnd type="triangle" w="med" len="med"/>
          </a:ln>
        </p:spPr>
        <p:txBody>
          <a:bodyPr>
            <a:prstTxWarp prst="textNoShape">
              <a:avLst/>
            </a:prstTxWarp>
          </a:bodyPr>
          <a:lstStyle/>
          <a:p>
            <a:endParaRPr lang="en-US">
              <a:solidFill>
                <a:srgbClr val="0000FF"/>
              </a:solidFill>
            </a:endParaRPr>
          </a:p>
        </p:txBody>
      </p:sp>
      <p:sp>
        <p:nvSpPr>
          <p:cNvPr id="50" name="Line 51"/>
          <p:cNvSpPr>
            <a:spLocks noChangeShapeType="1"/>
          </p:cNvSpPr>
          <p:nvPr/>
        </p:nvSpPr>
        <p:spPr bwMode="auto">
          <a:xfrm>
            <a:off x="2590800" y="3429000"/>
            <a:ext cx="381000" cy="0"/>
          </a:xfrm>
          <a:prstGeom prst="line">
            <a:avLst/>
          </a:prstGeom>
          <a:noFill/>
          <a:ln w="9525">
            <a:solidFill>
              <a:schemeClr val="tx1"/>
            </a:solidFill>
            <a:round/>
            <a:headEnd type="triangle" w="med" len="med"/>
            <a:tailEnd type="triangle" w="med" len="med"/>
          </a:ln>
        </p:spPr>
        <p:txBody>
          <a:bodyPr>
            <a:prstTxWarp prst="textNoShape">
              <a:avLst/>
            </a:prstTxWarp>
          </a:bodyPr>
          <a:lstStyle/>
          <a:p>
            <a:endParaRPr lang="en-US">
              <a:solidFill>
                <a:srgbClr val="0000FF"/>
              </a:solidFill>
            </a:endParaRPr>
          </a:p>
        </p:txBody>
      </p:sp>
      <p:sp>
        <p:nvSpPr>
          <p:cNvPr id="51" name="Line 52"/>
          <p:cNvSpPr>
            <a:spLocks noChangeShapeType="1"/>
          </p:cNvSpPr>
          <p:nvPr/>
        </p:nvSpPr>
        <p:spPr bwMode="auto">
          <a:xfrm>
            <a:off x="3733800" y="3429000"/>
            <a:ext cx="381000" cy="0"/>
          </a:xfrm>
          <a:prstGeom prst="line">
            <a:avLst/>
          </a:prstGeom>
          <a:noFill/>
          <a:ln w="9525">
            <a:solidFill>
              <a:schemeClr val="tx1"/>
            </a:solidFill>
            <a:round/>
            <a:headEnd type="triangle" w="med" len="med"/>
            <a:tailEnd type="triangle" w="med" len="med"/>
          </a:ln>
        </p:spPr>
        <p:txBody>
          <a:bodyPr>
            <a:prstTxWarp prst="textNoShape">
              <a:avLst/>
            </a:prstTxWarp>
          </a:bodyPr>
          <a:lstStyle/>
          <a:p>
            <a:endParaRPr lang="en-US">
              <a:solidFill>
                <a:srgbClr val="0000FF"/>
              </a:solidFill>
            </a:endParaRPr>
          </a:p>
        </p:txBody>
      </p:sp>
      <p:sp>
        <p:nvSpPr>
          <p:cNvPr id="52" name="Line 53"/>
          <p:cNvSpPr>
            <a:spLocks noChangeShapeType="1"/>
          </p:cNvSpPr>
          <p:nvPr/>
        </p:nvSpPr>
        <p:spPr bwMode="auto">
          <a:xfrm>
            <a:off x="4876800" y="3429000"/>
            <a:ext cx="304800" cy="0"/>
          </a:xfrm>
          <a:prstGeom prst="line">
            <a:avLst/>
          </a:prstGeom>
          <a:noFill/>
          <a:ln w="9525">
            <a:solidFill>
              <a:schemeClr val="tx1"/>
            </a:solidFill>
            <a:round/>
            <a:headEnd type="triangle" w="med" len="med"/>
            <a:tailEnd type="triangle" w="med" len="med"/>
          </a:ln>
        </p:spPr>
        <p:txBody>
          <a:bodyPr>
            <a:prstTxWarp prst="textNoShape">
              <a:avLst/>
            </a:prstTxWarp>
          </a:bodyPr>
          <a:lstStyle/>
          <a:p>
            <a:endParaRPr lang="en-US">
              <a:solidFill>
                <a:srgbClr val="0000FF"/>
              </a:solidFill>
            </a:endParaRPr>
          </a:p>
        </p:txBody>
      </p:sp>
      <p:sp>
        <p:nvSpPr>
          <p:cNvPr id="53" name="Line 54"/>
          <p:cNvSpPr>
            <a:spLocks noChangeShapeType="1"/>
          </p:cNvSpPr>
          <p:nvPr/>
        </p:nvSpPr>
        <p:spPr bwMode="auto">
          <a:xfrm>
            <a:off x="5943600" y="3429000"/>
            <a:ext cx="304800" cy="0"/>
          </a:xfrm>
          <a:prstGeom prst="line">
            <a:avLst/>
          </a:prstGeom>
          <a:noFill/>
          <a:ln w="9525">
            <a:solidFill>
              <a:schemeClr val="tx1"/>
            </a:solidFill>
            <a:round/>
            <a:headEnd type="triangle" w="med" len="med"/>
            <a:tailEnd type="triangle" w="med" len="med"/>
          </a:ln>
        </p:spPr>
        <p:txBody>
          <a:bodyPr>
            <a:prstTxWarp prst="textNoShape">
              <a:avLst/>
            </a:prstTxWarp>
          </a:bodyPr>
          <a:lstStyle/>
          <a:p>
            <a:endParaRPr lang="en-US">
              <a:solidFill>
                <a:srgbClr val="0000FF"/>
              </a:solidFill>
            </a:endParaRPr>
          </a:p>
        </p:txBody>
      </p:sp>
      <p:sp>
        <p:nvSpPr>
          <p:cNvPr id="54" name="Line 55"/>
          <p:cNvSpPr>
            <a:spLocks noChangeShapeType="1"/>
          </p:cNvSpPr>
          <p:nvPr/>
        </p:nvSpPr>
        <p:spPr bwMode="auto">
          <a:xfrm>
            <a:off x="7010400" y="3429000"/>
            <a:ext cx="304800" cy="0"/>
          </a:xfrm>
          <a:prstGeom prst="line">
            <a:avLst/>
          </a:prstGeom>
          <a:noFill/>
          <a:ln w="9525">
            <a:solidFill>
              <a:schemeClr val="tx1"/>
            </a:solidFill>
            <a:round/>
            <a:headEnd type="triangle" w="med" len="med"/>
            <a:tailEnd type="triangle" w="med" len="med"/>
          </a:ln>
        </p:spPr>
        <p:txBody>
          <a:bodyPr>
            <a:prstTxWarp prst="textNoShape">
              <a:avLst/>
            </a:prstTxWarp>
          </a:bodyPr>
          <a:lstStyle/>
          <a:p>
            <a:endParaRPr lang="en-US">
              <a:solidFill>
                <a:srgbClr val="0000FF"/>
              </a:solidFill>
            </a:endParaRPr>
          </a:p>
        </p:txBody>
      </p:sp>
      <p:sp>
        <p:nvSpPr>
          <p:cNvPr id="55" name="Text Box 56"/>
          <p:cNvSpPr txBox="1">
            <a:spLocks noChangeArrowheads="1"/>
          </p:cNvSpPr>
          <p:nvPr/>
        </p:nvSpPr>
        <p:spPr bwMode="auto">
          <a:xfrm>
            <a:off x="2209800" y="3352800"/>
            <a:ext cx="488950" cy="336550"/>
          </a:xfrm>
          <a:prstGeom prst="rect">
            <a:avLst/>
          </a:prstGeom>
          <a:noFill/>
          <a:ln w="9525">
            <a:noFill/>
            <a:miter lim="800000"/>
            <a:headEnd/>
            <a:tailEnd/>
          </a:ln>
        </p:spPr>
        <p:txBody>
          <a:bodyPr wrap="none">
            <a:prstTxWarp prst="textNoShape">
              <a:avLst/>
            </a:prstTxWarp>
            <a:spAutoFit/>
          </a:bodyPr>
          <a:lstStyle/>
          <a:p>
            <a:pPr eaLnBrk="1" hangingPunct="1"/>
            <a:r>
              <a:rPr lang="en-US" sz="1600"/>
              <a:t>37*</a:t>
            </a:r>
          </a:p>
        </p:txBody>
      </p:sp>
      <p:sp>
        <p:nvSpPr>
          <p:cNvPr id="56" name="Text Box 57"/>
          <p:cNvSpPr txBox="1">
            <a:spLocks noChangeArrowheads="1"/>
          </p:cNvSpPr>
          <p:nvPr/>
        </p:nvSpPr>
        <p:spPr bwMode="auto">
          <a:xfrm>
            <a:off x="2971800" y="3352800"/>
            <a:ext cx="488950" cy="336550"/>
          </a:xfrm>
          <a:prstGeom prst="rect">
            <a:avLst/>
          </a:prstGeom>
          <a:noFill/>
          <a:ln w="9525">
            <a:noFill/>
            <a:miter lim="800000"/>
            <a:headEnd/>
            <a:tailEnd/>
          </a:ln>
        </p:spPr>
        <p:txBody>
          <a:bodyPr wrap="none">
            <a:prstTxWarp prst="textNoShape">
              <a:avLst/>
            </a:prstTxWarp>
            <a:spAutoFit/>
          </a:bodyPr>
          <a:lstStyle/>
          <a:p>
            <a:pPr eaLnBrk="1" hangingPunct="1"/>
            <a:r>
              <a:rPr lang="en-US" sz="1600"/>
              <a:t>41*</a:t>
            </a:r>
          </a:p>
        </p:txBody>
      </p:sp>
      <p:sp>
        <p:nvSpPr>
          <p:cNvPr id="57" name="Text Box 58"/>
          <p:cNvSpPr txBox="1">
            <a:spLocks noChangeArrowheads="1"/>
          </p:cNvSpPr>
          <p:nvPr/>
        </p:nvSpPr>
        <p:spPr bwMode="auto">
          <a:xfrm>
            <a:off x="3352800" y="3352800"/>
            <a:ext cx="488950" cy="336550"/>
          </a:xfrm>
          <a:prstGeom prst="rect">
            <a:avLst/>
          </a:prstGeom>
          <a:noFill/>
          <a:ln w="9525">
            <a:noFill/>
            <a:miter lim="800000"/>
            <a:headEnd/>
            <a:tailEnd/>
          </a:ln>
        </p:spPr>
        <p:txBody>
          <a:bodyPr wrap="none">
            <a:prstTxWarp prst="textNoShape">
              <a:avLst/>
            </a:prstTxWarp>
            <a:spAutoFit/>
          </a:bodyPr>
          <a:lstStyle/>
          <a:p>
            <a:pPr eaLnBrk="1" hangingPunct="1"/>
            <a:r>
              <a:rPr lang="en-US" sz="1600"/>
              <a:t>45*</a:t>
            </a:r>
          </a:p>
        </p:txBody>
      </p:sp>
      <p:sp>
        <p:nvSpPr>
          <p:cNvPr id="58" name="Text Box 59"/>
          <p:cNvSpPr txBox="1">
            <a:spLocks noChangeArrowheads="1"/>
          </p:cNvSpPr>
          <p:nvPr/>
        </p:nvSpPr>
        <p:spPr bwMode="auto">
          <a:xfrm>
            <a:off x="4114800" y="3352800"/>
            <a:ext cx="488950" cy="336550"/>
          </a:xfrm>
          <a:prstGeom prst="rect">
            <a:avLst/>
          </a:prstGeom>
          <a:noFill/>
          <a:ln w="9525">
            <a:noFill/>
            <a:miter lim="800000"/>
            <a:headEnd/>
            <a:tailEnd/>
          </a:ln>
        </p:spPr>
        <p:txBody>
          <a:bodyPr wrap="none">
            <a:prstTxWarp prst="textNoShape">
              <a:avLst/>
            </a:prstTxWarp>
            <a:spAutoFit/>
          </a:bodyPr>
          <a:lstStyle/>
          <a:p>
            <a:pPr eaLnBrk="1" hangingPunct="1"/>
            <a:r>
              <a:rPr lang="en-US" sz="1600"/>
              <a:t>53*</a:t>
            </a:r>
          </a:p>
        </p:txBody>
      </p:sp>
      <p:sp>
        <p:nvSpPr>
          <p:cNvPr id="59" name="Text Box 60"/>
          <p:cNvSpPr txBox="1">
            <a:spLocks noChangeArrowheads="1"/>
          </p:cNvSpPr>
          <p:nvPr/>
        </p:nvSpPr>
        <p:spPr bwMode="auto">
          <a:xfrm>
            <a:off x="4495800" y="3352800"/>
            <a:ext cx="488950" cy="336550"/>
          </a:xfrm>
          <a:prstGeom prst="rect">
            <a:avLst/>
          </a:prstGeom>
          <a:noFill/>
          <a:ln w="9525">
            <a:noFill/>
            <a:miter lim="800000"/>
            <a:headEnd/>
            <a:tailEnd/>
          </a:ln>
        </p:spPr>
        <p:txBody>
          <a:bodyPr wrap="none">
            <a:prstTxWarp prst="textNoShape">
              <a:avLst/>
            </a:prstTxWarp>
            <a:spAutoFit/>
          </a:bodyPr>
          <a:lstStyle/>
          <a:p>
            <a:pPr eaLnBrk="1" hangingPunct="1"/>
            <a:r>
              <a:rPr lang="en-US" sz="1600"/>
              <a:t>61*</a:t>
            </a:r>
          </a:p>
        </p:txBody>
      </p:sp>
      <p:sp>
        <p:nvSpPr>
          <p:cNvPr id="60" name="Text Box 61"/>
          <p:cNvSpPr txBox="1">
            <a:spLocks noChangeArrowheads="1"/>
          </p:cNvSpPr>
          <p:nvPr/>
        </p:nvSpPr>
        <p:spPr bwMode="auto">
          <a:xfrm>
            <a:off x="5181600" y="3352800"/>
            <a:ext cx="488950" cy="336550"/>
          </a:xfrm>
          <a:prstGeom prst="rect">
            <a:avLst/>
          </a:prstGeom>
          <a:noFill/>
          <a:ln w="9525">
            <a:noFill/>
            <a:miter lim="800000"/>
            <a:headEnd/>
            <a:tailEnd/>
          </a:ln>
        </p:spPr>
        <p:txBody>
          <a:bodyPr wrap="none">
            <a:prstTxWarp prst="textNoShape">
              <a:avLst/>
            </a:prstTxWarp>
            <a:spAutoFit/>
          </a:bodyPr>
          <a:lstStyle/>
          <a:p>
            <a:pPr eaLnBrk="1" hangingPunct="1"/>
            <a:r>
              <a:rPr lang="en-US" sz="1600"/>
              <a:t>68*</a:t>
            </a:r>
          </a:p>
        </p:txBody>
      </p:sp>
      <p:sp>
        <p:nvSpPr>
          <p:cNvPr id="61" name="Text Box 62"/>
          <p:cNvSpPr txBox="1">
            <a:spLocks noChangeArrowheads="1"/>
          </p:cNvSpPr>
          <p:nvPr/>
        </p:nvSpPr>
        <p:spPr bwMode="auto">
          <a:xfrm>
            <a:off x="5562600" y="3352800"/>
            <a:ext cx="488950" cy="336550"/>
          </a:xfrm>
          <a:prstGeom prst="rect">
            <a:avLst/>
          </a:prstGeom>
          <a:noFill/>
          <a:ln w="9525">
            <a:noFill/>
            <a:miter lim="800000"/>
            <a:headEnd/>
            <a:tailEnd/>
          </a:ln>
        </p:spPr>
        <p:txBody>
          <a:bodyPr wrap="none">
            <a:prstTxWarp prst="textNoShape">
              <a:avLst/>
            </a:prstTxWarp>
            <a:spAutoFit/>
          </a:bodyPr>
          <a:lstStyle/>
          <a:p>
            <a:pPr eaLnBrk="1" hangingPunct="1"/>
            <a:r>
              <a:rPr lang="en-US" sz="1600"/>
              <a:t>73*</a:t>
            </a:r>
          </a:p>
        </p:txBody>
      </p:sp>
      <p:sp>
        <p:nvSpPr>
          <p:cNvPr id="62" name="Text Box 63"/>
          <p:cNvSpPr txBox="1">
            <a:spLocks noChangeArrowheads="1"/>
          </p:cNvSpPr>
          <p:nvPr/>
        </p:nvSpPr>
        <p:spPr bwMode="auto">
          <a:xfrm>
            <a:off x="6248400" y="3352800"/>
            <a:ext cx="488950" cy="336550"/>
          </a:xfrm>
          <a:prstGeom prst="rect">
            <a:avLst/>
          </a:prstGeom>
          <a:noFill/>
          <a:ln w="9525">
            <a:noFill/>
            <a:miter lim="800000"/>
            <a:headEnd/>
            <a:tailEnd/>
          </a:ln>
        </p:spPr>
        <p:txBody>
          <a:bodyPr wrap="none">
            <a:prstTxWarp prst="textNoShape">
              <a:avLst/>
            </a:prstTxWarp>
            <a:spAutoFit/>
          </a:bodyPr>
          <a:lstStyle/>
          <a:p>
            <a:pPr eaLnBrk="1" hangingPunct="1"/>
            <a:r>
              <a:rPr lang="en-US" sz="1600"/>
              <a:t>81*</a:t>
            </a:r>
          </a:p>
        </p:txBody>
      </p:sp>
      <p:sp>
        <p:nvSpPr>
          <p:cNvPr id="63" name="Text Box 64"/>
          <p:cNvSpPr txBox="1">
            <a:spLocks noChangeArrowheads="1"/>
          </p:cNvSpPr>
          <p:nvPr/>
        </p:nvSpPr>
        <p:spPr bwMode="auto">
          <a:xfrm>
            <a:off x="7315200" y="3352800"/>
            <a:ext cx="488950" cy="336550"/>
          </a:xfrm>
          <a:prstGeom prst="rect">
            <a:avLst/>
          </a:prstGeom>
          <a:noFill/>
          <a:ln w="9525">
            <a:noFill/>
            <a:miter lim="800000"/>
            <a:headEnd/>
            <a:tailEnd/>
          </a:ln>
        </p:spPr>
        <p:txBody>
          <a:bodyPr wrap="none">
            <a:prstTxWarp prst="textNoShape">
              <a:avLst/>
            </a:prstTxWarp>
            <a:spAutoFit/>
          </a:bodyPr>
          <a:lstStyle/>
          <a:p>
            <a:pPr eaLnBrk="1" hangingPunct="1"/>
            <a:r>
              <a:rPr lang="en-US" sz="1600"/>
              <a:t>89*</a:t>
            </a:r>
          </a:p>
        </p:txBody>
      </p:sp>
      <p:sp>
        <p:nvSpPr>
          <p:cNvPr id="64" name="Text Box 65"/>
          <p:cNvSpPr txBox="1">
            <a:spLocks noChangeArrowheads="1"/>
          </p:cNvSpPr>
          <p:nvPr/>
        </p:nvSpPr>
        <p:spPr bwMode="auto">
          <a:xfrm>
            <a:off x="7696200" y="3352800"/>
            <a:ext cx="488950" cy="336550"/>
          </a:xfrm>
          <a:prstGeom prst="rect">
            <a:avLst/>
          </a:prstGeom>
          <a:noFill/>
          <a:ln w="9525">
            <a:noFill/>
            <a:miter lim="800000"/>
            <a:headEnd/>
            <a:tailEnd/>
          </a:ln>
        </p:spPr>
        <p:txBody>
          <a:bodyPr wrap="none">
            <a:prstTxWarp prst="textNoShape">
              <a:avLst/>
            </a:prstTxWarp>
            <a:spAutoFit/>
          </a:bodyPr>
          <a:lstStyle/>
          <a:p>
            <a:pPr eaLnBrk="1" hangingPunct="1"/>
            <a:r>
              <a:rPr lang="en-US" sz="1600"/>
              <a:t>94*</a:t>
            </a:r>
          </a:p>
        </p:txBody>
      </p:sp>
      <p:sp>
        <p:nvSpPr>
          <p:cNvPr id="65" name="Text Box 66"/>
          <p:cNvSpPr txBox="1">
            <a:spLocks noChangeArrowheads="1"/>
          </p:cNvSpPr>
          <p:nvPr/>
        </p:nvSpPr>
        <p:spPr bwMode="auto">
          <a:xfrm>
            <a:off x="685800" y="3352800"/>
            <a:ext cx="488950" cy="336550"/>
          </a:xfrm>
          <a:prstGeom prst="rect">
            <a:avLst/>
          </a:prstGeom>
          <a:noFill/>
          <a:ln w="9525">
            <a:noFill/>
            <a:miter lim="800000"/>
            <a:headEnd/>
            <a:tailEnd/>
          </a:ln>
        </p:spPr>
        <p:txBody>
          <a:bodyPr wrap="none">
            <a:prstTxWarp prst="textNoShape">
              <a:avLst/>
            </a:prstTxWarp>
            <a:spAutoFit/>
          </a:bodyPr>
          <a:lstStyle/>
          <a:p>
            <a:pPr eaLnBrk="1" hangingPunct="1"/>
            <a:r>
              <a:rPr lang="en-US" sz="1600"/>
              <a:t>22*</a:t>
            </a:r>
          </a:p>
        </p:txBody>
      </p:sp>
      <p:sp>
        <p:nvSpPr>
          <p:cNvPr id="66" name="Text Box 67"/>
          <p:cNvSpPr txBox="1">
            <a:spLocks noChangeArrowheads="1"/>
          </p:cNvSpPr>
          <p:nvPr/>
        </p:nvSpPr>
        <p:spPr bwMode="auto">
          <a:xfrm>
            <a:off x="1828800" y="3352800"/>
            <a:ext cx="488950" cy="336550"/>
          </a:xfrm>
          <a:prstGeom prst="rect">
            <a:avLst/>
          </a:prstGeom>
          <a:noFill/>
          <a:ln w="9525">
            <a:noFill/>
            <a:miter lim="800000"/>
            <a:headEnd/>
            <a:tailEnd/>
          </a:ln>
        </p:spPr>
        <p:txBody>
          <a:bodyPr wrap="none">
            <a:prstTxWarp prst="textNoShape">
              <a:avLst/>
            </a:prstTxWarp>
            <a:spAutoFit/>
          </a:bodyPr>
          <a:lstStyle/>
          <a:p>
            <a:pPr eaLnBrk="1" hangingPunct="1"/>
            <a:r>
              <a:rPr lang="en-US" sz="1600"/>
              <a:t>29*</a:t>
            </a:r>
          </a:p>
        </p:txBody>
      </p:sp>
      <p:sp>
        <p:nvSpPr>
          <p:cNvPr id="67" name="Text Box 68"/>
          <p:cNvSpPr txBox="1">
            <a:spLocks noChangeArrowheads="1"/>
          </p:cNvSpPr>
          <p:nvPr/>
        </p:nvSpPr>
        <p:spPr bwMode="auto">
          <a:xfrm>
            <a:off x="2133600" y="2057400"/>
            <a:ext cx="387350" cy="336550"/>
          </a:xfrm>
          <a:prstGeom prst="rect">
            <a:avLst/>
          </a:prstGeom>
          <a:noFill/>
          <a:ln w="9525">
            <a:noFill/>
            <a:miter lim="800000"/>
            <a:headEnd/>
            <a:tailEnd/>
          </a:ln>
        </p:spPr>
        <p:txBody>
          <a:bodyPr wrap="none">
            <a:prstTxWarp prst="textNoShape">
              <a:avLst/>
            </a:prstTxWarp>
            <a:spAutoFit/>
          </a:bodyPr>
          <a:lstStyle/>
          <a:p>
            <a:pPr eaLnBrk="1" hangingPunct="1"/>
            <a:r>
              <a:rPr lang="en-US" sz="1600"/>
              <a:t>25</a:t>
            </a:r>
          </a:p>
        </p:txBody>
      </p:sp>
      <p:sp>
        <p:nvSpPr>
          <p:cNvPr id="68" name="Text Box 69"/>
          <p:cNvSpPr txBox="1">
            <a:spLocks noChangeArrowheads="1"/>
          </p:cNvSpPr>
          <p:nvPr/>
        </p:nvSpPr>
        <p:spPr bwMode="auto">
          <a:xfrm>
            <a:off x="4419600" y="914400"/>
            <a:ext cx="387350" cy="336550"/>
          </a:xfrm>
          <a:prstGeom prst="rect">
            <a:avLst/>
          </a:prstGeom>
          <a:noFill/>
          <a:ln w="9525">
            <a:noFill/>
            <a:miter lim="800000"/>
            <a:headEnd/>
            <a:tailEnd/>
          </a:ln>
        </p:spPr>
        <p:txBody>
          <a:bodyPr wrap="none">
            <a:prstTxWarp prst="textNoShape">
              <a:avLst/>
            </a:prstTxWarp>
            <a:spAutoFit/>
          </a:bodyPr>
          <a:lstStyle/>
          <a:p>
            <a:pPr eaLnBrk="1" hangingPunct="1"/>
            <a:r>
              <a:rPr lang="en-US" sz="1600"/>
              <a:t>40</a:t>
            </a:r>
          </a:p>
        </p:txBody>
      </p:sp>
      <p:sp>
        <p:nvSpPr>
          <p:cNvPr id="69" name="Text Box 70"/>
          <p:cNvSpPr txBox="1">
            <a:spLocks noChangeArrowheads="1"/>
          </p:cNvSpPr>
          <p:nvPr/>
        </p:nvSpPr>
        <p:spPr bwMode="auto">
          <a:xfrm>
            <a:off x="4953000" y="914400"/>
            <a:ext cx="387350" cy="336550"/>
          </a:xfrm>
          <a:prstGeom prst="rect">
            <a:avLst/>
          </a:prstGeom>
          <a:noFill/>
          <a:ln w="9525">
            <a:noFill/>
            <a:miter lim="800000"/>
            <a:headEnd/>
            <a:tailEnd/>
          </a:ln>
        </p:spPr>
        <p:txBody>
          <a:bodyPr wrap="none">
            <a:prstTxWarp prst="textNoShape">
              <a:avLst/>
            </a:prstTxWarp>
            <a:spAutoFit/>
          </a:bodyPr>
          <a:lstStyle/>
          <a:p>
            <a:pPr eaLnBrk="1" hangingPunct="1"/>
            <a:r>
              <a:rPr lang="en-US" sz="1600"/>
              <a:t>74</a:t>
            </a:r>
          </a:p>
        </p:txBody>
      </p:sp>
      <p:sp>
        <p:nvSpPr>
          <p:cNvPr id="70" name="Text Box 71"/>
          <p:cNvSpPr txBox="1">
            <a:spLocks noChangeArrowheads="1"/>
          </p:cNvSpPr>
          <p:nvPr/>
        </p:nvSpPr>
        <p:spPr bwMode="auto">
          <a:xfrm>
            <a:off x="4419600" y="2057400"/>
            <a:ext cx="387350" cy="336550"/>
          </a:xfrm>
          <a:prstGeom prst="rect">
            <a:avLst/>
          </a:prstGeom>
          <a:noFill/>
          <a:ln w="9525">
            <a:noFill/>
            <a:miter lim="800000"/>
            <a:headEnd/>
            <a:tailEnd/>
          </a:ln>
        </p:spPr>
        <p:txBody>
          <a:bodyPr wrap="none">
            <a:prstTxWarp prst="textNoShape">
              <a:avLst/>
            </a:prstTxWarp>
            <a:spAutoFit/>
          </a:bodyPr>
          <a:lstStyle/>
          <a:p>
            <a:pPr eaLnBrk="1" hangingPunct="1"/>
            <a:r>
              <a:rPr lang="en-US" sz="1600"/>
              <a:t>47</a:t>
            </a:r>
          </a:p>
        </p:txBody>
      </p:sp>
      <p:sp>
        <p:nvSpPr>
          <p:cNvPr id="71" name="Text Box 72"/>
          <p:cNvSpPr txBox="1">
            <a:spLocks noChangeArrowheads="1"/>
          </p:cNvSpPr>
          <p:nvPr/>
        </p:nvSpPr>
        <p:spPr bwMode="auto">
          <a:xfrm>
            <a:off x="4953000" y="2057400"/>
            <a:ext cx="387350" cy="336550"/>
          </a:xfrm>
          <a:prstGeom prst="rect">
            <a:avLst/>
          </a:prstGeom>
          <a:noFill/>
          <a:ln w="9525">
            <a:noFill/>
            <a:miter lim="800000"/>
            <a:headEnd/>
            <a:tailEnd/>
          </a:ln>
        </p:spPr>
        <p:txBody>
          <a:bodyPr wrap="none">
            <a:prstTxWarp prst="textNoShape">
              <a:avLst/>
            </a:prstTxWarp>
            <a:spAutoFit/>
          </a:bodyPr>
          <a:lstStyle/>
          <a:p>
            <a:pPr eaLnBrk="1" hangingPunct="1"/>
            <a:r>
              <a:rPr lang="en-US" sz="1600"/>
              <a:t>67</a:t>
            </a:r>
          </a:p>
        </p:txBody>
      </p:sp>
      <p:sp>
        <p:nvSpPr>
          <p:cNvPr id="72" name="Text Box 73"/>
          <p:cNvSpPr txBox="1">
            <a:spLocks noChangeArrowheads="1"/>
          </p:cNvSpPr>
          <p:nvPr/>
        </p:nvSpPr>
        <p:spPr bwMode="auto">
          <a:xfrm>
            <a:off x="6858000" y="2057400"/>
            <a:ext cx="387350" cy="336550"/>
          </a:xfrm>
          <a:prstGeom prst="rect">
            <a:avLst/>
          </a:prstGeom>
          <a:noFill/>
          <a:ln w="9525">
            <a:noFill/>
            <a:miter lim="800000"/>
            <a:headEnd/>
            <a:tailEnd/>
          </a:ln>
        </p:spPr>
        <p:txBody>
          <a:bodyPr wrap="none">
            <a:prstTxWarp prst="textNoShape">
              <a:avLst/>
            </a:prstTxWarp>
            <a:spAutoFit/>
          </a:bodyPr>
          <a:lstStyle/>
          <a:p>
            <a:pPr eaLnBrk="1" hangingPunct="1"/>
            <a:r>
              <a:rPr lang="en-US" sz="1600"/>
              <a:t>85</a:t>
            </a:r>
          </a:p>
        </p:txBody>
      </p:sp>
      <p:sp>
        <p:nvSpPr>
          <p:cNvPr id="73" name="Text Box 84"/>
          <p:cNvSpPr txBox="1">
            <a:spLocks noChangeArrowheads="1"/>
          </p:cNvSpPr>
          <p:nvPr/>
        </p:nvSpPr>
        <p:spPr bwMode="auto">
          <a:xfrm>
            <a:off x="4768850" y="555625"/>
            <a:ext cx="301660" cy="369332"/>
          </a:xfrm>
          <a:prstGeom prst="rect">
            <a:avLst/>
          </a:prstGeom>
          <a:noFill/>
          <a:ln w="9525">
            <a:noFill/>
            <a:miter lim="800000"/>
            <a:headEnd/>
            <a:tailEnd/>
          </a:ln>
        </p:spPr>
        <p:txBody>
          <a:bodyPr wrap="none">
            <a:prstTxWarp prst="textNoShape">
              <a:avLst/>
            </a:prstTxWarp>
            <a:spAutoFit/>
          </a:bodyPr>
          <a:lstStyle/>
          <a:p>
            <a:r>
              <a:rPr lang="en-US" dirty="0">
                <a:solidFill>
                  <a:srgbClr val="0000FF"/>
                </a:solidFill>
              </a:rPr>
              <a:t>1</a:t>
            </a:r>
          </a:p>
        </p:txBody>
      </p:sp>
      <p:sp>
        <p:nvSpPr>
          <p:cNvPr id="74" name="Text Box 86"/>
          <p:cNvSpPr txBox="1">
            <a:spLocks noChangeArrowheads="1"/>
          </p:cNvSpPr>
          <p:nvPr/>
        </p:nvSpPr>
        <p:spPr bwMode="auto">
          <a:xfrm>
            <a:off x="2117725" y="1687513"/>
            <a:ext cx="301660" cy="369332"/>
          </a:xfrm>
          <a:prstGeom prst="rect">
            <a:avLst/>
          </a:prstGeom>
          <a:noFill/>
          <a:ln w="9525">
            <a:noFill/>
            <a:miter lim="800000"/>
            <a:headEnd/>
            <a:tailEnd/>
          </a:ln>
        </p:spPr>
        <p:txBody>
          <a:bodyPr wrap="none">
            <a:prstTxWarp prst="textNoShape">
              <a:avLst/>
            </a:prstTxWarp>
            <a:spAutoFit/>
          </a:bodyPr>
          <a:lstStyle/>
          <a:p>
            <a:r>
              <a:rPr lang="en-US">
                <a:solidFill>
                  <a:srgbClr val="0000FF"/>
                </a:solidFill>
              </a:rPr>
              <a:t>2</a:t>
            </a:r>
          </a:p>
        </p:txBody>
      </p:sp>
      <p:sp>
        <p:nvSpPr>
          <p:cNvPr id="75" name="Text Box 87"/>
          <p:cNvSpPr txBox="1">
            <a:spLocks noChangeArrowheads="1"/>
          </p:cNvSpPr>
          <p:nvPr/>
        </p:nvSpPr>
        <p:spPr bwMode="auto">
          <a:xfrm>
            <a:off x="4311650" y="1698625"/>
            <a:ext cx="301660" cy="369332"/>
          </a:xfrm>
          <a:prstGeom prst="rect">
            <a:avLst/>
          </a:prstGeom>
          <a:noFill/>
          <a:ln w="9525">
            <a:noFill/>
            <a:miter lim="800000"/>
            <a:headEnd/>
            <a:tailEnd/>
          </a:ln>
        </p:spPr>
        <p:txBody>
          <a:bodyPr wrap="none">
            <a:prstTxWarp prst="textNoShape">
              <a:avLst/>
            </a:prstTxWarp>
            <a:spAutoFit/>
          </a:bodyPr>
          <a:lstStyle/>
          <a:p>
            <a:r>
              <a:rPr lang="en-US" dirty="0">
                <a:solidFill>
                  <a:srgbClr val="0000FF"/>
                </a:solidFill>
              </a:rPr>
              <a:t>3</a:t>
            </a:r>
          </a:p>
        </p:txBody>
      </p:sp>
      <p:sp>
        <p:nvSpPr>
          <p:cNvPr id="76" name="Text Box 88"/>
          <p:cNvSpPr txBox="1">
            <a:spLocks noChangeArrowheads="1"/>
          </p:cNvSpPr>
          <p:nvPr/>
        </p:nvSpPr>
        <p:spPr bwMode="auto">
          <a:xfrm>
            <a:off x="7359650" y="1698625"/>
            <a:ext cx="301660" cy="369332"/>
          </a:xfrm>
          <a:prstGeom prst="rect">
            <a:avLst/>
          </a:prstGeom>
          <a:noFill/>
          <a:ln w="9525">
            <a:noFill/>
            <a:miter lim="800000"/>
            <a:headEnd/>
            <a:tailEnd/>
          </a:ln>
        </p:spPr>
        <p:txBody>
          <a:bodyPr wrap="none">
            <a:prstTxWarp prst="textNoShape">
              <a:avLst/>
            </a:prstTxWarp>
            <a:spAutoFit/>
          </a:bodyPr>
          <a:lstStyle/>
          <a:p>
            <a:r>
              <a:rPr lang="en-US" dirty="0">
                <a:solidFill>
                  <a:srgbClr val="0000FF"/>
                </a:solidFill>
              </a:rPr>
              <a:t>4</a:t>
            </a:r>
          </a:p>
        </p:txBody>
      </p:sp>
      <p:sp>
        <p:nvSpPr>
          <p:cNvPr id="77" name="Text Box 89"/>
          <p:cNvSpPr txBox="1">
            <a:spLocks noChangeArrowheads="1"/>
          </p:cNvSpPr>
          <p:nvPr/>
        </p:nvSpPr>
        <p:spPr bwMode="auto">
          <a:xfrm>
            <a:off x="1339850" y="2994025"/>
            <a:ext cx="301660" cy="369332"/>
          </a:xfrm>
          <a:prstGeom prst="rect">
            <a:avLst/>
          </a:prstGeom>
          <a:noFill/>
          <a:ln w="9525">
            <a:noFill/>
            <a:miter lim="800000"/>
            <a:headEnd/>
            <a:tailEnd/>
          </a:ln>
        </p:spPr>
        <p:txBody>
          <a:bodyPr wrap="none">
            <a:prstTxWarp prst="textNoShape">
              <a:avLst/>
            </a:prstTxWarp>
            <a:spAutoFit/>
          </a:bodyPr>
          <a:lstStyle/>
          <a:p>
            <a:r>
              <a:rPr lang="en-US">
                <a:solidFill>
                  <a:srgbClr val="0000FF"/>
                </a:solidFill>
              </a:rPr>
              <a:t>5</a:t>
            </a:r>
          </a:p>
        </p:txBody>
      </p:sp>
      <p:sp>
        <p:nvSpPr>
          <p:cNvPr id="78" name="Text Box 90"/>
          <p:cNvSpPr txBox="1">
            <a:spLocks noChangeArrowheads="1"/>
          </p:cNvSpPr>
          <p:nvPr/>
        </p:nvSpPr>
        <p:spPr bwMode="auto">
          <a:xfrm>
            <a:off x="1873250" y="2994025"/>
            <a:ext cx="301660" cy="369332"/>
          </a:xfrm>
          <a:prstGeom prst="rect">
            <a:avLst/>
          </a:prstGeom>
          <a:noFill/>
          <a:ln w="9525">
            <a:noFill/>
            <a:miter lim="800000"/>
            <a:headEnd/>
            <a:tailEnd/>
          </a:ln>
        </p:spPr>
        <p:txBody>
          <a:bodyPr wrap="none">
            <a:prstTxWarp prst="textNoShape">
              <a:avLst/>
            </a:prstTxWarp>
            <a:spAutoFit/>
          </a:bodyPr>
          <a:lstStyle/>
          <a:p>
            <a:r>
              <a:rPr lang="en-US">
                <a:solidFill>
                  <a:srgbClr val="0000FF"/>
                </a:solidFill>
              </a:rPr>
              <a:t>6</a:t>
            </a:r>
          </a:p>
        </p:txBody>
      </p:sp>
      <p:sp>
        <p:nvSpPr>
          <p:cNvPr id="79" name="Text Box 91"/>
          <p:cNvSpPr txBox="1">
            <a:spLocks noChangeArrowheads="1"/>
          </p:cNvSpPr>
          <p:nvPr/>
        </p:nvSpPr>
        <p:spPr bwMode="auto">
          <a:xfrm>
            <a:off x="3016250" y="2994025"/>
            <a:ext cx="301660" cy="369332"/>
          </a:xfrm>
          <a:prstGeom prst="rect">
            <a:avLst/>
          </a:prstGeom>
          <a:noFill/>
          <a:ln w="9525">
            <a:noFill/>
            <a:miter lim="800000"/>
            <a:headEnd/>
            <a:tailEnd/>
          </a:ln>
        </p:spPr>
        <p:txBody>
          <a:bodyPr wrap="none">
            <a:prstTxWarp prst="textNoShape">
              <a:avLst/>
            </a:prstTxWarp>
            <a:spAutoFit/>
          </a:bodyPr>
          <a:lstStyle/>
          <a:p>
            <a:r>
              <a:rPr lang="en-US">
                <a:solidFill>
                  <a:srgbClr val="0000FF"/>
                </a:solidFill>
              </a:rPr>
              <a:t>7</a:t>
            </a:r>
          </a:p>
        </p:txBody>
      </p:sp>
      <p:sp>
        <p:nvSpPr>
          <p:cNvPr id="80" name="Text Box 92"/>
          <p:cNvSpPr txBox="1">
            <a:spLocks noChangeArrowheads="1"/>
          </p:cNvSpPr>
          <p:nvPr/>
        </p:nvSpPr>
        <p:spPr bwMode="auto">
          <a:xfrm>
            <a:off x="4083050" y="2994025"/>
            <a:ext cx="301660" cy="369332"/>
          </a:xfrm>
          <a:prstGeom prst="rect">
            <a:avLst/>
          </a:prstGeom>
          <a:noFill/>
          <a:ln w="9525">
            <a:noFill/>
            <a:miter lim="800000"/>
            <a:headEnd/>
            <a:tailEnd/>
          </a:ln>
        </p:spPr>
        <p:txBody>
          <a:bodyPr wrap="none">
            <a:prstTxWarp prst="textNoShape">
              <a:avLst/>
            </a:prstTxWarp>
            <a:spAutoFit/>
          </a:bodyPr>
          <a:lstStyle/>
          <a:p>
            <a:r>
              <a:rPr lang="en-US">
                <a:solidFill>
                  <a:srgbClr val="0000FF"/>
                </a:solidFill>
              </a:rPr>
              <a:t>8</a:t>
            </a:r>
          </a:p>
        </p:txBody>
      </p:sp>
      <p:sp>
        <p:nvSpPr>
          <p:cNvPr id="81" name="Text Box 93"/>
          <p:cNvSpPr txBox="1">
            <a:spLocks noChangeArrowheads="1"/>
          </p:cNvSpPr>
          <p:nvPr/>
        </p:nvSpPr>
        <p:spPr bwMode="auto">
          <a:xfrm>
            <a:off x="5165725" y="2982913"/>
            <a:ext cx="301660" cy="369332"/>
          </a:xfrm>
          <a:prstGeom prst="rect">
            <a:avLst/>
          </a:prstGeom>
          <a:noFill/>
          <a:ln w="9525">
            <a:noFill/>
            <a:miter lim="800000"/>
            <a:headEnd/>
            <a:tailEnd/>
          </a:ln>
        </p:spPr>
        <p:txBody>
          <a:bodyPr wrap="none">
            <a:prstTxWarp prst="textNoShape">
              <a:avLst/>
            </a:prstTxWarp>
            <a:spAutoFit/>
          </a:bodyPr>
          <a:lstStyle/>
          <a:p>
            <a:r>
              <a:rPr lang="en-US">
                <a:solidFill>
                  <a:srgbClr val="0000FF"/>
                </a:solidFill>
              </a:rPr>
              <a:t>9</a:t>
            </a:r>
          </a:p>
        </p:txBody>
      </p:sp>
      <p:sp>
        <p:nvSpPr>
          <p:cNvPr id="82" name="Text Box 94"/>
          <p:cNvSpPr txBox="1">
            <a:spLocks noChangeArrowheads="1"/>
          </p:cNvSpPr>
          <p:nvPr/>
        </p:nvSpPr>
        <p:spPr bwMode="auto">
          <a:xfrm>
            <a:off x="6216650" y="2994025"/>
            <a:ext cx="418654" cy="369332"/>
          </a:xfrm>
          <a:prstGeom prst="rect">
            <a:avLst/>
          </a:prstGeom>
          <a:noFill/>
          <a:ln w="9525">
            <a:noFill/>
            <a:miter lim="800000"/>
            <a:headEnd/>
            <a:tailEnd/>
          </a:ln>
        </p:spPr>
        <p:txBody>
          <a:bodyPr wrap="none">
            <a:prstTxWarp prst="textNoShape">
              <a:avLst/>
            </a:prstTxWarp>
            <a:spAutoFit/>
          </a:bodyPr>
          <a:lstStyle/>
          <a:p>
            <a:r>
              <a:rPr lang="en-US">
                <a:solidFill>
                  <a:srgbClr val="0000FF"/>
                </a:solidFill>
              </a:rPr>
              <a:t>10</a:t>
            </a:r>
          </a:p>
        </p:txBody>
      </p:sp>
      <p:sp>
        <p:nvSpPr>
          <p:cNvPr id="83" name="Text Box 95"/>
          <p:cNvSpPr txBox="1">
            <a:spLocks noChangeArrowheads="1"/>
          </p:cNvSpPr>
          <p:nvPr/>
        </p:nvSpPr>
        <p:spPr bwMode="auto">
          <a:xfrm>
            <a:off x="7740650" y="2994025"/>
            <a:ext cx="418654" cy="369332"/>
          </a:xfrm>
          <a:prstGeom prst="rect">
            <a:avLst/>
          </a:prstGeom>
          <a:noFill/>
          <a:ln w="9525">
            <a:noFill/>
            <a:miter lim="800000"/>
            <a:headEnd/>
            <a:tailEnd/>
          </a:ln>
        </p:spPr>
        <p:txBody>
          <a:bodyPr wrap="none">
            <a:prstTxWarp prst="textNoShape">
              <a:avLst/>
            </a:prstTxWarp>
            <a:spAutoFit/>
          </a:bodyPr>
          <a:lstStyle/>
          <a:p>
            <a:r>
              <a:rPr lang="en-US">
                <a:solidFill>
                  <a:srgbClr val="0000FF"/>
                </a:solidFill>
              </a:rPr>
              <a:t>11</a:t>
            </a:r>
          </a:p>
        </p:txBody>
      </p:sp>
      <p:sp>
        <p:nvSpPr>
          <p:cNvPr id="84" name="Text Box 96"/>
          <p:cNvSpPr txBox="1">
            <a:spLocks noChangeArrowheads="1"/>
          </p:cNvSpPr>
          <p:nvPr/>
        </p:nvSpPr>
        <p:spPr bwMode="auto">
          <a:xfrm>
            <a:off x="0" y="3756025"/>
            <a:ext cx="9144000" cy="2923878"/>
          </a:xfrm>
          <a:prstGeom prst="rect">
            <a:avLst/>
          </a:prstGeom>
          <a:noFill/>
          <a:ln w="9525">
            <a:noFill/>
            <a:miter lim="800000"/>
            <a:headEnd/>
            <a:tailEnd/>
          </a:ln>
        </p:spPr>
        <p:txBody>
          <a:bodyPr>
            <a:prstTxWarp prst="textNoShape">
              <a:avLst/>
            </a:prstTxWarp>
            <a:spAutoFit/>
          </a:bodyPr>
          <a:lstStyle/>
          <a:p>
            <a:r>
              <a:rPr lang="en-US" sz="1200" dirty="0" smtClean="0"/>
              <a:t>For </a:t>
            </a:r>
            <a:r>
              <a:rPr lang="en-US" sz="1200" dirty="0"/>
              <a:t>each of the </a:t>
            </a:r>
            <a:r>
              <a:rPr lang="en-US" sz="1200" dirty="0" smtClean="0"/>
              <a:t>following </a:t>
            </a:r>
            <a:r>
              <a:rPr lang="en-US" sz="1200" dirty="0"/>
              <a:t>operations, list </a:t>
            </a:r>
            <a:r>
              <a:rPr lang="en-US" sz="1200" dirty="0" smtClean="0"/>
              <a:t>the </a:t>
            </a:r>
            <a:r>
              <a:rPr lang="en-US" sz="1200" i="1" dirty="0" smtClean="0"/>
              <a:t>nodes</a:t>
            </a:r>
            <a:r>
              <a:rPr lang="en-US" sz="1200" dirty="0" smtClean="0"/>
              <a:t> </a:t>
            </a:r>
            <a:r>
              <a:rPr lang="en-US" sz="1200" dirty="0"/>
              <a:t>(by label</a:t>
            </a:r>
            <a:r>
              <a:rPr lang="en-US" sz="1200" dirty="0" smtClean="0"/>
              <a:t>), in proper order, </a:t>
            </a:r>
            <a:r>
              <a:rPr lang="en-US" sz="1200" dirty="0"/>
              <a:t>that would</a:t>
            </a:r>
            <a:r>
              <a:rPr lang="en-US" sz="1200" dirty="0" smtClean="0"/>
              <a:t> be locked (shared or exclusive) in strict two-phase locking (2PL) when </a:t>
            </a:r>
            <a:r>
              <a:rPr lang="en-US" sz="1200" dirty="0"/>
              <a:t>performing the respective </a:t>
            </a:r>
            <a:r>
              <a:rPr lang="en-US" sz="1200" dirty="0" smtClean="0"/>
              <a:t>operation. </a:t>
            </a:r>
            <a:r>
              <a:rPr lang="en-US" sz="1200" dirty="0"/>
              <a:t>If no nodes need be</a:t>
            </a:r>
            <a:r>
              <a:rPr lang="en-US" sz="1200" dirty="0" smtClean="0"/>
              <a:t> locked, then </a:t>
            </a:r>
            <a:r>
              <a:rPr lang="en-US" sz="1200" dirty="0"/>
              <a:t>write </a:t>
            </a:r>
            <a:r>
              <a:rPr lang="en-US" sz="1200" i="1" dirty="0"/>
              <a:t>None</a:t>
            </a:r>
            <a:r>
              <a:rPr lang="en-US" sz="1200" dirty="0"/>
              <a:t>. Ignore data nodes, which are not shown, and do not list new nodes that might be introduced. Assume that this index for attribute A is used in evaluating each operation below.</a:t>
            </a:r>
            <a:r>
              <a:rPr lang="en-US" sz="1200" dirty="0" smtClean="0"/>
              <a:t> Write </a:t>
            </a:r>
            <a:r>
              <a:rPr lang="en-US" sz="1200" dirty="0" err="1" smtClean="0"/>
              <a:t>S(label</a:t>
            </a:r>
            <a:r>
              <a:rPr lang="en-US" sz="1200" dirty="0" smtClean="0"/>
              <a:t>) for a shared lock, and </a:t>
            </a:r>
            <a:r>
              <a:rPr lang="en-US" sz="1200" dirty="0" err="1" smtClean="0"/>
              <a:t>X(label</a:t>
            </a:r>
            <a:r>
              <a:rPr lang="en-US" sz="1200" dirty="0" smtClean="0"/>
              <a:t>) for an exclusive lock. Note that the same node, A, may be listed twice, first as S(A) then as X(A), for the same operation. Do not show order of lock release (we’ll assume all locks released at end of operation, upon commit). Treat </a:t>
            </a:r>
            <a:endParaRPr lang="en-US" sz="1200" dirty="0"/>
          </a:p>
          <a:p>
            <a:r>
              <a:rPr lang="en-US" sz="1200" dirty="0"/>
              <a:t>each operation as </a:t>
            </a:r>
            <a:r>
              <a:rPr lang="en-US" sz="1200" dirty="0" smtClean="0"/>
              <a:t>independent, and not as </a:t>
            </a:r>
            <a:r>
              <a:rPr lang="en-US" sz="1200" dirty="0"/>
              <a:t>a sequence of actions</a:t>
            </a:r>
            <a:r>
              <a:rPr lang="en-US" sz="1200" dirty="0" smtClean="0"/>
              <a:t>. Assume that redistribution is never used. </a:t>
            </a:r>
            <a:endParaRPr lang="en-US" sz="1200" dirty="0"/>
          </a:p>
          <a:p>
            <a:endParaRPr lang="en-US" sz="1400" dirty="0"/>
          </a:p>
          <a:p>
            <a:r>
              <a:rPr lang="en-US" sz="1400" dirty="0"/>
              <a:t>(a) SELECT T.A FROM T WHERE T.A &gt;</a:t>
            </a:r>
            <a:r>
              <a:rPr lang="en-US" sz="1400" dirty="0" smtClean="0"/>
              <a:t> 75                  </a:t>
            </a:r>
            <a:r>
              <a:rPr lang="en-US" sz="1400" dirty="0" smtClean="0"/>
              <a:t>    :</a:t>
            </a:r>
          </a:p>
          <a:p>
            <a:endParaRPr lang="en-US" sz="1400" dirty="0">
              <a:solidFill>
                <a:schemeClr val="accent2"/>
              </a:solidFill>
            </a:endParaRPr>
          </a:p>
          <a:p>
            <a:r>
              <a:rPr lang="en-US" sz="1400" dirty="0"/>
              <a:t>(b) UPDATE T SET T.B = T.B + 100 WHERE T.A =</a:t>
            </a:r>
            <a:r>
              <a:rPr lang="en-US" sz="1400" dirty="0" smtClean="0"/>
              <a:t> 37    </a:t>
            </a:r>
            <a:r>
              <a:rPr lang="en-US" sz="1400" dirty="0" smtClean="0"/>
              <a:t>:</a:t>
            </a:r>
            <a:endParaRPr lang="en-US" sz="1400" b="1" dirty="0" smtClean="0">
              <a:solidFill>
                <a:srgbClr val="008000"/>
              </a:solidFill>
            </a:endParaRPr>
          </a:p>
          <a:p>
            <a:endParaRPr lang="en-US" sz="1400" dirty="0"/>
          </a:p>
          <a:p>
            <a:r>
              <a:rPr lang="en-US" sz="1400" dirty="0"/>
              <a:t>(c) UPDATE T SET T.A = T.A +</a:t>
            </a:r>
            <a:r>
              <a:rPr lang="en-US" sz="1400" dirty="0" smtClean="0"/>
              <a:t> 5 </a:t>
            </a:r>
            <a:r>
              <a:rPr lang="en-US" sz="1400" dirty="0"/>
              <a:t>WHERE T.A =</a:t>
            </a:r>
            <a:r>
              <a:rPr lang="en-US" sz="1400" dirty="0" smtClean="0"/>
              <a:t> 29        </a:t>
            </a:r>
            <a:r>
              <a:rPr lang="en-US" sz="1400" dirty="0" smtClean="0"/>
              <a:t>:</a:t>
            </a:r>
          </a:p>
          <a:p>
            <a:endParaRPr lang="en-US" sz="1400" dirty="0">
              <a:solidFill>
                <a:srgbClr val="CC0000"/>
              </a:solidFill>
            </a:endParaRPr>
          </a:p>
          <a:p>
            <a:r>
              <a:rPr lang="en-US" sz="1400" dirty="0"/>
              <a:t>(d) INSERT INTO T (A, B, C) VALUES </a:t>
            </a:r>
            <a:r>
              <a:rPr lang="en-US" sz="1400" dirty="0" smtClean="0"/>
              <a:t>(70, 20, 10)     </a:t>
            </a:r>
            <a:r>
              <a:rPr lang="en-US" sz="1400" dirty="0" smtClean="0"/>
              <a:t>    :</a:t>
            </a:r>
            <a:endParaRPr lang="en-US" sz="1400" b="1" dirty="0">
              <a:solidFill>
                <a:srgbClr val="008000"/>
              </a:solidFill>
            </a:endParaRPr>
          </a:p>
        </p:txBody>
      </p:sp>
    </p:spTree>
    <p:extLst>
      <p:ext uri="{BB962C8B-B14F-4D97-AF65-F5344CB8AC3E}">
        <p14:creationId xmlns:p14="http://schemas.microsoft.com/office/powerpoint/2010/main" val="41011143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443</TotalTime>
  <Words>1222</Words>
  <Application>Microsoft Macintosh PowerPoint</Application>
  <PresentationFormat>On-screen Show (4:3)</PresentationFormat>
  <Paragraphs>180</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Manager/>
  <Company>Vanderbilt University</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Fisher, Douglas H</dc:creator>
  <cp:keywords/>
  <dc:description/>
  <cp:lastModifiedBy>Douglas Fisher</cp:lastModifiedBy>
  <cp:revision>17</cp:revision>
  <cp:lastPrinted>2015-03-19T20:06:04Z</cp:lastPrinted>
  <dcterms:created xsi:type="dcterms:W3CDTF">2015-03-19T19:11:50Z</dcterms:created>
  <dcterms:modified xsi:type="dcterms:W3CDTF">2018-03-29T12:33:39Z</dcterms:modified>
  <cp:category/>
</cp:coreProperties>
</file>