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  <p:sldId id="256" r:id="rId3"/>
    <p:sldId id="257" r:id="rId4"/>
    <p:sldId id="266" r:id="rId5"/>
    <p:sldId id="258" r:id="rId6"/>
    <p:sldId id="264" r:id="rId7"/>
    <p:sldId id="259" r:id="rId8"/>
    <p:sldId id="268" r:id="rId9"/>
    <p:sldId id="269" r:id="rId10"/>
    <p:sldId id="283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29" d="100"/>
          <a:sy n="129" d="100"/>
        </p:scale>
        <p:origin x="-104" y="-1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9BC76-FF44-0A40-BE16-339A62FBB30B}" type="datetimeFigureOut">
              <a:rPr lang="en-US" smtClean="0"/>
              <a:pPr/>
              <a:t>1/31/18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65E0F-A346-064F-B1B7-BD3D059AA5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1351" y="196334"/>
            <a:ext cx="4264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aramond"/>
                <a:cs typeface="Garamond"/>
              </a:rPr>
              <a:t>Assignment A-</a:t>
            </a:r>
            <a:r>
              <a:rPr lang="en-US" dirty="0" smtClean="0">
                <a:latin typeface="Garamond"/>
                <a:cs typeface="Garamond"/>
              </a:rPr>
              <a:t>w4       </a:t>
            </a:r>
            <a:r>
              <a:rPr lang="en-US" dirty="0" smtClean="0">
                <a:latin typeface="Garamond"/>
                <a:cs typeface="Garamond"/>
              </a:rPr>
              <a:t>Spring 2018      Name: </a:t>
            </a:r>
            <a:endParaRPr lang="en-US" dirty="0"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7685" y="685800"/>
            <a:ext cx="8327921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aramond"/>
                <a:cs typeface="Garamond"/>
              </a:rPr>
              <a:t>For the Dorm Energy Monitoring DB design, some constraints are given and </a:t>
            </a:r>
          </a:p>
          <a:p>
            <a:r>
              <a:rPr lang="en-US" dirty="0" smtClean="0">
                <a:latin typeface="Garamond"/>
                <a:cs typeface="Garamond"/>
              </a:rPr>
              <a:t>some are absent. You are asked to fill in some of these absent constraints.</a:t>
            </a:r>
          </a:p>
          <a:p>
            <a:endParaRPr lang="en-US" dirty="0" smtClean="0">
              <a:latin typeface="Garamond"/>
              <a:cs typeface="Garamond"/>
            </a:endParaRPr>
          </a:p>
          <a:p>
            <a:pPr marL="342900" indent="-342900">
              <a:buAutoNum type="arabicPeriod"/>
            </a:pPr>
            <a:r>
              <a:rPr lang="en-US" dirty="0" smtClean="0">
                <a:latin typeface="Garamond"/>
                <a:cs typeface="Garamond"/>
              </a:rPr>
              <a:t>Fill Foreign Key constraints </a:t>
            </a:r>
            <a:r>
              <a:rPr lang="en-US" dirty="0" smtClean="0">
                <a:latin typeface="Garamond"/>
                <a:cs typeface="Garamond"/>
              </a:rPr>
              <a:t>(FKs) for selected tables.</a:t>
            </a:r>
            <a:endParaRPr lang="en-US" dirty="0" smtClean="0">
              <a:latin typeface="Garamond"/>
              <a:cs typeface="Garamond"/>
            </a:endParaRPr>
          </a:p>
          <a:p>
            <a:pPr marL="342900" indent="-342900">
              <a:buAutoNum type="arabicPeriod"/>
            </a:pPr>
            <a:endParaRPr lang="en-US" dirty="0">
              <a:latin typeface="Garamond"/>
              <a:cs typeface="Garamond"/>
            </a:endParaRPr>
          </a:p>
          <a:p>
            <a:pPr marL="342900" indent="-342900">
              <a:buAutoNum type="arabicPeriod"/>
            </a:pPr>
            <a:r>
              <a:rPr lang="en-US" dirty="0" smtClean="0">
                <a:latin typeface="Garamond"/>
                <a:cs typeface="Garamond"/>
              </a:rPr>
              <a:t>Fill in in-table CHECK statements for </a:t>
            </a:r>
            <a:r>
              <a:rPr lang="en-US" dirty="0" smtClean="0">
                <a:latin typeface="Garamond"/>
                <a:cs typeface="Garamond"/>
              </a:rPr>
              <a:t>selected tables, which will typically use </a:t>
            </a:r>
          </a:p>
          <a:p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     </a:t>
            </a:r>
            <a:r>
              <a:rPr lang="en-US" dirty="0" smtClean="0">
                <a:latin typeface="Garamond"/>
                <a:cs typeface="Garamond"/>
              </a:rPr>
              <a:t>nested queries. Nested queries are allowed in in-TABLE CHECK statements in</a:t>
            </a:r>
          </a:p>
          <a:p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     the SQL standard, but they are not supported on any platform (nonetheless, you </a:t>
            </a:r>
          </a:p>
          <a:p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     might implement them one day). If </a:t>
            </a:r>
            <a:r>
              <a:rPr lang="en-US" dirty="0">
                <a:latin typeface="Garamond"/>
                <a:cs typeface="Garamond"/>
              </a:rPr>
              <a:t>t</a:t>
            </a:r>
            <a:r>
              <a:rPr lang="en-US" dirty="0" smtClean="0">
                <a:latin typeface="Garamond"/>
                <a:cs typeface="Garamond"/>
              </a:rPr>
              <a:t>hese were supported, then they would be</a:t>
            </a:r>
          </a:p>
          <a:p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     </a:t>
            </a:r>
            <a:r>
              <a:rPr lang="en-US" dirty="0" smtClean="0">
                <a:latin typeface="Garamond"/>
                <a:cs typeface="Garamond"/>
              </a:rPr>
              <a:t>evaluated </a:t>
            </a:r>
            <a:r>
              <a:rPr lang="en-US" dirty="0" smtClean="0">
                <a:latin typeface="Garamond"/>
                <a:cs typeface="Garamond"/>
              </a:rPr>
              <a:t>when an insertion or </a:t>
            </a:r>
            <a:r>
              <a:rPr lang="en-US" dirty="0" smtClean="0">
                <a:latin typeface="Garamond"/>
                <a:cs typeface="Garamond"/>
              </a:rPr>
              <a:t>update </a:t>
            </a:r>
            <a:r>
              <a:rPr lang="en-US" dirty="0" smtClean="0">
                <a:latin typeface="Garamond"/>
                <a:cs typeface="Garamond"/>
              </a:rPr>
              <a:t>is made to the table.</a:t>
            </a:r>
          </a:p>
          <a:p>
            <a:endParaRPr lang="en-US" dirty="0">
              <a:latin typeface="Garamond"/>
              <a:cs typeface="Garamond"/>
            </a:endParaRPr>
          </a:p>
          <a:p>
            <a:pPr marL="342900" indent="-342900">
              <a:buAutoNum type="arabicPeriod" startAt="3"/>
            </a:pPr>
            <a:r>
              <a:rPr lang="en-US" dirty="0" smtClean="0">
                <a:latin typeface="Garamond"/>
                <a:cs typeface="Garamond"/>
              </a:rPr>
              <a:t>Fill in general assertions that are (in theory) evaluated whenever any change</a:t>
            </a:r>
          </a:p>
          <a:p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     </a:t>
            </a:r>
            <a:r>
              <a:rPr lang="en-US" dirty="0" smtClean="0">
                <a:latin typeface="Garamond"/>
                <a:cs typeface="Garamond"/>
              </a:rPr>
              <a:t>(</a:t>
            </a:r>
            <a:r>
              <a:rPr lang="en-US" dirty="0" smtClean="0">
                <a:latin typeface="Garamond"/>
                <a:cs typeface="Garamond"/>
              </a:rPr>
              <a:t>insertion, deletion, update) is made to any table named in the assertion</a:t>
            </a:r>
            <a:r>
              <a:rPr lang="en-US" dirty="0" smtClean="0">
                <a:latin typeface="Garamond"/>
                <a:cs typeface="Garamond"/>
              </a:rPr>
              <a:t>. Again, part of</a:t>
            </a:r>
          </a:p>
          <a:p>
            <a:r>
              <a:rPr lang="en-US" dirty="0">
                <a:latin typeface="Garamond"/>
                <a:cs typeface="Garamond"/>
              </a:rPr>
              <a:t> </a:t>
            </a:r>
            <a:r>
              <a:rPr lang="en-US" dirty="0" smtClean="0">
                <a:latin typeface="Garamond"/>
                <a:cs typeface="Garamond"/>
              </a:rPr>
              <a:t>     SQL standard, though not implemented on any platform.</a:t>
            </a:r>
            <a:endParaRPr lang="en-US" dirty="0" smtClean="0">
              <a:latin typeface="Garamond"/>
              <a:cs typeface="Garamond"/>
            </a:endParaRPr>
          </a:p>
          <a:p>
            <a:endParaRPr lang="en-US" dirty="0">
              <a:latin typeface="Garamond"/>
              <a:cs typeface="Garamond"/>
            </a:endParaRPr>
          </a:p>
          <a:p>
            <a:r>
              <a:rPr lang="en-US" dirty="0" smtClean="0">
                <a:latin typeface="Garamond"/>
                <a:cs typeface="Garamond"/>
              </a:rPr>
              <a:t>4. </a:t>
            </a:r>
            <a:r>
              <a:rPr lang="en-US" dirty="0" smtClean="0">
                <a:latin typeface="Garamond"/>
                <a:cs typeface="Garamond"/>
              </a:rPr>
              <a:t>  Fill </a:t>
            </a:r>
            <a:r>
              <a:rPr lang="en-US" dirty="0" smtClean="0">
                <a:latin typeface="Garamond"/>
                <a:cs typeface="Garamond"/>
              </a:rPr>
              <a:t>in trigger definitions, </a:t>
            </a:r>
            <a:r>
              <a:rPr lang="en-US" dirty="0" smtClean="0">
                <a:latin typeface="Garamond"/>
                <a:cs typeface="Garamond"/>
              </a:rPr>
              <a:t>using SQLite syntax. </a:t>
            </a:r>
          </a:p>
          <a:p>
            <a:endParaRPr lang="en-US" dirty="0">
              <a:latin typeface="Garamond"/>
              <a:cs typeface="Garamond"/>
            </a:endParaRPr>
          </a:p>
          <a:p>
            <a:r>
              <a:rPr lang="en-US" dirty="0" smtClean="0">
                <a:latin typeface="Garamond"/>
                <a:cs typeface="Garamond"/>
              </a:rPr>
              <a:t>Instructions on where you are to fill in FKs, in-table CHECKs, general assertions, and </a:t>
            </a:r>
          </a:p>
          <a:p>
            <a:r>
              <a:rPr lang="en-US" dirty="0" smtClean="0">
                <a:latin typeface="Garamond"/>
                <a:cs typeface="Garamond"/>
              </a:rPr>
              <a:t>triggers, are </a:t>
            </a:r>
            <a:r>
              <a:rPr lang="en-US" b="1" dirty="0" smtClean="0">
                <a:solidFill>
                  <a:srgbClr val="FF0000"/>
                </a:solidFill>
                <a:latin typeface="Garamond"/>
                <a:cs typeface="Garamond"/>
              </a:rPr>
              <a:t>shown </a:t>
            </a:r>
            <a:r>
              <a:rPr lang="en-US" b="1" dirty="0" smtClean="0">
                <a:solidFill>
                  <a:srgbClr val="FF0000"/>
                </a:solidFill>
                <a:latin typeface="Garamond"/>
                <a:cs typeface="Garamond"/>
              </a:rPr>
              <a:t>in red</a:t>
            </a:r>
            <a:r>
              <a:rPr lang="en-US" dirty="0" smtClean="0">
                <a:latin typeface="Garamond"/>
                <a:cs typeface="Garamond"/>
              </a:rPr>
              <a:t>. There are other constraints that you are not required to fill in,</a:t>
            </a:r>
          </a:p>
          <a:p>
            <a:r>
              <a:rPr lang="en-US" dirty="0">
                <a:latin typeface="Garamond"/>
                <a:cs typeface="Garamond"/>
              </a:rPr>
              <a:t>b</a:t>
            </a:r>
            <a:r>
              <a:rPr lang="en-US" dirty="0" smtClean="0">
                <a:latin typeface="Garamond"/>
                <a:cs typeface="Garamond"/>
              </a:rPr>
              <a:t>ut you are welcome to and you can compare them later on the key.</a:t>
            </a:r>
            <a:endParaRPr lang="en-US" dirty="0">
              <a:latin typeface="Garamond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517721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533400"/>
            <a:ext cx="815340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/*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Write a trigger in SQLite that implements part of the constraint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that each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Floor </a:t>
            </a:r>
          </a:p>
          <a:p>
            <a:r>
              <a:rPr lang="en-US" sz="14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participate in </a:t>
            </a:r>
            <a:r>
              <a:rPr lang="en-US" sz="14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HRElecSensor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. In particular, when the only representative of a floor</a:t>
            </a:r>
          </a:p>
          <a:p>
            <a:r>
              <a:rPr lang="en-US" sz="14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is deleted from </a:t>
            </a:r>
            <a:r>
              <a:rPr lang="en-US" sz="14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HRElecSensors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, then that floor is also deleted from Floor *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 smtClean="0">
                <a:latin typeface="Bookman Old Style"/>
                <a:cs typeface="Bookman Old Style"/>
              </a:rPr>
              <a:t>CREATE </a:t>
            </a:r>
            <a:r>
              <a:rPr lang="en-US" sz="1400" dirty="0" smtClean="0">
                <a:latin typeface="Bookman Old Style"/>
                <a:cs typeface="Bookman Old Style"/>
              </a:rPr>
              <a:t>TRIGGER</a:t>
            </a:r>
            <a:r>
              <a:rPr lang="en-US" sz="1400" dirty="0" smtClean="0">
                <a:latin typeface="Bookman Old Style"/>
                <a:cs typeface="Bookman Old Style"/>
              </a:rPr>
              <a:t> </a:t>
            </a:r>
            <a:r>
              <a:rPr lang="en-US" sz="1400" dirty="0" err="1" smtClean="0">
                <a:latin typeface="Bookman Old Style"/>
                <a:cs typeface="Bookman Old Style"/>
              </a:rPr>
              <a:t>DeleteFloorWhenOnlyHRElecSensorDeleted</a:t>
            </a:r>
            <a:r>
              <a:rPr lang="en-US" sz="1400" dirty="0" smtClean="0">
                <a:latin typeface="Bookman Old Style"/>
                <a:cs typeface="Bookman Old Style"/>
              </a:rPr>
              <a:t> ( … )</a:t>
            </a:r>
            <a:endParaRPr lang="en-US" sz="1400" dirty="0">
              <a:latin typeface="Bookman Old Style"/>
              <a:cs typeface="Bookman Old Sty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276600"/>
            <a:ext cx="815340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/* </a:t>
            </a:r>
            <a:r>
              <a:rPr lang="en-US" sz="1400" b="1" u="sng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Extra Credit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: Write a trigger in SQLite that implements part of the constraint 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that   </a:t>
            </a:r>
          </a:p>
          <a:p>
            <a:r>
              <a:rPr lang="en-US" sz="1400" b="1" dirty="0">
                <a:solidFill>
                  <a:srgbClr val="FF66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   each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 Floor 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participate in </a:t>
            </a:r>
            <a:r>
              <a:rPr lang="en-US" sz="1400" b="1" dirty="0" err="1" smtClean="0">
                <a:solidFill>
                  <a:srgbClr val="FF6600"/>
                </a:solidFill>
                <a:latin typeface="Bookman Old Style"/>
                <a:cs typeface="Bookman Old Style"/>
              </a:rPr>
              <a:t>HRElecSensor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. In particular, when a floor is inserted into</a:t>
            </a:r>
          </a:p>
          <a:p>
            <a:r>
              <a:rPr lang="en-US" sz="1400" b="1" dirty="0">
                <a:solidFill>
                  <a:srgbClr val="FF66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   Floor, an initial entry into </a:t>
            </a:r>
            <a:r>
              <a:rPr lang="en-US" sz="1400" b="1" dirty="0" err="1" smtClean="0">
                <a:solidFill>
                  <a:srgbClr val="FF6600"/>
                </a:solidFill>
                <a:latin typeface="Bookman Old Style"/>
                <a:cs typeface="Bookman Old Style"/>
              </a:rPr>
              <a:t>HRElecSensors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 is made for that inserted floor *</a:t>
            </a:r>
            <a:r>
              <a:rPr lang="en-US" sz="1400" b="1" dirty="0" smtClean="0">
                <a:solidFill>
                  <a:srgbClr val="FF6600"/>
                </a:solidFill>
                <a:latin typeface="Bookman Old Style"/>
                <a:cs typeface="Bookman Old Style"/>
              </a:rPr>
              <a:t>/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 smtClean="0">
                <a:latin typeface="Bookman Old Style"/>
                <a:cs typeface="Bookman Old Style"/>
              </a:rPr>
              <a:t>CREATE </a:t>
            </a:r>
            <a:r>
              <a:rPr lang="en-US" sz="1400" dirty="0" smtClean="0">
                <a:latin typeface="Bookman Old Style"/>
                <a:cs typeface="Bookman Old Style"/>
              </a:rPr>
              <a:t>TRIGGER</a:t>
            </a:r>
            <a:r>
              <a:rPr lang="en-US" sz="1400" dirty="0" smtClean="0">
                <a:latin typeface="Bookman Old Style"/>
                <a:cs typeface="Bookman Old Style"/>
              </a:rPr>
              <a:t> </a:t>
            </a:r>
            <a:r>
              <a:rPr lang="en-US" sz="1400" dirty="0" err="1" smtClean="0">
                <a:latin typeface="Bookman Old Style"/>
                <a:cs typeface="Bookman Old Style"/>
              </a:rPr>
              <a:t>InsertHRElecSensorWhenFloor</a:t>
            </a:r>
            <a:r>
              <a:rPr lang="en-US" sz="1400" dirty="0" err="1" smtClean="0">
                <a:latin typeface="Bookman Old Style"/>
                <a:cs typeface="Bookman Old Style"/>
              </a:rPr>
              <a:t>Inserted</a:t>
            </a:r>
            <a:r>
              <a:rPr lang="en-US" sz="1400" dirty="0" smtClean="0">
                <a:latin typeface="Bookman Old Style"/>
                <a:cs typeface="Bookman Old Style"/>
              </a:rPr>
              <a:t> ( … )</a:t>
            </a:r>
            <a:endParaRPr lang="en-US" sz="1400" dirty="0">
              <a:latin typeface="Bookman Old Style"/>
              <a:cs typeface="Bookman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3055950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376" y="457200"/>
            <a:ext cx="8991600" cy="397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Reflect on these questions. You do NOT need to answer and submit them in writing, but they will be topics of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discussion.</a:t>
            </a:r>
          </a:p>
          <a:p>
            <a:pPr marL="342900" indent="-342900"/>
            <a:endParaRPr lang="en-US" sz="1200" dirty="0">
              <a:latin typeface="Bookman Old Style"/>
              <a:cs typeface="Bookman Old Style"/>
            </a:endParaRP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a) If you try to delete a row in Observer that has one or more ‘associated’ entries  in </a:t>
            </a:r>
            <a:r>
              <a:rPr lang="en-US" sz="1200" dirty="0" err="1">
                <a:latin typeface="Bookman Old Style"/>
                <a:cs typeface="Bookman Old Style"/>
              </a:rPr>
              <a:t>DormWebPage</a:t>
            </a:r>
            <a:r>
              <a:rPr lang="en-US" sz="1200" dirty="0">
                <a:latin typeface="Bookman Old Style"/>
                <a:cs typeface="Bookman Old Style"/>
              </a:rPr>
              <a:t>, what will happen?</a:t>
            </a:r>
          </a:p>
          <a:p>
            <a:pPr marL="342900" indent="-342900"/>
            <a:endParaRPr lang="en-US" sz="1200" dirty="0">
              <a:latin typeface="Bookman Old Style"/>
              <a:cs typeface="Bookman Old Style"/>
            </a:endParaRP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b) If you try to delete a Dorm, for which no one has ever looked at (Observed) a </a:t>
            </a:r>
            <a:r>
              <a:rPr lang="en-US" sz="1200" dirty="0" err="1">
                <a:latin typeface="Bookman Old Style"/>
                <a:cs typeface="Bookman Old Style"/>
              </a:rPr>
              <a:t>DormWebPage</a:t>
            </a:r>
            <a:r>
              <a:rPr lang="en-US" sz="1200" dirty="0">
                <a:latin typeface="Bookman Old Style"/>
                <a:cs typeface="Bookman Old Style"/>
              </a:rPr>
              <a:t> for it, what will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    happen?</a:t>
            </a:r>
          </a:p>
          <a:p>
            <a:pPr marL="342900" indent="-342900"/>
            <a:endParaRPr lang="en-US" sz="1200" dirty="0">
              <a:latin typeface="Bookman Old Style"/>
              <a:cs typeface="Bookman Old Style"/>
            </a:endParaRP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c) If you try to delete a Dorm, for which there have been one or more recorded views of </a:t>
            </a:r>
            <a:r>
              <a:rPr lang="en-US" sz="1200" dirty="0" err="1">
                <a:latin typeface="Bookman Old Style"/>
                <a:cs typeface="Bookman Old Style"/>
              </a:rPr>
              <a:t>DormWebPages</a:t>
            </a:r>
            <a:r>
              <a:rPr lang="en-US" sz="1200" dirty="0">
                <a:latin typeface="Bookman Old Style"/>
                <a:cs typeface="Bookman Old Style"/>
              </a:rPr>
              <a:t> for it, 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    what will happen?</a:t>
            </a:r>
          </a:p>
          <a:p>
            <a:pPr marL="342900" indent="-342900"/>
            <a:endParaRPr lang="en-US" sz="1200" dirty="0">
              <a:latin typeface="Bookman Old Style"/>
              <a:cs typeface="Bookman Old Style"/>
            </a:endParaRP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d) How many electricity sensors are associated with a low res dorm (so far as the DB encodes)? And vice versa?</a:t>
            </a:r>
          </a:p>
          <a:p>
            <a:pPr marL="342900" indent="-342900"/>
            <a:endParaRPr lang="en-US" sz="1200" dirty="0">
              <a:latin typeface="Bookman Old Style"/>
              <a:cs typeface="Bookman Old Style"/>
            </a:endParaRP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e) How many electricity sensors are associated with a high res dorm (so far as the DB encodes)?</a:t>
            </a:r>
          </a:p>
          <a:p>
            <a:pPr marL="342900" indent="-342900"/>
            <a:endParaRPr lang="en-US" sz="1200" dirty="0">
              <a:latin typeface="Bookman Old Style"/>
              <a:cs typeface="Bookman Old Style"/>
            </a:endParaRP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f) Could the current database design (tables and assertions) support the situation of a low res dorm becoming 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    a high res dorm WITHOUT losing past data from its low res days? If so, explain, and if not, explain what changes 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    to the DB design you might make to support this (high likelihood eventuality) PRIOR to DB implementation.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 </a:t>
            </a:r>
          </a:p>
          <a:p>
            <a:pPr marL="342900" indent="-342900"/>
            <a:r>
              <a:rPr lang="en-US" sz="1200" dirty="0">
                <a:latin typeface="Bookman Old Style"/>
                <a:cs typeface="Bookman Old Style"/>
              </a:rPr>
              <a:t>g) How could the DB design be changed to support records of room and plug level measurements of electricity (and perhaps faucet level water readings)?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5831" y="762000"/>
            <a:ext cx="8915401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Bookman Old Style"/>
                <a:cs typeface="Bookman Old Style"/>
              </a:rPr>
              <a:t>/* </a:t>
            </a:r>
            <a:r>
              <a:rPr lang="en-US" sz="1200" dirty="0" smtClean="0">
                <a:latin typeface="Bookman Old Style"/>
                <a:cs typeface="Bookman Old Style"/>
              </a:rPr>
              <a:t>Observer records information about those who are observing campus energy and water usage. These may be 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   </a:t>
            </a:r>
            <a:r>
              <a:rPr lang="en-US" sz="1200" dirty="0" smtClean="0">
                <a:latin typeface="Bookman Old Style"/>
                <a:cs typeface="Bookman Old Style"/>
              </a:rPr>
              <a:t>on-campus or off-campus observers. Observer </a:t>
            </a:r>
            <a:r>
              <a:rPr lang="en-US" sz="1200" dirty="0" smtClean="0">
                <a:latin typeface="Bookman Old Style"/>
                <a:cs typeface="Bookman Old Style"/>
              </a:rPr>
              <a:t>associates computer network identifiers (e.g., IP addresses) with </a:t>
            </a:r>
            <a:r>
              <a:rPr lang="en-US" sz="1200" dirty="0" smtClean="0">
                <a:latin typeface="Bookman Old Style"/>
                <a:cs typeface="Bookman Old Style"/>
              </a:rPr>
              <a:t>      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   </a:t>
            </a:r>
            <a:r>
              <a:rPr lang="en-US" sz="1200" dirty="0" smtClean="0">
                <a:latin typeface="Bookman Old Style"/>
                <a:cs typeface="Bookman Old Style"/>
              </a:rPr>
              <a:t>campus dormitories</a:t>
            </a:r>
            <a:r>
              <a:rPr lang="en-US" sz="1200" dirty="0" smtClean="0">
                <a:latin typeface="Bookman Old Style"/>
                <a:cs typeface="Bookman Old Style"/>
              </a:rPr>
              <a:t>. </a:t>
            </a:r>
            <a:r>
              <a:rPr lang="en-US" sz="1200" dirty="0" err="1" smtClean="0">
                <a:latin typeface="Bookman Old Style"/>
                <a:cs typeface="Bookman Old Style"/>
              </a:rPr>
              <a:t>DormName</a:t>
            </a:r>
            <a:r>
              <a:rPr lang="en-US" sz="1200" dirty="0" smtClean="0">
                <a:latin typeface="Bookman Old Style"/>
                <a:cs typeface="Bookman Old Style"/>
              </a:rPr>
              <a:t> can be NULL, thus allowing easy recording of off-campus (or </a:t>
            </a:r>
            <a:r>
              <a:rPr lang="en-US" sz="1200" dirty="0" smtClean="0">
                <a:latin typeface="Bookman Old Style"/>
                <a:cs typeface="Bookman Old Style"/>
              </a:rPr>
              <a:t>otherwise </a:t>
            </a:r>
            <a:r>
              <a:rPr lang="en-US" sz="1200" dirty="0" smtClean="0">
                <a:latin typeface="Bookman Old Style"/>
                <a:cs typeface="Bookman Old Style"/>
              </a:rPr>
              <a:t>non</a:t>
            </a:r>
            <a:r>
              <a:rPr lang="en-US" sz="1200" dirty="0" smtClean="0">
                <a:latin typeface="Bookman Old Style"/>
                <a:cs typeface="Bookman Old Style"/>
              </a:rPr>
              <a:t>-  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   </a:t>
            </a:r>
            <a:r>
              <a:rPr lang="en-US" sz="1200" dirty="0" smtClean="0">
                <a:latin typeface="Bookman Old Style"/>
                <a:cs typeface="Bookman Old Style"/>
              </a:rPr>
              <a:t>dorm</a:t>
            </a:r>
            <a:r>
              <a:rPr lang="en-US" sz="1200" dirty="0" smtClean="0">
                <a:latin typeface="Bookman Old Style"/>
                <a:cs typeface="Bookman Old Style"/>
              </a:rPr>
              <a:t>) network identifiers of virtual visitors to dorm web-based electricity and </a:t>
            </a:r>
            <a:r>
              <a:rPr lang="en-US" sz="1200" dirty="0" smtClean="0">
                <a:latin typeface="Bookman Old Style"/>
                <a:cs typeface="Bookman Old Style"/>
              </a:rPr>
              <a:t>water </a:t>
            </a:r>
            <a:r>
              <a:rPr lang="en-US" sz="1200" dirty="0">
                <a:latin typeface="Bookman Old Style"/>
                <a:cs typeface="Bookman Old Style"/>
              </a:rPr>
              <a:t>usage summaries</a:t>
            </a:r>
            <a:r>
              <a:rPr lang="en-US" sz="1200" dirty="0" smtClean="0">
                <a:latin typeface="Bookman Old Style"/>
                <a:cs typeface="Bookman Old Style"/>
              </a:rPr>
              <a:t>.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endParaRPr lang="en-US" sz="1200" dirty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Observer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NetworkID CHAR(20),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</a:t>
            </a:r>
            <a:r>
              <a:rPr lang="en-US" sz="1200" dirty="0">
                <a:latin typeface="Bookman Old Style"/>
                <a:cs typeface="Bookman Old Style"/>
              </a:rPr>
              <a:t>, </a:t>
            </a:r>
            <a:r>
              <a:rPr lang="en-US" sz="1200" dirty="0" smtClean="0">
                <a:latin typeface="Bookman Old Style"/>
                <a:cs typeface="Bookman Old Style"/>
              </a:rPr>
              <a:t>         /</a:t>
            </a:r>
            <a:r>
              <a:rPr lang="en-US" sz="1200" dirty="0">
                <a:latin typeface="Bookman Old Style"/>
                <a:cs typeface="Bookman Old Style"/>
              </a:rPr>
              <a:t>* Corresponds to a </a:t>
            </a:r>
            <a:r>
              <a:rPr lang="en-US" sz="1200" dirty="0" err="1">
                <a:latin typeface="Bookman Old Style"/>
                <a:cs typeface="Bookman Old Style"/>
              </a:rPr>
              <a:t>DormName</a:t>
            </a:r>
            <a:r>
              <a:rPr lang="en-US" sz="1200" dirty="0">
                <a:latin typeface="Bookman Old Style"/>
                <a:cs typeface="Bookman Old Style"/>
              </a:rPr>
              <a:t> in Dorm *</a:t>
            </a:r>
            <a:r>
              <a:rPr lang="en-US" sz="1200" dirty="0" smtClean="0">
                <a:latin typeface="Bookman Old Style"/>
                <a:cs typeface="Bookman Old Style"/>
              </a:rPr>
              <a:t>/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         PRIMARY KEY (NetworkID</a:t>
            </a:r>
            <a:r>
              <a:rPr lang="en-US" sz="1200" dirty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</a:t>
            </a:r>
            <a:r>
              <a:rPr lang="en-US" sz="1200" dirty="0" smtClean="0">
                <a:solidFill>
                  <a:srgbClr val="0000FF"/>
                </a:solidFill>
                <a:latin typeface="Bookman Old Style"/>
                <a:cs typeface="Bookman Old Style"/>
              </a:rPr>
              <a:t>; 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/* Add a FOREIGN KEY constraint that will cause a DELETE or UPDATE in Dorm (of a row with a matching </a:t>
            </a:r>
          </a:p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   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DormName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) to CASCADE to Observer. */</a:t>
            </a:r>
            <a:endParaRPr lang="en-US" sz="1200" b="1" dirty="0">
              <a:solidFill>
                <a:srgbClr val="FF0000"/>
              </a:solidFill>
              <a:latin typeface="Bookman Old Style"/>
              <a:cs typeface="Bookman Old Styl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965" y="3352800"/>
            <a:ext cx="8915402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A record of visits to a Dorm’s (often assembled, on demand) Webpage, which displays statistics    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    on electricity and water usage */</a:t>
            </a:r>
          </a:p>
          <a:p>
            <a:endParaRPr lang="en-US" sz="1200" dirty="0">
              <a:latin typeface="Bookman Old Style"/>
              <a:cs typeface="Bookman Old Style"/>
            </a:endParaRP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DormWebPage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DWPageID</a:t>
            </a:r>
            <a:r>
              <a:rPr lang="en-US" sz="1200" dirty="0" smtClean="0">
                <a:latin typeface="Bookman Old Style"/>
                <a:cs typeface="Bookman Old Style"/>
              </a:rPr>
              <a:t> INTEGER,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CreateDate</a:t>
            </a:r>
            <a:r>
              <a:rPr lang="en-US" sz="1200" dirty="0" smtClean="0">
                <a:latin typeface="Bookman Old Style"/>
                <a:cs typeface="Bookman Old Style"/>
              </a:rPr>
              <a:t> DATE NOT NULL, /* NOT NULL indicates field cannot be NULL in any record */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CreateTime</a:t>
            </a:r>
            <a:r>
              <a:rPr lang="en-US" sz="1200" dirty="0" smtClean="0">
                <a:latin typeface="Bookman Old Style"/>
                <a:cs typeface="Bookman Old Style"/>
              </a:rPr>
              <a:t> TIME NOT NULL,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ObserverNetworkID</a:t>
            </a:r>
            <a:r>
              <a:rPr lang="en-US" sz="1200" dirty="0" smtClean="0">
                <a:latin typeface="Bookman Old Style"/>
                <a:cs typeface="Bookman Old Style"/>
              </a:rPr>
              <a:t> CHAR(20) NOT NULL,   /* Corresponds to a NetworkID in Observer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 NOT NULL,          /* Corresponds to a DormName in Dorm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 smtClean="0">
                <a:latin typeface="Bookman Old Style"/>
                <a:cs typeface="Bookman Old Style"/>
              </a:rPr>
              <a:t>DWPageID</a:t>
            </a:r>
            <a:r>
              <a:rPr lang="en-US" sz="1200" dirty="0" smtClean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);</a:t>
            </a:r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/* Add a FOREIGN KEY constraint that will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block (i.e., prevent) 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a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Dorm from being deleted if there is a   </a:t>
            </a:r>
          </a:p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   tuple in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DormWebPage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with a matching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DormName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. Define the same FK to cascade an update in Dorm </a:t>
            </a:r>
          </a:p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   to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DormWebPage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. */</a:t>
            </a:r>
            <a:endParaRPr lang="en-US" sz="1200" b="1" dirty="0">
              <a:solidFill>
                <a:srgbClr val="FF0000"/>
              </a:solidFill>
              <a:latin typeface="Bookman Old Style"/>
              <a:cs typeface="Bookman Old Sty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196334"/>
            <a:ext cx="8045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Bookman Old Style"/>
                <a:cs typeface="Bookman Old Style"/>
              </a:rPr>
              <a:t>Dorm Energy Monitoring Application (standard tables and assertions)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2806" y="609600"/>
            <a:ext cx="8871194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Dorms can be high res and low res, and tables for each subtype have an FK reference to Dorm, which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contains the common information that is inherited for each type of dorm. Dorms are also FK referenced by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a number of other tables.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Dorm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MaxOccupancy SMALLINT,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 smtClean="0">
                <a:latin typeface="Bookman Old Style"/>
                <a:cs typeface="Bookman Old Style"/>
              </a:rPr>
              <a:t>DormName</a:t>
            </a:r>
            <a:r>
              <a:rPr lang="en-US" sz="1200" dirty="0" smtClean="0">
                <a:latin typeface="Bookman Old Style"/>
                <a:cs typeface="Bookman Old Style"/>
              </a:rPr>
              <a:t>)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CHECK </a:t>
            </a:r>
            <a:r>
              <a:rPr lang="en-US" sz="1200" dirty="0" smtClean="0">
                <a:latin typeface="Bookman Old Style"/>
                <a:cs typeface="Bookman Old Style"/>
              </a:rPr>
              <a:t>((</a:t>
            </a:r>
            <a:r>
              <a:rPr lang="en-US" sz="1200" dirty="0" err="1" smtClean="0">
                <a:latin typeface="Bookman Old Style"/>
                <a:cs typeface="Bookman Old Style"/>
              </a:rPr>
              <a:t>DormName</a:t>
            </a:r>
            <a:r>
              <a:rPr lang="en-US" sz="1200" dirty="0" smtClean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IN (SELECT </a:t>
            </a:r>
            <a:r>
              <a:rPr lang="en-US" sz="1200" dirty="0" err="1" smtClean="0">
                <a:latin typeface="Bookman Old Style"/>
                <a:cs typeface="Bookman Old Style"/>
              </a:rPr>
              <a:t>DormName</a:t>
            </a:r>
            <a:r>
              <a:rPr lang="en-US" sz="1200" dirty="0" smtClean="0">
                <a:latin typeface="Bookman Old Style"/>
                <a:cs typeface="Bookman Old Style"/>
              </a:rPr>
              <a:t> FROM </a:t>
            </a:r>
            <a:r>
              <a:rPr lang="en-US" sz="1200" dirty="0" err="1" smtClean="0">
                <a:latin typeface="Bookman Old Style"/>
                <a:cs typeface="Bookman Old Style"/>
              </a:rPr>
              <a:t>HighResDorm</a:t>
            </a:r>
            <a:r>
              <a:rPr lang="en-US" sz="1200" dirty="0" smtClean="0">
                <a:latin typeface="Bookman Old Style"/>
                <a:cs typeface="Bookman Old Style"/>
              </a:rPr>
              <a:t>) UNION </a:t>
            </a:r>
            <a:endParaRPr lang="en-US" sz="1200" dirty="0" smtClean="0">
              <a:latin typeface="Bookman Old Style"/>
              <a:cs typeface="Bookman Old Style"/>
            </a:endParaRPr>
          </a:p>
          <a:p>
            <a:pPr lvl="1"/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                                    </a:t>
            </a:r>
            <a:r>
              <a:rPr lang="en-US" sz="1200" dirty="0" smtClean="0">
                <a:latin typeface="Bookman Old Style"/>
                <a:cs typeface="Bookman Old Style"/>
              </a:rPr>
              <a:t>(</a:t>
            </a:r>
            <a:r>
              <a:rPr lang="en-US" sz="1200" dirty="0">
                <a:latin typeface="Bookman Old Style"/>
                <a:cs typeface="Bookman Old Style"/>
              </a:rPr>
              <a:t>SELECT </a:t>
            </a:r>
            <a:r>
              <a:rPr lang="en-US" sz="1200" dirty="0" err="1">
                <a:latin typeface="Bookman Old Style"/>
                <a:cs typeface="Bookman Old Style"/>
              </a:rPr>
              <a:t>DormName</a:t>
            </a:r>
            <a:r>
              <a:rPr lang="en-US" sz="1200" dirty="0">
                <a:latin typeface="Bookman Old Style"/>
                <a:cs typeface="Bookman Old Style"/>
              </a:rPr>
              <a:t> FROM </a:t>
            </a:r>
            <a:r>
              <a:rPr lang="en-US" sz="1200" dirty="0" err="1" smtClean="0">
                <a:latin typeface="Bookman Old Style"/>
                <a:cs typeface="Bookman Old Style"/>
              </a:rPr>
              <a:t>LowResDorm</a:t>
            </a:r>
            <a:r>
              <a:rPr lang="en-US" sz="1200" dirty="0" smtClean="0">
                <a:latin typeface="Bookman Old Style"/>
                <a:cs typeface="Bookman Old Style"/>
              </a:rPr>
              <a:t>)) </a:t>
            </a:r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9730" y="2667000"/>
            <a:ext cx="8839200" cy="1754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</a:t>
            </a:r>
            <a:r>
              <a:rPr lang="en-US" sz="1200" dirty="0" smtClean="0">
                <a:latin typeface="Bookman Old Style"/>
                <a:cs typeface="Bookman Old Style"/>
              </a:rPr>
              <a:t>A table of time-stamped outdoor temperatures (required) and light conditions (optional) */</a:t>
            </a:r>
            <a:endParaRPr lang="en-US" sz="1200" dirty="0">
              <a:latin typeface="Bookman Old Style"/>
              <a:cs typeface="Bookman Old Style"/>
            </a:endParaRP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AmbientValues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AmbientReadingsDate</a:t>
            </a:r>
            <a:r>
              <a:rPr lang="en-US" sz="1200" dirty="0" smtClean="0">
                <a:latin typeface="Bookman Old Style"/>
                <a:cs typeface="Bookman Old Style"/>
              </a:rPr>
              <a:t> DATE,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AmbientReadingsTime</a:t>
            </a:r>
            <a:r>
              <a:rPr lang="en-US" sz="1200" dirty="0" smtClean="0">
                <a:latin typeface="Bookman Old Style"/>
                <a:cs typeface="Bookman Old Style"/>
              </a:rPr>
              <a:t> TIME,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AmbientTemp</a:t>
            </a:r>
            <a:r>
              <a:rPr lang="en-US" sz="1200" dirty="0" smtClean="0">
                <a:latin typeface="Bookman Old Style"/>
                <a:cs typeface="Bookman Old Style"/>
              </a:rPr>
              <a:t> TINYINT NOT NULL,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AmbientLight</a:t>
            </a:r>
            <a:r>
              <a:rPr lang="en-US" sz="1200" dirty="0" smtClean="0">
                <a:latin typeface="Bookman Old Style"/>
                <a:cs typeface="Bookman Old Style"/>
              </a:rPr>
              <a:t> CHAR(2),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 smtClean="0">
                <a:latin typeface="Bookman Old Style"/>
                <a:cs typeface="Bookman Old Style"/>
              </a:rPr>
              <a:t>AmbientReadingsDate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AmbientReadingsTime</a:t>
            </a:r>
            <a:r>
              <a:rPr lang="en-US" sz="1200" dirty="0" smtClean="0">
                <a:latin typeface="Bookman Old Style"/>
                <a:cs typeface="Bookman Old Style"/>
              </a:rPr>
              <a:t>)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);</a:t>
            </a:r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5498" y="4572000"/>
            <a:ext cx="8875931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Every high res dorm is also a dorm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HighResDorm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VARCHAR(35), </a:t>
            </a:r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    /* Corresponds to a DormName in Dorm */                  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StartDate</a:t>
            </a:r>
            <a:r>
              <a:rPr lang="en-US" sz="1200" dirty="0" smtClean="0">
                <a:latin typeface="Bookman Old Style"/>
                <a:cs typeface="Bookman Old Style"/>
              </a:rPr>
              <a:t> DATE,                     /* Date at which it became a HighResDorm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(DormName),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);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/* Add an in-table CHECK that ensures a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DormName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found in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HighResDorm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is also found in Dorm */</a:t>
            </a:r>
            <a:endParaRPr lang="en-US" sz="1200" b="1" i="1" dirty="0">
              <a:solidFill>
                <a:srgbClr val="FF0000"/>
              </a:solidFill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8319" y="65394"/>
            <a:ext cx="7941281" cy="24929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* A </a:t>
            </a:r>
            <a:r>
              <a:rPr lang="en-US" sz="1200" dirty="0" err="1">
                <a:solidFill>
                  <a:srgbClr val="000000"/>
                </a:solidFill>
                <a:latin typeface="Bookman Old Style"/>
                <a:cs typeface="Bookman Old Style"/>
              </a:rPr>
              <a:t>LowRes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 dorm is assumed to have a unique (NOT NULL) electricity sensor, but the definition</a:t>
            </a:r>
          </a:p>
          <a:p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allows water sensors to be shared across dorms (not unique) and none at all (allowed NULL) */</a:t>
            </a:r>
          </a:p>
          <a:p>
            <a:endParaRPr lang="en-US" sz="1200" dirty="0" smtClean="0">
              <a:solidFill>
                <a:srgbClr val="000000"/>
              </a:solidFill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LowResDorm (</a:t>
            </a:r>
          </a:p>
          <a:p>
            <a:pPr lvl="1"/>
            <a:r>
              <a:rPr lang="en-US" sz="1200" dirty="0">
                <a:latin typeface="Bookman Old Style"/>
                <a:cs typeface="Bookman Old Style"/>
              </a:rPr>
              <a:t>DormName VARCHAR(35),           /* Corresponds to a DormName in Dorm */</a:t>
            </a:r>
          </a:p>
          <a:p>
            <a:pPr marL="457200" lvl="2"/>
            <a:r>
              <a:rPr lang="en-US" sz="1200" dirty="0" err="1" smtClean="0">
                <a:latin typeface="Bookman Old Style"/>
                <a:cs typeface="Bookman Old Style"/>
              </a:rPr>
              <a:t>StartDate</a:t>
            </a:r>
            <a:r>
              <a:rPr lang="en-US" sz="1200" dirty="0">
                <a:latin typeface="Bookman Old Style"/>
                <a:cs typeface="Bookman Old Style"/>
              </a:rPr>
              <a:t> DATE,                          /* Date at which it became a LowResDorm */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LRElecSensorID</a:t>
            </a:r>
            <a:r>
              <a:rPr lang="en-US" sz="1200" dirty="0" smtClean="0">
                <a:latin typeface="Bookman Old Style"/>
                <a:cs typeface="Bookman Old Style"/>
              </a:rPr>
              <a:t> INTEGER NOT NULL,      </a:t>
            </a:r>
          </a:p>
          <a:p>
            <a:pPr lvl="1"/>
            <a:r>
              <a:rPr lang="en-US" sz="1200" dirty="0">
                <a:latin typeface="Bookman Old Style"/>
                <a:cs typeface="Bookman Old Style"/>
              </a:rPr>
              <a:t>UNIQUE(</a:t>
            </a:r>
            <a:r>
              <a:rPr lang="en-US" sz="1200" dirty="0" err="1">
                <a:latin typeface="Bookman Old Style"/>
                <a:cs typeface="Bookman Old Style"/>
              </a:rPr>
              <a:t>LRElecSensorID</a:t>
            </a:r>
            <a:r>
              <a:rPr lang="en-US" sz="1200" dirty="0">
                <a:latin typeface="Bookman Old Style"/>
                <a:cs typeface="Bookman Old Style"/>
              </a:rPr>
              <a:t>),  /* UNIQUE indicates a key; typically implies NOT NULL */</a:t>
            </a:r>
            <a:endParaRPr lang="en-US" sz="1200" b="1" dirty="0" smtClean="0">
              <a:latin typeface="Bookman Old Style"/>
              <a:cs typeface="Bookman Old Style"/>
            </a:endParaRP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LRElecSensorOnLineDate</a:t>
            </a:r>
            <a:r>
              <a:rPr lang="en-US" sz="1200" dirty="0" smtClean="0">
                <a:latin typeface="Bookman Old Style"/>
                <a:cs typeface="Bookman Old Style"/>
              </a:rPr>
              <a:t> DATE,              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LRWaterSensorOnLineDate</a:t>
            </a:r>
            <a:r>
              <a:rPr lang="en-US" sz="1200" dirty="0" smtClean="0">
                <a:latin typeface="Bookman Old Style"/>
                <a:cs typeface="Bookman Old Style"/>
              </a:rPr>
              <a:t> DATE,</a:t>
            </a:r>
          </a:p>
          <a:p>
            <a:pPr lvl="1"/>
            <a:r>
              <a:rPr lang="en-US" sz="1200" dirty="0" err="1">
                <a:latin typeface="Bookman Old Style"/>
                <a:cs typeface="Bookman Old Style"/>
              </a:rPr>
              <a:t>LRWaterSensorID</a:t>
            </a:r>
            <a:r>
              <a:rPr lang="en-US" sz="1200" dirty="0">
                <a:latin typeface="Bookman Old Style"/>
                <a:cs typeface="Bookman Old Style"/>
              </a:rPr>
              <a:t> INTEGER, </a:t>
            </a:r>
          </a:p>
          <a:p>
            <a:pPr lvl="1"/>
            <a:r>
              <a:rPr lang="en-US" sz="1200" dirty="0">
                <a:latin typeface="Bookman Old Style"/>
                <a:cs typeface="Bookman Old Style"/>
              </a:rPr>
              <a:t>PRIMARY KEY (</a:t>
            </a:r>
            <a:r>
              <a:rPr lang="en-US" sz="1200" dirty="0" err="1">
                <a:latin typeface="Bookman Old Style"/>
                <a:cs typeface="Bookman Old Style"/>
              </a:rPr>
              <a:t>DormName</a:t>
            </a:r>
            <a:r>
              <a:rPr lang="en-US" sz="1200" dirty="0">
                <a:latin typeface="Bookman Old Style"/>
                <a:cs typeface="Bookman Old Style"/>
              </a:rPr>
              <a:t>),</a:t>
            </a:r>
            <a:r>
              <a:rPr lang="en-US" sz="1200" dirty="0" smtClean="0">
                <a:latin typeface="Bookman Old Style"/>
                <a:cs typeface="Bookman Old Style"/>
              </a:rPr>
              <a:t> </a:t>
            </a:r>
            <a:endParaRPr lang="en-US" sz="1200" dirty="0" smtClean="0">
              <a:solidFill>
                <a:srgbClr val="0000FF"/>
              </a:solidFill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);</a:t>
            </a:r>
            <a:endParaRPr lang="en-US" sz="1200" i="1" dirty="0">
              <a:solidFill>
                <a:srgbClr val="FF0000"/>
              </a:solidFill>
              <a:latin typeface="Bookman Old Style"/>
              <a:cs typeface="Bookman Old Style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601" y="2667000"/>
            <a:ext cx="89154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For example, </a:t>
            </a:r>
            <a:r>
              <a:rPr lang="en-US" sz="1200" dirty="0" err="1">
                <a:solidFill>
                  <a:srgbClr val="000000"/>
                </a:solidFill>
                <a:latin typeface="Bookman Old Style"/>
                <a:cs typeface="Bookman Old Style"/>
              </a:rPr>
              <a:t>FloorNum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 = 3 and </a:t>
            </a:r>
            <a:r>
              <a:rPr lang="en-US" sz="1200" dirty="0" err="1">
                <a:solidFill>
                  <a:srgbClr val="000000"/>
                </a:solidFill>
                <a:latin typeface="Bookman Old Style"/>
                <a:cs typeface="Bookman Old Style"/>
              </a:rPr>
              <a:t>DormName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 = McGill is 3</a:t>
            </a:r>
            <a:r>
              <a:rPr lang="en-US" sz="1200" baseline="30000" dirty="0">
                <a:solidFill>
                  <a:srgbClr val="000000"/>
                </a:solidFill>
                <a:latin typeface="Bookman Old Style"/>
                <a:cs typeface="Bookman Old Style"/>
              </a:rPr>
              <a:t>rd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 floor of McGill </a:t>
            </a:r>
            <a:r>
              <a:rPr lang="en-US" sz="1200" dirty="0">
                <a:latin typeface="Bookman Old Style"/>
                <a:cs typeface="Bookman Old Style"/>
              </a:rPr>
              <a:t>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Floor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VARCHAR(35),  /* Corresponds to a DormName in HighResDorm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FloorNum TINYINT,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MaxOccupancy SMALLINT,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(DormName, FloorNum),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</a:t>
            </a:r>
            <a:r>
              <a:rPr lang="en-US" sz="1200" dirty="0" smtClean="0">
                <a:latin typeface="Bookman Old Style"/>
                <a:cs typeface="Bookman Old Style"/>
              </a:rPr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601" y="4495800"/>
            <a:ext cx="8915400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Similar meanings as DormWebPage, but for high res case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FloorWebPage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VARCHAR(35),    /* Corresponds to DormName in Floor */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FloorNum TINYINT,               /* Corresponds to FloorNum in Floor */</a:t>
            </a:r>
          </a:p>
          <a:p>
            <a:pPr lvl="1"/>
            <a:r>
              <a:rPr lang="en-US" sz="1200" dirty="0">
                <a:latin typeface="Bookman Old Style"/>
                <a:cs typeface="Bookman Old Style"/>
              </a:rPr>
              <a:t>FWPageID INTEGER,</a:t>
            </a:r>
            <a:endParaRPr lang="en-US" sz="1200" dirty="0" smtClean="0">
              <a:latin typeface="Bookman Old Style"/>
              <a:cs typeface="Bookman Old Style"/>
            </a:endParaRP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CreateDate</a:t>
            </a:r>
            <a:r>
              <a:rPr lang="en-US" sz="1200" dirty="0" smtClean="0">
                <a:latin typeface="Bookman Old Style"/>
                <a:cs typeface="Bookman Old Style"/>
              </a:rPr>
              <a:t> DATE NOT NULL,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CreateTime</a:t>
            </a:r>
            <a:r>
              <a:rPr lang="en-US" sz="1200" dirty="0" smtClean="0">
                <a:latin typeface="Bookman Old Style"/>
                <a:cs typeface="Bookman Old Style"/>
              </a:rPr>
              <a:t> TIME NOT NULL,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ObserverNetworkID</a:t>
            </a:r>
            <a:r>
              <a:rPr lang="en-US" sz="1200" dirty="0" smtClean="0">
                <a:latin typeface="Bookman Old Style"/>
                <a:cs typeface="Bookman Old Style"/>
              </a:rPr>
              <a:t> CHAR(20) NOT NULL,   /* Corresponds to NetworkID in Observer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>
                <a:latin typeface="Bookman Old Style"/>
                <a:cs typeface="Bookman Old Style"/>
              </a:rPr>
              <a:t>FWPageID</a:t>
            </a:r>
            <a:r>
              <a:rPr lang="en-US" sz="1200" dirty="0" smtClean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);</a:t>
            </a:r>
            <a:endParaRPr lang="en-US" sz="1200" dirty="0" smtClean="0">
              <a:latin typeface="Bookman Old Style"/>
              <a:cs typeface="Bookman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3906621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3925" y="533400"/>
            <a:ext cx="8779394" cy="1754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Definition allows multiple sensors per floor (thus, </a:t>
            </a:r>
            <a:r>
              <a:rPr lang="en-US" sz="1200" dirty="0" err="1">
                <a:latin typeface="Bookman Old Style"/>
                <a:cs typeface="Bookman Old Style"/>
              </a:rPr>
              <a:t>DormName,Floor</a:t>
            </a:r>
            <a:r>
              <a:rPr lang="en-US" sz="1200" dirty="0">
                <a:latin typeface="Bookman Old Style"/>
                <a:cs typeface="Bookman Old Style"/>
              </a:rPr>
              <a:t> not required UNIQUE)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HRElecSensor (</a:t>
            </a:r>
          </a:p>
          <a:p>
            <a:pPr marL="457200" lvl="2"/>
            <a:r>
              <a:rPr lang="en-US" sz="1200" dirty="0">
                <a:latin typeface="Bookman Old Style"/>
                <a:cs typeface="Bookman Old Style"/>
              </a:rPr>
              <a:t>DormName VARCHAR(35) NOT NULL, /* Corresponds to DormName in Floor */</a:t>
            </a:r>
            <a:endParaRPr lang="en-US" sz="1200" dirty="0" smtClean="0">
              <a:latin typeface="Bookman Old Style"/>
              <a:cs typeface="Bookman Old Style"/>
            </a:endParaRPr>
          </a:p>
          <a:p>
            <a:pPr marL="457200" lvl="2"/>
            <a:r>
              <a:rPr lang="en-US" sz="1200" dirty="0" err="1" smtClean="0">
                <a:latin typeface="Bookman Old Style"/>
                <a:cs typeface="Bookman Old Style"/>
              </a:rPr>
              <a:t>FloorNum</a:t>
            </a:r>
            <a:r>
              <a:rPr lang="en-US" sz="1200" dirty="0">
                <a:latin typeface="Bookman Old Style"/>
                <a:cs typeface="Bookman Old Style"/>
              </a:rPr>
              <a:t> TINYINT NOT NULL,            /* Corresponds to FloorNum in Floor */</a:t>
            </a:r>
            <a:endParaRPr lang="en-US" sz="1200" dirty="0" smtClean="0">
              <a:latin typeface="Bookman Old Style"/>
              <a:cs typeface="Bookman Old Style"/>
            </a:endParaRP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HRElecSensorID INTEGER,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HRElecSensorOnLineDate</a:t>
            </a:r>
            <a:r>
              <a:rPr lang="en-US" sz="1200" dirty="0" smtClean="0">
                <a:latin typeface="Bookman Old Style"/>
                <a:cs typeface="Bookman Old Style"/>
              </a:rPr>
              <a:t> DATE,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(HRElecSensorID)</a:t>
            </a:r>
            <a:r>
              <a:rPr lang="en-US" sz="1200" dirty="0" smtClean="0">
                <a:latin typeface="Bookman Old Style"/>
                <a:cs typeface="Bookman Old Style"/>
              </a:rPr>
              <a:t>,        </a:t>
            </a:r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);</a:t>
            </a:r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4606" y="3124200"/>
            <a:ext cx="8779394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</a:t>
            </a:r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* If you bother to record a reading, the value should be NOT NULL (perhaps coupled</a:t>
            </a:r>
          </a:p>
          <a:p>
            <a:r>
              <a:rPr lang="en-US" sz="1200" dirty="0">
                <a:solidFill>
                  <a:srgbClr val="000000"/>
                </a:solidFill>
                <a:latin typeface="Bookman Old Style"/>
                <a:cs typeface="Bookman Old Style"/>
              </a:rPr>
              <a:t>     special value(e.g., -999)  indicating not read because not functional sensor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HREReading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HRElecSensorID INTEGER,   /* Corresponds to HRElecSensorID in HRElecSensor */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HREReadingDate</a:t>
            </a:r>
            <a:r>
              <a:rPr lang="en-US" sz="1200" dirty="0" smtClean="0">
                <a:latin typeface="Bookman Old Style"/>
                <a:cs typeface="Bookman Old Style"/>
              </a:rPr>
              <a:t> DATE,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HREReadingTime</a:t>
            </a:r>
            <a:r>
              <a:rPr lang="en-US" sz="1200" dirty="0" smtClean="0">
                <a:latin typeface="Bookman Old Style"/>
                <a:cs typeface="Bookman Old Style"/>
              </a:rPr>
              <a:t> TIME,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HREValue</a:t>
            </a:r>
            <a:r>
              <a:rPr lang="en-US" sz="1200" dirty="0" smtClean="0">
                <a:latin typeface="Bookman Old Style"/>
                <a:cs typeface="Bookman Old Style"/>
              </a:rPr>
              <a:t> INTEGER NOT NULL,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(HRElecSensorID, </a:t>
            </a:r>
            <a:r>
              <a:rPr lang="en-US" sz="1200" dirty="0" err="1" smtClean="0">
                <a:latin typeface="Bookman Old Style"/>
                <a:cs typeface="Bookman Old Style"/>
              </a:rPr>
              <a:t>HREReadingDate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HREReadingTime</a:t>
            </a:r>
            <a:r>
              <a:rPr lang="en-US" sz="1200" dirty="0" smtClean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</a:t>
            </a:r>
            <a:r>
              <a:rPr lang="en-US" sz="1200" dirty="0">
                <a:latin typeface="Bookman Old Style"/>
                <a:cs typeface="Bookman Old Style"/>
              </a:rPr>
              <a:t>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533400"/>
            <a:ext cx="8382000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As with elect sensors in high res case, definition allows multiple sensors per floor (thus, </a:t>
            </a:r>
            <a:r>
              <a:rPr lang="en-US" sz="1200" dirty="0" err="1">
                <a:latin typeface="Bookman Old Style"/>
                <a:cs typeface="Bookman Old Style"/>
              </a:rPr>
              <a:t>DormName,Floor</a:t>
            </a:r>
            <a:r>
              <a:rPr lang="en-US" sz="1200" dirty="0">
                <a:latin typeface="Bookman Old Style"/>
                <a:cs typeface="Bookman Old Style"/>
              </a:rPr>
              <a:t>  </a:t>
            </a:r>
          </a:p>
          <a:p>
            <a:r>
              <a:rPr lang="en-US" sz="1200" dirty="0">
                <a:latin typeface="Bookman Old Style"/>
                <a:cs typeface="Bookman Old Style"/>
              </a:rPr>
              <a:t>    not required UNIQUE)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HRWSensor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 NOT NULL,  /* Corresponds to DormName in Floor */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FloorNum</a:t>
            </a:r>
            <a:r>
              <a:rPr lang="en-US" sz="1200" dirty="0" smtClean="0">
                <a:latin typeface="Bookman Old Style"/>
                <a:cs typeface="Bookman Old Style"/>
              </a:rPr>
              <a:t> TINYINT NOT NULL,             /* Corresponds to FloorNum in Floor */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HRWaterSensorID</a:t>
            </a:r>
            <a:r>
              <a:rPr lang="en-US" sz="1200" dirty="0" smtClean="0">
                <a:latin typeface="Bookman Old Style"/>
                <a:cs typeface="Bookman Old Style"/>
              </a:rPr>
              <a:t> INTEGER,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HRWaterSensorOnLineDate</a:t>
            </a:r>
            <a:r>
              <a:rPr lang="en-US" sz="1200" dirty="0" smtClean="0">
                <a:latin typeface="Bookman Old Style"/>
                <a:cs typeface="Bookman Old Style"/>
              </a:rPr>
              <a:t> DATE,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 smtClean="0">
                <a:latin typeface="Bookman Old Style"/>
                <a:cs typeface="Bookman Old Style"/>
              </a:rPr>
              <a:t>HRWaterSensorID</a:t>
            </a:r>
            <a:r>
              <a:rPr lang="en-US" sz="1200" dirty="0" smtClean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</a:t>
            </a:r>
            <a:r>
              <a:rPr lang="en-US" sz="1200" dirty="0" smtClean="0">
                <a:latin typeface="Bookman Old Style"/>
                <a:cs typeface="Bookman Old Style"/>
              </a:rPr>
              <a:t>; </a:t>
            </a:r>
            <a:r>
              <a:rPr lang="en-US" sz="1200" dirty="0" smtClean="0">
                <a:latin typeface="Bookman Old Style"/>
                <a:cs typeface="Bookman Old Style"/>
              </a:rPr>
              <a:t>/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* Write a Foreign Key constraint that ensures that every (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DormName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,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FloorNu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m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) pair in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HRWSensor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</a:p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   is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associated with exactly one tuple of Floor. Cascade on both deletes and updates. */</a:t>
            </a:r>
            <a:endParaRPr lang="en-US" sz="1200" b="1" dirty="0">
              <a:solidFill>
                <a:srgbClr val="FF0000"/>
              </a:solidFill>
              <a:latin typeface="Bookman Old Style"/>
              <a:cs typeface="Bookman Old Styl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4312" y="3352800"/>
            <a:ext cx="8382000" cy="1754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</a:t>
            </a:r>
            <a:r>
              <a:rPr lang="en-US" sz="1200" dirty="0" smtClean="0">
                <a:latin typeface="Bookman Old Style"/>
                <a:cs typeface="Bookman Old Style"/>
              </a:rPr>
              <a:t>Time-stamped readings are associated with sensors*</a:t>
            </a:r>
            <a:r>
              <a:rPr lang="en-US" sz="1200" dirty="0">
                <a:latin typeface="Bookman Old Style"/>
                <a:cs typeface="Bookman Old Style"/>
              </a:rPr>
              <a:t>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</a:t>
            </a:r>
            <a:r>
              <a:rPr lang="en-US" sz="1200" dirty="0" err="1" smtClean="0">
                <a:latin typeface="Bookman Old Style"/>
                <a:cs typeface="Bookman Old Style"/>
              </a:rPr>
              <a:t>HRWReading</a:t>
            </a:r>
            <a:r>
              <a:rPr lang="en-US" sz="1200" dirty="0" smtClean="0">
                <a:latin typeface="Bookman Old Style"/>
                <a:cs typeface="Bookman Old Style"/>
              </a:rPr>
              <a:t> (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HRWaterSensorID</a:t>
            </a:r>
            <a:r>
              <a:rPr lang="en-US" sz="1200" dirty="0" smtClean="0">
                <a:latin typeface="Bookman Old Style"/>
                <a:cs typeface="Bookman Old Style"/>
              </a:rPr>
              <a:t> INTEGER,  /* Corresponds to HRWaterSensorID in HRWaterSensor */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HRWReadingDate</a:t>
            </a:r>
            <a:r>
              <a:rPr lang="en-US" sz="1200" dirty="0" smtClean="0">
                <a:latin typeface="Bookman Old Style"/>
                <a:cs typeface="Bookman Old Style"/>
              </a:rPr>
              <a:t> DATE,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HRWReadingTime</a:t>
            </a:r>
            <a:r>
              <a:rPr lang="en-US" sz="1200" dirty="0" smtClean="0">
                <a:latin typeface="Bookman Old Style"/>
                <a:cs typeface="Bookman Old Style"/>
              </a:rPr>
              <a:t> TIME,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HRWValue</a:t>
            </a:r>
            <a:r>
              <a:rPr lang="en-US" sz="1200" dirty="0" smtClean="0">
                <a:latin typeface="Bookman Old Style"/>
                <a:cs typeface="Bookman Old Style"/>
              </a:rPr>
              <a:t> INTEGER NOT NULL,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 smtClean="0">
                <a:latin typeface="Bookman Old Style"/>
                <a:cs typeface="Bookman Old Style"/>
              </a:rPr>
              <a:t>HRWaterSensorID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HRWReadingDate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HRWReadingTime</a:t>
            </a:r>
            <a:r>
              <a:rPr lang="en-US" sz="1200" dirty="0" smtClean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</a:t>
            </a:r>
            <a:r>
              <a:rPr lang="en-US" sz="1200" dirty="0" smtClean="0">
                <a:latin typeface="Bookman Old Style"/>
                <a:cs typeface="Bookman Old Style"/>
              </a:rPr>
              <a:t>;</a:t>
            </a:r>
            <a:endParaRPr lang="en-US" sz="1200" dirty="0">
              <a:latin typeface="Bookman Old Style"/>
              <a:cs typeface="Bookman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1913504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9030" y="533400"/>
            <a:ext cx="8839200" cy="1754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 The earlier definition of LowResDorm indicates exactly one sensor per low res dorm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LREReading (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DormName VARCHAR(35),   /* Corresponds to DormName in LowResDorm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LREReadingDate DATE,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LREReadingTime TIME,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LREValue</a:t>
            </a:r>
            <a:r>
              <a:rPr lang="en-US" sz="1200" dirty="0" smtClean="0">
                <a:latin typeface="Bookman Old Style"/>
                <a:cs typeface="Bookman Old Style"/>
              </a:rPr>
              <a:t> INTEGER NOT NULL,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(DormName, </a:t>
            </a:r>
            <a:r>
              <a:rPr lang="en-US" sz="1200" dirty="0" err="1" smtClean="0">
                <a:latin typeface="Bookman Old Style"/>
                <a:cs typeface="Bookman Old Style"/>
              </a:rPr>
              <a:t>LREReadingDate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LREReadingTime</a:t>
            </a:r>
            <a:r>
              <a:rPr lang="en-US" sz="1200" dirty="0" smtClean="0">
                <a:latin typeface="Bookman Old Style"/>
                <a:cs typeface="Bookman Old Style"/>
              </a:rPr>
              <a:t>),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</a:t>
            </a:r>
            <a:r>
              <a:rPr lang="en-US" sz="1200" dirty="0" smtClean="0">
                <a:latin typeface="Bookman Old Style"/>
                <a:cs typeface="Bookman Old Style"/>
              </a:rPr>
              <a:t>;</a:t>
            </a:r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504" y="3429000"/>
            <a:ext cx="8972496" cy="1754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Bookman Old Style"/>
                <a:cs typeface="Bookman Old Style"/>
              </a:rPr>
              <a:t>/* The earlier definition of LowResDorm indicates at most one water sensor per low res dorm  */</a:t>
            </a:r>
          </a:p>
          <a:p>
            <a:endParaRPr lang="en-US" sz="1200" dirty="0" smtClean="0"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TABLE LRWReading (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DormName</a:t>
            </a:r>
            <a:r>
              <a:rPr lang="en-US" sz="1200" dirty="0" smtClean="0">
                <a:latin typeface="Bookman Old Style"/>
                <a:cs typeface="Bookman Old Style"/>
              </a:rPr>
              <a:t> VARCHAR(35),   /* Corresponds to DormName in LowResDorm */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LRWReadingDate DATE, 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LRWReadingTime TIME, </a:t>
            </a:r>
          </a:p>
          <a:p>
            <a:pPr lvl="1"/>
            <a:r>
              <a:rPr lang="en-US" sz="1200" dirty="0" err="1" smtClean="0">
                <a:latin typeface="Bookman Old Style"/>
                <a:cs typeface="Bookman Old Style"/>
              </a:rPr>
              <a:t>LRWValue</a:t>
            </a:r>
            <a:r>
              <a:rPr lang="en-US" sz="1200" dirty="0" smtClean="0">
                <a:latin typeface="Bookman Old Style"/>
                <a:cs typeface="Bookman Old Style"/>
              </a:rPr>
              <a:t> INTEGER NOT NULL,</a:t>
            </a:r>
          </a:p>
          <a:p>
            <a:pPr lvl="1"/>
            <a:r>
              <a:rPr lang="en-US" sz="1200" dirty="0" smtClean="0">
                <a:latin typeface="Bookman Old Style"/>
                <a:cs typeface="Bookman Old Style"/>
              </a:rPr>
              <a:t>PRIMARY KEY (</a:t>
            </a:r>
            <a:r>
              <a:rPr lang="en-US" sz="1200" dirty="0" err="1" smtClean="0">
                <a:latin typeface="Bookman Old Style"/>
                <a:cs typeface="Bookman Old Style"/>
              </a:rPr>
              <a:t>DormName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LRWReadingDate</a:t>
            </a:r>
            <a:r>
              <a:rPr lang="en-US" sz="1200" dirty="0" smtClean="0">
                <a:latin typeface="Bookman Old Style"/>
                <a:cs typeface="Bookman Old Style"/>
              </a:rPr>
              <a:t>, </a:t>
            </a:r>
            <a:r>
              <a:rPr lang="en-US" sz="1200" dirty="0" err="1" smtClean="0">
                <a:latin typeface="Bookman Old Style"/>
                <a:cs typeface="Bookman Old Style"/>
              </a:rPr>
              <a:t>LRWReadingTime</a:t>
            </a:r>
            <a:r>
              <a:rPr lang="en-US" sz="1200" dirty="0" smtClean="0">
                <a:latin typeface="Bookman Old Style"/>
                <a:cs typeface="Bookman Old Style"/>
              </a:rPr>
              <a:t>)</a:t>
            </a:r>
          </a:p>
          <a:p>
            <a:r>
              <a:rPr lang="en-US" sz="1200" dirty="0" smtClean="0">
                <a:latin typeface="Bookman Old Style"/>
                <a:cs typeface="Bookman Old Style"/>
              </a:rPr>
              <a:t>); </a:t>
            </a:r>
            <a:endParaRPr lang="en-US" sz="1200" dirty="0">
              <a:latin typeface="Bookman Old Style"/>
              <a:cs typeface="Bookman Old Style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405" y="228600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/*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Write a general assertion that ensures that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all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dorms in Dorm are also found in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LowResDorm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</a:p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or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HighResDorm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*/</a:t>
            </a:r>
          </a:p>
          <a:p>
            <a:endParaRPr lang="en-US" sz="1200" b="1" dirty="0">
              <a:solidFill>
                <a:srgbClr val="FF0000"/>
              </a:solidFill>
              <a:latin typeface="Bookman Old Style"/>
              <a:cs typeface="Bookman Old Style"/>
            </a:endParaRPr>
          </a:p>
          <a:p>
            <a:r>
              <a:rPr lang="en-US" sz="1200" dirty="0" smtClean="0">
                <a:latin typeface="Bookman Old Style"/>
                <a:cs typeface="Bookman Old Style"/>
              </a:rPr>
              <a:t>CREATE </a:t>
            </a:r>
            <a:r>
              <a:rPr lang="en-US" sz="1200" dirty="0">
                <a:latin typeface="Bookman Old Style"/>
                <a:cs typeface="Bookman Old Style"/>
              </a:rPr>
              <a:t>ASSERTION </a:t>
            </a:r>
            <a:r>
              <a:rPr lang="en-US" sz="1200" dirty="0" err="1">
                <a:latin typeface="Bookman Old Style"/>
                <a:cs typeface="Bookman Old Style"/>
              </a:rPr>
              <a:t>CompleteCoverOverLowAndHighRes</a:t>
            </a:r>
            <a:r>
              <a:rPr lang="en-US" sz="1200" dirty="0">
                <a:latin typeface="Bookman Old Style"/>
                <a:cs typeface="Bookman Old Style"/>
              </a:rPr>
              <a:t> </a:t>
            </a:r>
            <a:r>
              <a:rPr lang="en-US" sz="1200" dirty="0" smtClean="0">
                <a:latin typeface="Bookman Old Style"/>
                <a:cs typeface="Bookman Old Style"/>
              </a:rPr>
              <a:t>( … ) </a:t>
            </a:r>
            <a:endParaRPr lang="en-US" sz="1200" dirty="0">
              <a:latin typeface="Bookman Old Style"/>
              <a:cs typeface="Bookman Old Style"/>
            </a:endParaRPr>
          </a:p>
          <a:p>
            <a:endParaRPr lang="en-US" sz="1200" dirty="0">
              <a:latin typeface="Bookman Old Style"/>
              <a:cs typeface="Bookman Old Style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33528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/*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Write a general 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assertion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that ensures 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that there is no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dorm 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in </a:t>
            </a:r>
            <a:r>
              <a:rPr lang="en-US" sz="1200" b="1" dirty="0" err="1">
                <a:solidFill>
                  <a:srgbClr val="FF0000"/>
                </a:solidFill>
                <a:latin typeface="Bookman Old Style"/>
                <a:cs typeface="Bookman Old Style"/>
              </a:rPr>
              <a:t>LowResDorm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that is also in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</a:t>
            </a:r>
          </a:p>
          <a:p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</a:t>
            </a:r>
            <a:r>
              <a:rPr lang="en-US" sz="12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HighResDorm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, and 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vice versa</a:t>
            </a:r>
            <a:r>
              <a:rPr lang="en-US" sz="12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.*</a:t>
            </a:r>
            <a:r>
              <a:rPr lang="en-US" sz="1200" b="1" dirty="0">
                <a:solidFill>
                  <a:srgbClr val="FF0000"/>
                </a:solidFill>
                <a:latin typeface="Bookman Old Style"/>
                <a:cs typeface="Bookman Old Style"/>
              </a:rPr>
              <a:t>/</a:t>
            </a:r>
          </a:p>
          <a:p>
            <a:endParaRPr lang="en-US" sz="1200" dirty="0">
              <a:latin typeface="Bookman Old Style"/>
              <a:cs typeface="Bookman Old Style"/>
            </a:endParaRPr>
          </a:p>
          <a:p>
            <a:r>
              <a:rPr lang="en-US" sz="1200" dirty="0">
                <a:latin typeface="Bookman Old Style"/>
                <a:cs typeface="Bookman Old Style"/>
              </a:rPr>
              <a:t>CREATE ASSERTION </a:t>
            </a:r>
            <a:r>
              <a:rPr lang="en-US" sz="1200" dirty="0" err="1">
                <a:latin typeface="Bookman Old Style"/>
                <a:cs typeface="Bookman Old Style"/>
              </a:rPr>
              <a:t>NoOverlapBetweenHighAndLowRes</a:t>
            </a:r>
            <a:r>
              <a:rPr lang="en-US" sz="1200" dirty="0">
                <a:latin typeface="Bookman Old Style"/>
                <a:cs typeface="Bookman Old Style"/>
              </a:rPr>
              <a:t> ( </a:t>
            </a:r>
            <a:r>
              <a:rPr lang="en-US" sz="1200" dirty="0" smtClean="0">
                <a:latin typeface="Bookman Old Style"/>
                <a:cs typeface="Bookman Old Style"/>
              </a:rPr>
              <a:t>… )</a:t>
            </a:r>
            <a:r>
              <a:rPr lang="en-US" sz="1200" dirty="0">
                <a:latin typeface="Bookman Old Style"/>
                <a:cs typeface="Bookman Old Style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6298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81000"/>
            <a:ext cx="815340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/*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Write a general assertion that ensures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that each Floor of a high res dorm is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</a:t>
            </a:r>
          </a:p>
          <a:p>
            <a:r>
              <a:rPr lang="en-US" sz="14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associated with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at least one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high res electricity sensor (</a:t>
            </a:r>
            <a:r>
              <a:rPr lang="en-US" sz="14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HRElecSensor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) *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 smtClean="0">
                <a:latin typeface="Bookman Old Style"/>
                <a:cs typeface="Bookman Old Style"/>
              </a:rPr>
              <a:t>CREATE ASSERTION </a:t>
            </a:r>
            <a:r>
              <a:rPr lang="en-US" sz="1400" dirty="0" err="1" smtClean="0">
                <a:latin typeface="Bookman Old Style"/>
                <a:cs typeface="Bookman Old Style"/>
              </a:rPr>
              <a:t>FloorParticipatesHRElecSensor</a:t>
            </a:r>
            <a:r>
              <a:rPr lang="en-US" sz="1400" dirty="0" smtClean="0">
                <a:latin typeface="Bookman Old Style"/>
                <a:cs typeface="Bookman Old Style"/>
              </a:rPr>
              <a:t> </a:t>
            </a:r>
            <a:r>
              <a:rPr lang="en-US" sz="1400" dirty="0" smtClean="0">
                <a:latin typeface="Bookman Old Style"/>
                <a:cs typeface="Bookman Old Style"/>
              </a:rPr>
              <a:t>( …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0368" y="3429000"/>
            <a:ext cx="8153400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/*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Write a trigger in SQLite that mimics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the DELETE CASCADE action of a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Foreign  </a:t>
            </a:r>
          </a:p>
          <a:p>
            <a:r>
              <a:rPr lang="en-US" sz="14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Key constraint in </a:t>
            </a:r>
            <a:r>
              <a:rPr lang="en-US" sz="14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HRElecSensor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that references Floor. That is, when a DELETE is</a:t>
            </a:r>
          </a:p>
          <a:p>
            <a:r>
              <a:rPr lang="en-US" sz="1400" b="1" dirty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  made to 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Floor, all </a:t>
            </a:r>
            <a:r>
              <a:rPr lang="en-US" sz="1400" b="1" dirty="0" err="1" smtClean="0">
                <a:solidFill>
                  <a:srgbClr val="FF0000"/>
                </a:solidFill>
                <a:latin typeface="Bookman Old Style"/>
                <a:cs typeface="Bookman Old Style"/>
              </a:rPr>
              <a:t>HRElecSensors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 associated with that floor are deleted *</a:t>
            </a:r>
            <a:r>
              <a:rPr lang="en-US" sz="1400" b="1" dirty="0" smtClean="0">
                <a:solidFill>
                  <a:srgbClr val="FF0000"/>
                </a:solidFill>
                <a:latin typeface="Bookman Old Style"/>
                <a:cs typeface="Bookman Old Style"/>
              </a:rPr>
              <a:t>/</a:t>
            </a:r>
          </a:p>
          <a:p>
            <a:endParaRPr lang="en-US" sz="1400" dirty="0">
              <a:latin typeface="Bookman Old Style"/>
              <a:cs typeface="Bookman Old Style"/>
            </a:endParaRPr>
          </a:p>
          <a:p>
            <a:r>
              <a:rPr lang="en-US" sz="1400" dirty="0" smtClean="0">
                <a:latin typeface="Bookman Old Style"/>
                <a:cs typeface="Bookman Old Style"/>
              </a:rPr>
              <a:t>CREATE </a:t>
            </a:r>
            <a:r>
              <a:rPr lang="en-US" sz="1400" dirty="0" smtClean="0">
                <a:latin typeface="Bookman Old Style"/>
                <a:cs typeface="Bookman Old Style"/>
              </a:rPr>
              <a:t>TRIGGER</a:t>
            </a:r>
            <a:r>
              <a:rPr lang="en-US" sz="1400" dirty="0" smtClean="0">
                <a:latin typeface="Bookman Old Style"/>
                <a:cs typeface="Bookman Old Style"/>
              </a:rPr>
              <a:t> </a:t>
            </a:r>
            <a:r>
              <a:rPr lang="en-US" sz="1400" dirty="0" err="1" smtClean="0">
                <a:latin typeface="Bookman Old Style"/>
                <a:cs typeface="Bookman Old Style"/>
              </a:rPr>
              <a:t>DeleteHRElecSensorsWhenFloorDeleted</a:t>
            </a:r>
            <a:r>
              <a:rPr lang="en-US" sz="1400" dirty="0" smtClean="0">
                <a:latin typeface="Bookman Old Style"/>
                <a:cs typeface="Bookman Old Style"/>
              </a:rPr>
              <a:t> (… )</a:t>
            </a:r>
            <a:endParaRPr lang="en-US" sz="1400" dirty="0">
              <a:latin typeface="Bookman Old Style"/>
              <a:cs typeface="Bookman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3070860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5550</TotalTime>
  <Words>1983</Words>
  <Application>Microsoft Macintosh PowerPoint</Application>
  <PresentationFormat>On-screen Show (4:3)</PresentationFormat>
  <Paragraphs>211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Doug Fisher</dc:creator>
  <cp:keywords/>
  <dc:description/>
  <cp:lastModifiedBy>Douglas Fisher</cp:lastModifiedBy>
  <cp:revision>82</cp:revision>
  <cp:lastPrinted>2012-02-28T15:27:53Z</cp:lastPrinted>
  <dcterms:created xsi:type="dcterms:W3CDTF">2012-02-28T17:11:22Z</dcterms:created>
  <dcterms:modified xsi:type="dcterms:W3CDTF">2018-02-01T12:34:48Z</dcterms:modified>
  <cp:category/>
</cp:coreProperties>
</file>