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Old Standard TT"/>
      <p:regular r:id="rId16"/>
      <p:bold r:id="rId17"/>
      <p: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ldStandardTT-bold.fntdata"/><Relationship Id="rId16" Type="http://schemas.openxmlformats.org/officeDocument/2006/relationships/font" Target="fonts/OldStandardTT-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ldStandardT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 1 - Katie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Hello everyone, thank you for being here today. My name is Katie, and these are my teammates Noah, Justin, and John.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we will be giving you an overview of our senior design project, which is to design a pediatric videofluoroscopic seating system for swallow studies. We will start with a brief background of the problem before diving into our needs assessment, progress to date, and timeline moving forward.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ae668fff9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ae668fff9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 1 - Katie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6ae668fff9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ae668fff9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Person 1 - Katie</a:t>
            </a:r>
            <a:endParaRPr/>
          </a:p>
          <a:p>
            <a:pPr indent="0" lvl="0" marL="0" rtl="0" algn="l">
              <a:lnSpc>
                <a:spcPct val="100000"/>
              </a:lnSpc>
              <a:spcBef>
                <a:spcPts val="0"/>
              </a:spcBef>
              <a:spcAft>
                <a:spcPts val="0"/>
              </a:spcAft>
              <a:buClr>
                <a:schemeClr val="lt1"/>
              </a:buClr>
              <a:buSzPts val="1100"/>
              <a:buFont typeface="Arial"/>
              <a:buNone/>
            </a:pPr>
            <a:r>
              <a:rPr lang="en"/>
              <a:t>-A</a:t>
            </a:r>
            <a:r>
              <a:rPr lang="en"/>
              <a:t>t Monroe Carell Jr. Children's Hospital at Vanderbilt, dozens of videofluoroscopic swallow studies are performed each week for kids that have developmental and birth defects. </a:t>
            </a:r>
            <a:endParaRPr/>
          </a:p>
          <a:p>
            <a:pPr indent="0" lvl="0" marL="0" rtl="0" algn="l">
              <a:lnSpc>
                <a:spcPct val="100000"/>
              </a:lnSpc>
              <a:spcBef>
                <a:spcPts val="1000"/>
              </a:spcBef>
              <a:spcAft>
                <a:spcPts val="0"/>
              </a:spcAft>
              <a:buClr>
                <a:schemeClr val="lt1"/>
              </a:buClr>
              <a:buSzPts val="1100"/>
              <a:buFont typeface="Arial"/>
              <a:buNone/>
            </a:pPr>
            <a:r>
              <a:rPr lang="en"/>
              <a:t>-These studies enable providers to identify each patient's potential risks and concerns when swallowing, such as aspiration or an inability to consistently use the epiglottis and pharynx muscles. </a:t>
            </a:r>
            <a:endParaRPr/>
          </a:p>
          <a:p>
            <a:pPr indent="0" lvl="0" marL="0" rtl="0" algn="l">
              <a:lnSpc>
                <a:spcPct val="100000"/>
              </a:lnSpc>
              <a:spcBef>
                <a:spcPts val="1000"/>
              </a:spcBef>
              <a:spcAft>
                <a:spcPts val="0"/>
              </a:spcAft>
              <a:buClr>
                <a:schemeClr val="lt1"/>
              </a:buClr>
              <a:buSzPts val="1100"/>
              <a:buFont typeface="Arial"/>
              <a:buNone/>
            </a:pPr>
            <a:r>
              <a:rPr lang="en"/>
              <a:t>-If potential risks can be quickly addressed with interventional surgeries or feeding tubes, physicians can greatly improve patient comfort and safety and put their families at ease. </a:t>
            </a:r>
            <a:endParaRPr/>
          </a:p>
          <a:p>
            <a:pPr indent="0" lvl="0" marL="0" rtl="0" algn="l">
              <a:lnSpc>
                <a:spcPct val="100000"/>
              </a:lnSpc>
              <a:spcBef>
                <a:spcPts val="1000"/>
              </a:spcBef>
              <a:spcAft>
                <a:spcPts val="0"/>
              </a:spcAft>
              <a:buClr>
                <a:schemeClr val="lt1"/>
              </a:buClr>
              <a:buSzPts val="1100"/>
              <a:buFont typeface="Arial"/>
              <a:buNone/>
            </a:pPr>
            <a:r>
              <a:rPr lang="en"/>
              <a:t>-These swallow studies are performed by taking X-rays in real time while the patient swallows liquids/foods mixed with barium.</a:t>
            </a:r>
            <a:endParaRPr/>
          </a:p>
          <a:p>
            <a:pPr indent="0" lvl="0" marL="0" rtl="0" algn="l">
              <a:lnSpc>
                <a:spcPct val="100000"/>
              </a:lnSpc>
              <a:spcBef>
                <a:spcPts val="10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ae668fff9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ae668fff9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Person 2 - Noah</a:t>
            </a:r>
            <a:endParaRPr/>
          </a:p>
          <a:p>
            <a:pPr indent="0" lvl="0" marL="0" rtl="0" algn="l">
              <a:lnSpc>
                <a:spcPct val="100000"/>
              </a:lnSpc>
              <a:spcBef>
                <a:spcPts val="0"/>
              </a:spcBef>
              <a:spcAft>
                <a:spcPts val="0"/>
              </a:spcAft>
              <a:buClr>
                <a:schemeClr val="lt1"/>
              </a:buClr>
              <a:buSzPts val="1100"/>
              <a:buFont typeface="Arial"/>
              <a:buNone/>
            </a:pPr>
            <a:r>
              <a:rPr lang="en"/>
              <a:t>The current positioning system used for pediatric videofluoroscopic swallow studies is unstable for children with motor deficiencies, incompatible with other medical machinery, specifically the X-ray machine, and not adjustable for patients of different ages and sizes.</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ae668fff9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ae668fff9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 2 - Noah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ae668fff9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ae668fff9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 3 - Justin</a:t>
            </a:r>
            <a:endParaRPr/>
          </a:p>
          <a:p>
            <a:pPr indent="0" lvl="0" marL="0" rtl="0" algn="l">
              <a:spcBef>
                <a:spcPts val="0"/>
              </a:spcBef>
              <a:spcAft>
                <a:spcPts val="0"/>
              </a:spcAft>
              <a:buNone/>
            </a:pPr>
            <a:r>
              <a:rPr lang="en"/>
              <a:t>Based on current needs assessment and problem statement…current goals we plan to meet and aspects we are incorporating in our first model</a:t>
            </a:r>
            <a:endParaRPr/>
          </a:p>
          <a:p>
            <a:pPr indent="0" lvl="0" marL="0" rtl="0" algn="l">
              <a:spcBef>
                <a:spcPts val="0"/>
              </a:spcBef>
              <a:spcAft>
                <a:spcPts val="0"/>
              </a:spcAft>
              <a:buNone/>
            </a:pPr>
            <a:r>
              <a:rPr lang="en"/>
              <a:t>Will be prototyping initial designs soon...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Based on what we saw in our clinical observations:</a:t>
            </a:r>
            <a:endParaRPr/>
          </a:p>
          <a:p>
            <a:pPr indent="0" lvl="0" marL="0" rtl="0" algn="l">
              <a:spcBef>
                <a:spcPts val="0"/>
              </a:spcBef>
              <a:spcAft>
                <a:spcPts val="0"/>
              </a:spcAft>
              <a:buNone/>
            </a:pPr>
            <a:r>
              <a:rPr lang="en"/>
              <a:t>From perspective of the nurses: easily switch between states, height adjustable (in), radiotranslucent material</a:t>
            </a:r>
            <a:endParaRPr/>
          </a:p>
          <a:p>
            <a:pPr indent="0" lvl="0" marL="0" rtl="0" algn="l">
              <a:spcBef>
                <a:spcPts val="0"/>
              </a:spcBef>
              <a:spcAft>
                <a:spcPts val="0"/>
              </a:spcAft>
              <a:buNone/>
            </a:pPr>
            <a:r>
              <a:rPr lang="en"/>
              <a:t>Families: topple resistant</a:t>
            </a:r>
            <a:endParaRPr/>
          </a:p>
          <a:p>
            <a:pPr indent="0" lvl="0" marL="0" rtl="0" algn="l">
              <a:spcBef>
                <a:spcPts val="0"/>
              </a:spcBef>
              <a:spcAft>
                <a:spcPts val="0"/>
              </a:spcAft>
              <a:buNone/>
            </a:pPr>
            <a:r>
              <a:rPr lang="en"/>
              <a:t>System: catch-all solution.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d8ebeb2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d8ebeb2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lt1"/>
              </a:buClr>
              <a:buSzPts val="1700"/>
              <a:buFont typeface="Cambria"/>
              <a:buChar char="●"/>
            </a:pPr>
            <a:r>
              <a:rPr lang="en" sz="1700">
                <a:solidFill>
                  <a:schemeClr val="lt1"/>
                </a:solidFill>
                <a:highlight>
                  <a:srgbClr val="000000"/>
                </a:highlight>
                <a:latin typeface="Cambria"/>
                <a:ea typeface="Cambria"/>
                <a:cs typeface="Cambria"/>
                <a:sym typeface="Cambria"/>
              </a:rPr>
              <a:t>Focuses on improved stability, challenges previous design components, </a:t>
            </a:r>
            <a:endParaRPr sz="1700">
              <a:solidFill>
                <a:schemeClr val="lt1"/>
              </a:solidFill>
              <a:highlight>
                <a:srgbClr val="000000"/>
              </a:highlight>
              <a:latin typeface="Cambria"/>
              <a:ea typeface="Cambria"/>
              <a:cs typeface="Cambria"/>
              <a:sym typeface="Cambria"/>
            </a:endParaRPr>
          </a:p>
          <a:p>
            <a:pPr indent="-336550" lvl="0" marL="457200" rtl="0" algn="l">
              <a:lnSpc>
                <a:spcPct val="115000"/>
              </a:lnSpc>
              <a:spcBef>
                <a:spcPts val="0"/>
              </a:spcBef>
              <a:spcAft>
                <a:spcPts val="0"/>
              </a:spcAft>
              <a:buClr>
                <a:schemeClr val="lt1"/>
              </a:buClr>
              <a:buSzPts val="1700"/>
              <a:buFont typeface="Cambria"/>
              <a:buChar char="●"/>
            </a:pPr>
            <a:r>
              <a:rPr lang="en" sz="1700">
                <a:solidFill>
                  <a:schemeClr val="lt1"/>
                </a:solidFill>
                <a:highlight>
                  <a:srgbClr val="000000"/>
                </a:highlight>
                <a:latin typeface="Cambria"/>
                <a:ea typeface="Cambria"/>
                <a:cs typeface="Cambria"/>
                <a:sym typeface="Cambria"/>
              </a:rPr>
              <a:t>Designing in makerspace now</a:t>
            </a:r>
            <a:endParaRPr sz="1700">
              <a:solidFill>
                <a:schemeClr val="lt1"/>
              </a:solidFill>
              <a:highlight>
                <a:srgbClr val="000000"/>
              </a:highlight>
              <a:latin typeface="Cambria"/>
              <a:ea typeface="Cambria"/>
              <a:cs typeface="Cambria"/>
              <a:sym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d8ebeb2b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d8ebeb2b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input from VFSS staff</a:t>
            </a:r>
            <a:endParaRPr/>
          </a:p>
          <a:p>
            <a:pPr indent="0" lvl="0" marL="0" rtl="0" algn="l">
              <a:spcBef>
                <a:spcPts val="0"/>
              </a:spcBef>
              <a:spcAft>
                <a:spcPts val="0"/>
              </a:spcAft>
              <a:buNone/>
            </a:pPr>
            <a:r>
              <a:rPr lang="en"/>
              <a:t>-Material has been found to break down after repeated cleanings - looking into protectant/sealant</a:t>
            </a:r>
            <a:endParaRPr/>
          </a:p>
          <a:p>
            <a:pPr indent="0" lvl="0" marL="0" rtl="0" algn="l">
              <a:spcBef>
                <a:spcPts val="0"/>
              </a:spcBef>
              <a:spcAft>
                <a:spcPts val="0"/>
              </a:spcAft>
              <a:buNone/>
            </a:pPr>
            <a:r>
              <a:rPr lang="en"/>
              <a:t>-Base can be designed to work for all three chair sizes</a:t>
            </a:r>
            <a:endParaRPr/>
          </a:p>
          <a:p>
            <a:pPr indent="0" lvl="0" marL="0" rtl="0" algn="l">
              <a:spcBef>
                <a:spcPts val="0"/>
              </a:spcBef>
              <a:spcAft>
                <a:spcPts val="0"/>
              </a:spcAft>
              <a:buNone/>
            </a:pPr>
            <a:r>
              <a:rPr lang="en"/>
              <a:t>-12, 16, and 20 inch widths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ae668fff9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ae668fff9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 4 - John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organized our optimal timetable into a gantt chart. In early september we established communication with our adviser, Kaitlyn Minchin and the rest of the Video Fluoroscopy team with Noah as our primary point of contact. We were then able to tour the facility and the observe important aspects of the fluoroscopy process the seating system would be designed for. Over the past month we have </a:t>
            </a:r>
            <a:r>
              <a:rPr lang="en"/>
              <a:t>used this </a:t>
            </a:r>
            <a:r>
              <a:rPr lang="en"/>
              <a:t>information to </a:t>
            </a:r>
            <a:r>
              <a:rPr lang="en"/>
              <a:t>establish a </a:t>
            </a:r>
            <a:r>
              <a:rPr lang="en"/>
              <a:t>foundation for the list of needs we identified to be ranked by Kaitlyn and her team. Currently, we are brainstorming and developing promising ideas to pursue based on our list of prioritized needs. In the future we would like to start prototyping with the tools available in the Wondry, before ordering parts over the next couple of months. Then we will proceed with iterative prototyping to optimize our design model all while continuously recording our progress online through our website platform.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ae668fff9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ae668fff9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 4 - John</a:t>
            </a:r>
            <a:endParaRPr/>
          </a:p>
          <a:p>
            <a:pPr indent="0" lvl="0" marL="0" rtl="0" algn="l">
              <a:spcBef>
                <a:spcPts val="0"/>
              </a:spcBef>
              <a:spcAft>
                <a:spcPts val="0"/>
              </a:spcAft>
              <a:buNone/>
            </a:pPr>
            <a:r>
              <a:rPr lang="en"/>
              <a:t>Where we are and where we’re going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Diving further into the current stage of our design process. We have started to generate possible design pathways by brainstorming seating models consistent with the needs diagnosed by our team as well as Kaitlyn and her fellow physicians at Monroe carroll. This includes sketches like the one Justin described previously as well as researching past </a:t>
            </a:r>
            <a:r>
              <a:rPr lang="en"/>
              <a:t>products and analyzing what worked well and what did not. </a:t>
            </a:r>
            <a:r>
              <a:rPr lang="en"/>
              <a:t>We will continue to communicate our ideas and include drawings in our team meetings, but will also look to start creating physical models in the makerspace out of free, raw materials like plywood and PVC </a:t>
            </a:r>
            <a:r>
              <a:rPr lang="en"/>
              <a:t>available</a:t>
            </a:r>
            <a:r>
              <a:rPr lang="en"/>
              <a:t> at the maker’s space. </a:t>
            </a:r>
            <a:endParaRPr sz="1200">
              <a:latin typeface="Cambria"/>
              <a:ea typeface="Cambria"/>
              <a:cs typeface="Cambria"/>
              <a:sym typeface="Cambria"/>
            </a:endParaRPr>
          </a:p>
          <a:p>
            <a:pPr indent="-304800" lvl="0" marL="457200" rtl="0" algn="l">
              <a:lnSpc>
                <a:spcPct val="115000"/>
              </a:lnSpc>
              <a:spcBef>
                <a:spcPts val="0"/>
              </a:spcBef>
              <a:spcAft>
                <a:spcPts val="0"/>
              </a:spcAft>
              <a:buClr>
                <a:srgbClr val="000000"/>
              </a:buClr>
              <a:buSzPts val="1200"/>
              <a:buFont typeface="Cambria"/>
              <a:buChar char="●"/>
            </a:pPr>
            <a:r>
              <a:rPr lang="en" sz="1200">
                <a:latin typeface="Cambria"/>
                <a:ea typeface="Cambria"/>
                <a:cs typeface="Cambria"/>
                <a:sym typeface="Cambria"/>
              </a:rPr>
              <a:t>All members have completed Makerspace training and have scheduled a meeting for this week with Dr. Kevin Galloway to begin prototyping</a:t>
            </a:r>
            <a:endParaRPr sz="1200">
              <a:latin typeface="Cambria"/>
              <a:ea typeface="Cambria"/>
              <a:cs typeface="Cambria"/>
              <a:sym typeface="Cambria"/>
            </a:endParaRPr>
          </a:p>
          <a:p>
            <a:pPr indent="0" lvl="0" marL="457200" rtl="0" algn="l">
              <a:lnSpc>
                <a:spcPct val="115000"/>
              </a:lnSpc>
              <a:spcBef>
                <a:spcPts val="1600"/>
              </a:spcBef>
              <a:spcAft>
                <a:spcPts val="0"/>
              </a:spcAft>
              <a:buNone/>
            </a:pPr>
            <a:r>
              <a:rPr lang="en" sz="1200">
                <a:latin typeface="Cambria"/>
                <a:ea typeface="Cambria"/>
                <a:cs typeface="Cambria"/>
                <a:sym typeface="Cambria"/>
              </a:rPr>
              <a:t> prototyping</a:t>
            </a:r>
            <a:endParaRPr sz="1200">
              <a:latin typeface="Cambria"/>
              <a:ea typeface="Cambria"/>
              <a:cs typeface="Cambria"/>
              <a:sym typeface="Cambria"/>
            </a:endParaRPr>
          </a:p>
          <a:p>
            <a:pPr indent="0" lvl="0" marL="0" rtl="0" algn="l">
              <a:spcBef>
                <a:spcPts val="16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UhLC3JE8GXSP58IAhyZSUtB5BEuFt72Q/view" TargetMode="External"/><Relationship Id="rId4" Type="http://schemas.openxmlformats.org/officeDocument/2006/relationships/image" Target="../media/image2.jpg"/><Relationship Id="rId5" Type="http://schemas.openxmlformats.org/officeDocument/2006/relationships/hyperlink" Target="https://gfycat.com/frailspryfl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www.adaptivemall.com/special-tomato-soft-touch-sitter.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brightspace.vanderbilt.edu/d2l/le/content/142254/viewContent/1111865/Vie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413850" y="1909325"/>
            <a:ext cx="8316300" cy="15228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Pediatric Videofluoroscopic Seating System for Swallow Studies</a:t>
            </a:r>
            <a:endParaRPr>
              <a:solidFill>
                <a:srgbClr val="000000"/>
              </a:solidFill>
              <a:latin typeface="Cambria"/>
              <a:ea typeface="Cambria"/>
              <a:cs typeface="Cambria"/>
              <a:sym typeface="Cambria"/>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Katie Henderson, Noah Mallory, Justin Cruz, &amp; John Kerr</a:t>
            </a:r>
            <a:endParaRPr>
              <a:solidFill>
                <a:srgbClr val="000000"/>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Acknowledgements</a:t>
            </a:r>
            <a:endParaRPr>
              <a:solidFill>
                <a:srgbClr val="000000"/>
              </a:solidFill>
              <a:latin typeface="Cambria"/>
              <a:ea typeface="Cambria"/>
              <a:cs typeface="Cambria"/>
              <a:sym typeface="Cambria"/>
            </a:endParaRPr>
          </a:p>
        </p:txBody>
      </p:sp>
      <p:sp>
        <p:nvSpPr>
          <p:cNvPr id="124" name="Google Shape;124;p2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ambria"/>
                <a:ea typeface="Cambria"/>
                <a:cs typeface="Cambria"/>
                <a:sym typeface="Cambria"/>
              </a:rPr>
              <a:t>We would like to that Dr. Matthew Walker III, Bonnie Walton, Kaitlyn Johnston Minchin, and the entire VFSS staff for their continued support throughout this design process.</a:t>
            </a:r>
            <a:endParaRPr>
              <a:solidFill>
                <a:srgbClr val="000000"/>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Background</a:t>
            </a:r>
            <a:endParaRPr>
              <a:solidFill>
                <a:srgbClr val="000000"/>
              </a:solidFill>
              <a:latin typeface="Cambria"/>
              <a:ea typeface="Cambria"/>
              <a:cs typeface="Cambria"/>
              <a:sym typeface="Cambria"/>
            </a:endParaRPr>
          </a:p>
        </p:txBody>
      </p:sp>
      <p:sp>
        <p:nvSpPr>
          <p:cNvPr id="66" name="Google Shape;66;p14"/>
          <p:cNvSpPr txBox="1"/>
          <p:nvPr>
            <p:ph idx="1" type="body"/>
          </p:nvPr>
        </p:nvSpPr>
        <p:spPr>
          <a:xfrm>
            <a:off x="223625" y="1058225"/>
            <a:ext cx="5360100" cy="3807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lt1"/>
              </a:buClr>
              <a:buSzPts val="1100"/>
              <a:buFont typeface="Arial"/>
              <a:buNone/>
            </a:pPr>
            <a:r>
              <a:rPr i="1" lang="en">
                <a:solidFill>
                  <a:srgbClr val="000000"/>
                </a:solidFill>
                <a:latin typeface="Cambria"/>
                <a:ea typeface="Cambria"/>
                <a:cs typeface="Cambria"/>
                <a:sym typeface="Cambria"/>
              </a:rPr>
              <a:t>What are pediatric videofluoroscopic swallow studies?</a:t>
            </a:r>
            <a:endParaRPr i="1">
              <a:solidFill>
                <a:srgbClr val="000000"/>
              </a:solidFill>
              <a:latin typeface="Cambria"/>
              <a:ea typeface="Cambria"/>
              <a:cs typeface="Cambria"/>
              <a:sym typeface="Cambria"/>
            </a:endParaRPr>
          </a:p>
          <a:p>
            <a:pPr indent="-342900" lvl="0" marL="457200" rtl="0" algn="l">
              <a:lnSpc>
                <a:spcPct val="150000"/>
              </a:lnSpc>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Performed on kids that have developmental and/or birth defects</a:t>
            </a:r>
            <a:endParaRPr>
              <a:solidFill>
                <a:srgbClr val="000000"/>
              </a:solidFill>
              <a:latin typeface="Cambria"/>
              <a:ea typeface="Cambria"/>
              <a:cs typeface="Cambria"/>
              <a:sym typeface="Cambria"/>
            </a:endParaRPr>
          </a:p>
          <a:p>
            <a:pPr indent="-342900" lvl="0" marL="457200" rtl="0" algn="l">
              <a:lnSpc>
                <a:spcPct val="150000"/>
              </a:lnSpc>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Enable providers to identify </a:t>
            </a:r>
            <a:r>
              <a:rPr lang="en">
                <a:solidFill>
                  <a:srgbClr val="000000"/>
                </a:solidFill>
                <a:latin typeface="Cambria"/>
                <a:ea typeface="Cambria"/>
                <a:cs typeface="Cambria"/>
                <a:sym typeface="Cambria"/>
              </a:rPr>
              <a:t>patient's risks and concerns while swallowing</a:t>
            </a:r>
            <a:endParaRPr>
              <a:solidFill>
                <a:srgbClr val="000000"/>
              </a:solidFill>
              <a:latin typeface="Cambria"/>
              <a:ea typeface="Cambria"/>
              <a:cs typeface="Cambria"/>
              <a:sym typeface="Cambria"/>
            </a:endParaRPr>
          </a:p>
          <a:p>
            <a:pPr indent="-342900" lvl="0" marL="457200" rtl="0" algn="l">
              <a:lnSpc>
                <a:spcPct val="150000"/>
              </a:lnSpc>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Goal is to mitigate risks through interventional surgeries or feeding tubes</a:t>
            </a:r>
            <a:endParaRPr>
              <a:solidFill>
                <a:srgbClr val="000000"/>
              </a:solidFill>
              <a:latin typeface="Cambria"/>
              <a:ea typeface="Cambria"/>
              <a:cs typeface="Cambria"/>
              <a:sym typeface="Cambria"/>
            </a:endParaRPr>
          </a:p>
          <a:p>
            <a:pPr indent="-342900" lvl="0" marL="457200" rtl="0" algn="l">
              <a:lnSpc>
                <a:spcPct val="150000"/>
              </a:lnSpc>
              <a:spcBef>
                <a:spcPts val="0"/>
              </a:spcBef>
              <a:spcAft>
                <a:spcPts val="0"/>
              </a:spcAft>
              <a:buClr>
                <a:srgbClr val="000000"/>
              </a:buClr>
              <a:buSzPts val="1800"/>
              <a:buFont typeface="Cambria"/>
              <a:buChar char="●"/>
            </a:pPr>
            <a:r>
              <a:rPr lang="en">
                <a:solidFill>
                  <a:schemeClr val="lt1"/>
                </a:solidFill>
                <a:latin typeface="Cambria"/>
                <a:ea typeface="Cambria"/>
                <a:cs typeface="Cambria"/>
                <a:sym typeface="Cambria"/>
              </a:rPr>
              <a:t>Take X-rays in real time while patient swallows liquids/foods mixed with barium</a:t>
            </a:r>
            <a:endParaRPr>
              <a:solidFill>
                <a:srgbClr val="000000"/>
              </a:solidFill>
              <a:latin typeface="Cambria"/>
              <a:ea typeface="Cambria"/>
              <a:cs typeface="Cambria"/>
              <a:sym typeface="Cambria"/>
            </a:endParaRPr>
          </a:p>
        </p:txBody>
      </p:sp>
      <p:pic>
        <p:nvPicPr>
          <p:cNvPr id="67" name="Google Shape;67;p14" title="CloseCalmCrane-mobile.mp4">
            <a:hlinkClick r:id="rId3"/>
          </p:cNvPr>
          <p:cNvPicPr preferRelativeResize="0"/>
          <p:nvPr/>
        </p:nvPicPr>
        <p:blipFill>
          <a:blip r:embed="rId4">
            <a:alphaModFix/>
          </a:blip>
          <a:stretch>
            <a:fillRect/>
          </a:stretch>
        </p:blipFill>
        <p:spPr>
          <a:xfrm>
            <a:off x="5763400" y="1327513"/>
            <a:ext cx="3245825" cy="2488475"/>
          </a:xfrm>
          <a:prstGeom prst="rect">
            <a:avLst/>
          </a:prstGeom>
          <a:noFill/>
          <a:ln>
            <a:noFill/>
          </a:ln>
        </p:spPr>
      </p:pic>
      <p:sp>
        <p:nvSpPr>
          <p:cNvPr id="68" name="Google Shape;68;p14"/>
          <p:cNvSpPr txBox="1"/>
          <p:nvPr/>
        </p:nvSpPr>
        <p:spPr>
          <a:xfrm>
            <a:off x="5763400" y="3815975"/>
            <a:ext cx="32457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u="sng">
                <a:hlinkClick r:id="rId5"/>
              </a:rPr>
              <a:t>https://gfycat.com/frailspryfly</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Problem Statement</a:t>
            </a:r>
            <a:endParaRPr>
              <a:solidFill>
                <a:srgbClr val="000000"/>
              </a:solidFill>
              <a:latin typeface="Cambria"/>
              <a:ea typeface="Cambria"/>
              <a:cs typeface="Cambria"/>
              <a:sym typeface="Cambria"/>
            </a:endParaRPr>
          </a:p>
        </p:txBody>
      </p:sp>
      <p:sp>
        <p:nvSpPr>
          <p:cNvPr id="74" name="Google Shape;74;p15"/>
          <p:cNvSpPr txBox="1"/>
          <p:nvPr>
            <p:ph idx="1" type="body"/>
          </p:nvPr>
        </p:nvSpPr>
        <p:spPr>
          <a:xfrm>
            <a:off x="437425" y="1171600"/>
            <a:ext cx="4314300" cy="339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rgbClr val="000000"/>
                </a:solidFill>
                <a:latin typeface="Cambria"/>
                <a:ea typeface="Cambria"/>
                <a:cs typeface="Cambria"/>
                <a:sym typeface="Cambria"/>
              </a:rPr>
              <a:t>The current design is:</a:t>
            </a:r>
            <a:endParaRPr>
              <a:solidFill>
                <a:srgbClr val="000000"/>
              </a:solidFill>
              <a:latin typeface="Cambria"/>
              <a:ea typeface="Cambria"/>
              <a:cs typeface="Cambria"/>
              <a:sym typeface="Cambria"/>
            </a:endParaRPr>
          </a:p>
          <a:p>
            <a:pPr indent="-342900" lvl="0" marL="457200" rtl="0" algn="l">
              <a:lnSpc>
                <a:spcPct val="150000"/>
              </a:lnSpc>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Unstable for children with motor deficiencies</a:t>
            </a:r>
            <a:endParaRPr>
              <a:solidFill>
                <a:srgbClr val="000000"/>
              </a:solidFill>
              <a:latin typeface="Cambria"/>
              <a:ea typeface="Cambria"/>
              <a:cs typeface="Cambria"/>
              <a:sym typeface="Cambria"/>
            </a:endParaRPr>
          </a:p>
          <a:p>
            <a:pPr indent="-342900" lvl="0" marL="457200" rtl="0" algn="l">
              <a:lnSpc>
                <a:spcPct val="150000"/>
              </a:lnSpc>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Incompatible with other medical machinery</a:t>
            </a:r>
            <a:endParaRPr>
              <a:solidFill>
                <a:srgbClr val="000000"/>
              </a:solidFill>
              <a:latin typeface="Cambria"/>
              <a:ea typeface="Cambria"/>
              <a:cs typeface="Cambria"/>
              <a:sym typeface="Cambria"/>
            </a:endParaRPr>
          </a:p>
          <a:p>
            <a:pPr indent="-342900" lvl="0" marL="457200" rtl="0" algn="l">
              <a:lnSpc>
                <a:spcPct val="150000"/>
              </a:lnSpc>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Not adjustable for patients of different ages and sizes.</a:t>
            </a:r>
            <a:endParaRPr>
              <a:solidFill>
                <a:srgbClr val="000000"/>
              </a:solidFill>
              <a:latin typeface="Cambria"/>
              <a:ea typeface="Cambria"/>
              <a:cs typeface="Cambria"/>
              <a:sym typeface="Cambria"/>
            </a:endParaRPr>
          </a:p>
        </p:txBody>
      </p:sp>
      <p:pic>
        <p:nvPicPr>
          <p:cNvPr id="75" name="Google Shape;75;p15"/>
          <p:cNvPicPr preferRelativeResize="0"/>
          <p:nvPr/>
        </p:nvPicPr>
        <p:blipFill>
          <a:blip r:embed="rId3">
            <a:alphaModFix/>
          </a:blip>
          <a:stretch>
            <a:fillRect/>
          </a:stretch>
        </p:blipFill>
        <p:spPr>
          <a:xfrm>
            <a:off x="5280750" y="505747"/>
            <a:ext cx="3099025" cy="41320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Needs Assessment</a:t>
            </a:r>
            <a:endParaRPr>
              <a:solidFill>
                <a:srgbClr val="000000"/>
              </a:solidFill>
              <a:latin typeface="Cambria"/>
              <a:ea typeface="Cambria"/>
              <a:cs typeface="Cambria"/>
              <a:sym typeface="Cambria"/>
            </a:endParaRPr>
          </a:p>
        </p:txBody>
      </p:sp>
      <p:sp>
        <p:nvSpPr>
          <p:cNvPr id="81" name="Google Shape;81;p16"/>
          <p:cNvSpPr txBox="1"/>
          <p:nvPr>
            <p:ph idx="1" type="body"/>
          </p:nvPr>
        </p:nvSpPr>
        <p:spPr>
          <a:xfrm>
            <a:off x="311700" y="1171600"/>
            <a:ext cx="41007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Crucial</a:t>
            </a:r>
            <a:r>
              <a:rPr lang="en">
                <a:solidFill>
                  <a:srgbClr val="000000"/>
                </a:solidFill>
                <a:latin typeface="Cambria"/>
                <a:ea typeface="Cambria"/>
                <a:cs typeface="Cambria"/>
                <a:sym typeface="Cambria"/>
              </a:rPr>
              <a:t> needs:</a:t>
            </a:r>
            <a:endParaRPr>
              <a:solidFill>
                <a:srgbClr val="000000"/>
              </a:solidFill>
              <a:latin typeface="Cambria"/>
              <a:ea typeface="Cambria"/>
              <a:cs typeface="Cambria"/>
              <a:sym typeface="Cambria"/>
            </a:endParaRPr>
          </a:p>
          <a:p>
            <a:pPr indent="-342900" lvl="0" marL="457200" rtl="0" algn="l">
              <a:spcBef>
                <a:spcPts val="1600"/>
              </a:spcBef>
              <a:spcAft>
                <a:spcPts val="0"/>
              </a:spcAft>
              <a:buClr>
                <a:srgbClr val="000000"/>
              </a:buClr>
              <a:buSzPts val="1800"/>
              <a:buFont typeface="Cambria"/>
              <a:buChar char="●"/>
            </a:pPr>
            <a:r>
              <a:rPr lang="en">
                <a:solidFill>
                  <a:srgbClr val="000000"/>
                </a:solidFill>
                <a:latin typeface="Cambria"/>
                <a:ea typeface="Cambria"/>
                <a:cs typeface="Cambria"/>
                <a:sym typeface="Cambria"/>
              </a:rPr>
              <a:t>Stability (of patient and system)</a:t>
            </a:r>
            <a:endParaRPr>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Accommodates variety of ages/sizes</a:t>
            </a:r>
            <a:endParaRPr>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Mobile</a:t>
            </a:r>
            <a:endParaRPr>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Washable</a:t>
            </a:r>
            <a:endParaRPr>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Does not block image</a:t>
            </a:r>
            <a:endParaRPr>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Fits in required dimensions</a:t>
            </a:r>
            <a:endParaRPr>
              <a:solidFill>
                <a:srgbClr val="000000"/>
              </a:solidFill>
              <a:latin typeface="Cambria"/>
              <a:ea typeface="Cambria"/>
              <a:cs typeface="Cambria"/>
              <a:sym typeface="Cambria"/>
            </a:endParaRPr>
          </a:p>
        </p:txBody>
      </p:sp>
      <p:pic>
        <p:nvPicPr>
          <p:cNvPr id="82" name="Google Shape;82;p16"/>
          <p:cNvPicPr preferRelativeResize="0"/>
          <p:nvPr/>
        </p:nvPicPr>
        <p:blipFill>
          <a:blip r:embed="rId3">
            <a:alphaModFix/>
          </a:blip>
          <a:stretch>
            <a:fillRect/>
          </a:stretch>
        </p:blipFill>
        <p:spPr>
          <a:xfrm>
            <a:off x="4171080" y="1171600"/>
            <a:ext cx="4731545" cy="3397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86" name="Shape 86"/>
        <p:cNvGrpSpPr/>
        <p:nvPr/>
      </p:nvGrpSpPr>
      <p:grpSpPr>
        <a:xfrm>
          <a:off x="0" y="0"/>
          <a:ext cx="0" cy="0"/>
          <a:chOff x="0" y="0"/>
          <a:chExt cx="0" cy="0"/>
        </a:xfrm>
      </p:grpSpPr>
      <p:sp>
        <p:nvSpPr>
          <p:cNvPr id="87" name="Google Shape;87;p17"/>
          <p:cNvSpPr txBox="1"/>
          <p:nvPr>
            <p:ph type="title"/>
          </p:nvPr>
        </p:nvSpPr>
        <p:spPr>
          <a:xfrm>
            <a:off x="311700" y="69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Design Components and Constraints </a:t>
            </a:r>
            <a:endParaRPr>
              <a:solidFill>
                <a:srgbClr val="000000"/>
              </a:solidFill>
              <a:latin typeface="Cambria"/>
              <a:ea typeface="Cambria"/>
              <a:cs typeface="Cambria"/>
              <a:sym typeface="Cambria"/>
            </a:endParaRPr>
          </a:p>
        </p:txBody>
      </p:sp>
      <p:sp>
        <p:nvSpPr>
          <p:cNvPr id="88" name="Google Shape;88;p17"/>
          <p:cNvSpPr txBox="1"/>
          <p:nvPr>
            <p:ph idx="1" type="body"/>
          </p:nvPr>
        </p:nvSpPr>
        <p:spPr>
          <a:xfrm>
            <a:off x="163775" y="920988"/>
            <a:ext cx="4587600" cy="39972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Easily switches between mobile and static states</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Topple-resistant</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R</a:t>
            </a:r>
            <a:r>
              <a:rPr lang="en" sz="1700">
                <a:solidFill>
                  <a:srgbClr val="000000"/>
                </a:solidFill>
                <a:latin typeface="Cambria"/>
                <a:ea typeface="Cambria"/>
                <a:cs typeface="Cambria"/>
                <a:sym typeface="Cambria"/>
              </a:rPr>
              <a:t>adiotranslucent around head, neck, and upper trunk</a:t>
            </a:r>
            <a:endParaRPr sz="1700">
              <a:solidFill>
                <a:srgbClr val="000000"/>
              </a:solidFill>
              <a:latin typeface="Cambria"/>
              <a:ea typeface="Cambria"/>
              <a:cs typeface="Cambria"/>
              <a:sym typeface="Cambria"/>
            </a:endParaRPr>
          </a:p>
          <a:p>
            <a:pPr indent="-336550" lvl="0" marL="457200" rtl="0" algn="l">
              <a:spcBef>
                <a:spcPts val="0"/>
              </a:spcBef>
              <a:spcAft>
                <a:spcPts val="0"/>
              </a:spcAft>
              <a:buClr>
                <a:srgbClr val="000000"/>
              </a:buClr>
              <a:buSzPts val="1700"/>
              <a:buFont typeface="Cambria"/>
              <a:buChar char="●"/>
            </a:pPr>
            <a:r>
              <a:rPr lang="en" sz="1700">
                <a:solidFill>
                  <a:schemeClr val="lt1"/>
                </a:solidFill>
                <a:latin typeface="Cambria"/>
                <a:ea typeface="Cambria"/>
                <a:cs typeface="Cambria"/>
                <a:sym typeface="Cambria"/>
              </a:rPr>
              <a:t>Accommodate patients with range of motor capabilities and dependencies</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Max dimensions:  </a:t>
            </a:r>
            <a:r>
              <a:rPr lang="en" sz="1700">
                <a:solidFill>
                  <a:srgbClr val="000000"/>
                </a:solidFill>
                <a:latin typeface="Cambria"/>
                <a:ea typeface="Cambria"/>
                <a:cs typeface="Cambria"/>
                <a:sym typeface="Cambria"/>
              </a:rPr>
              <a:t>19.125” width, 31.5” depth</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Stabilize patient’s head 53-55” above floor</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Supports patients up to 250 lbs and 6 ft tall</a:t>
            </a:r>
            <a:endParaRPr sz="1700">
              <a:solidFill>
                <a:srgbClr val="000000"/>
              </a:solidFill>
              <a:latin typeface="Cambria"/>
              <a:ea typeface="Cambria"/>
              <a:cs typeface="Cambria"/>
              <a:sym typeface="Cambria"/>
            </a:endParaRPr>
          </a:p>
        </p:txBody>
      </p:sp>
      <p:pic>
        <p:nvPicPr>
          <p:cNvPr id="89" name="Google Shape;89;p17"/>
          <p:cNvPicPr preferRelativeResize="0"/>
          <p:nvPr/>
        </p:nvPicPr>
        <p:blipFill>
          <a:blip r:embed="rId3">
            <a:alphaModFix/>
          </a:blip>
          <a:stretch>
            <a:fillRect/>
          </a:stretch>
        </p:blipFill>
        <p:spPr>
          <a:xfrm>
            <a:off x="4920100" y="682225"/>
            <a:ext cx="3912200" cy="4235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69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Updated Design</a:t>
            </a:r>
            <a:endParaRPr>
              <a:solidFill>
                <a:srgbClr val="000000"/>
              </a:solidFill>
              <a:latin typeface="Cambria"/>
              <a:ea typeface="Cambria"/>
              <a:cs typeface="Cambria"/>
              <a:sym typeface="Cambria"/>
            </a:endParaRPr>
          </a:p>
        </p:txBody>
      </p:sp>
      <p:sp>
        <p:nvSpPr>
          <p:cNvPr id="95" name="Google Shape;95;p18"/>
          <p:cNvSpPr txBox="1"/>
          <p:nvPr>
            <p:ph idx="1" type="body"/>
          </p:nvPr>
        </p:nvSpPr>
        <p:spPr>
          <a:xfrm>
            <a:off x="87575" y="921000"/>
            <a:ext cx="2665200" cy="399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000000"/>
                </a:solidFill>
                <a:latin typeface="Cambria"/>
                <a:ea typeface="Cambria"/>
                <a:cs typeface="Cambria"/>
                <a:sym typeface="Cambria"/>
              </a:rPr>
              <a:t>Improvements:</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Hydraulic lift</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Detailed loading system</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Optional food tray</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Topple-resistant</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Front half of raised platform removed</a:t>
            </a:r>
            <a:endParaRPr sz="1700">
              <a:solidFill>
                <a:srgbClr val="000000"/>
              </a:solidFill>
              <a:latin typeface="Cambria"/>
              <a:ea typeface="Cambria"/>
              <a:cs typeface="Cambria"/>
              <a:sym typeface="Cambria"/>
            </a:endParaRPr>
          </a:p>
          <a:p>
            <a:pPr indent="0" lvl="0" marL="0" rtl="0" algn="l">
              <a:lnSpc>
                <a:spcPct val="115000"/>
              </a:lnSpc>
              <a:spcBef>
                <a:spcPts val="0"/>
              </a:spcBef>
              <a:spcAft>
                <a:spcPts val="0"/>
              </a:spcAft>
              <a:buNone/>
            </a:pPr>
            <a:r>
              <a:rPr lang="en" sz="1700">
                <a:solidFill>
                  <a:srgbClr val="000000"/>
                </a:solidFill>
                <a:latin typeface="Cambria"/>
                <a:ea typeface="Cambria"/>
                <a:cs typeface="Cambria"/>
                <a:sym typeface="Cambria"/>
              </a:rPr>
              <a:t>Further Assessment For:</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Axle design</a:t>
            </a:r>
            <a:endParaRPr sz="1700">
              <a:solidFill>
                <a:srgbClr val="000000"/>
              </a:solidFill>
              <a:latin typeface="Cambria"/>
              <a:ea typeface="Cambria"/>
              <a:cs typeface="Cambria"/>
              <a:sym typeface="Cambria"/>
            </a:endParaRPr>
          </a:p>
          <a:p>
            <a:pPr indent="-336550" lvl="0" marL="457200" rtl="0" algn="l">
              <a:lnSpc>
                <a:spcPct val="115000"/>
              </a:lnSpc>
              <a:spcBef>
                <a:spcPts val="0"/>
              </a:spcBef>
              <a:spcAft>
                <a:spcPts val="0"/>
              </a:spcAft>
              <a:buClr>
                <a:srgbClr val="000000"/>
              </a:buClr>
              <a:buSzPts val="1700"/>
              <a:buFont typeface="Cambria"/>
              <a:buChar char="●"/>
            </a:pPr>
            <a:r>
              <a:rPr lang="en" sz="1700">
                <a:solidFill>
                  <a:srgbClr val="000000"/>
                </a:solidFill>
                <a:latin typeface="Cambria"/>
                <a:ea typeface="Cambria"/>
                <a:cs typeface="Cambria"/>
                <a:sym typeface="Cambria"/>
              </a:rPr>
              <a:t>Telescoping supports</a:t>
            </a:r>
            <a:endParaRPr sz="1700">
              <a:solidFill>
                <a:srgbClr val="000000"/>
              </a:solidFill>
              <a:latin typeface="Cambria"/>
              <a:ea typeface="Cambria"/>
              <a:cs typeface="Cambria"/>
              <a:sym typeface="Cambria"/>
            </a:endParaRPr>
          </a:p>
        </p:txBody>
      </p:sp>
      <p:pic>
        <p:nvPicPr>
          <p:cNvPr id="96" name="Google Shape;96;p18"/>
          <p:cNvPicPr preferRelativeResize="0"/>
          <p:nvPr/>
        </p:nvPicPr>
        <p:blipFill>
          <a:blip r:embed="rId3">
            <a:alphaModFix/>
          </a:blip>
          <a:stretch>
            <a:fillRect/>
          </a:stretch>
        </p:blipFill>
        <p:spPr>
          <a:xfrm rot="-5400000">
            <a:off x="3963601" y="-240749"/>
            <a:ext cx="3984374" cy="6307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2525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Parts Ordered/Requested</a:t>
            </a:r>
            <a:endParaRPr>
              <a:solidFill>
                <a:srgbClr val="000000"/>
              </a:solidFill>
              <a:latin typeface="Cambria"/>
              <a:ea typeface="Cambria"/>
              <a:cs typeface="Cambria"/>
              <a:sym typeface="Cambria"/>
            </a:endParaRPr>
          </a:p>
        </p:txBody>
      </p:sp>
      <p:sp>
        <p:nvSpPr>
          <p:cNvPr id="102" name="Google Shape;102;p19"/>
          <p:cNvSpPr txBox="1"/>
          <p:nvPr>
            <p:ph idx="1" type="body"/>
          </p:nvPr>
        </p:nvSpPr>
        <p:spPr>
          <a:xfrm>
            <a:off x="163775" y="968200"/>
            <a:ext cx="4587600" cy="3781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Special Tomato Soft-Touch Sitter: 3 sizes</a:t>
            </a:r>
            <a:endParaRPr>
              <a:solidFill>
                <a:srgbClr val="000000"/>
              </a:solidFill>
              <a:latin typeface="Cambria"/>
              <a:ea typeface="Cambria"/>
              <a:cs typeface="Cambria"/>
              <a:sym typeface="Cambria"/>
            </a:endParaRPr>
          </a:p>
          <a:p>
            <a:pPr indent="-342900" lvl="1" marL="914400" rtl="0" algn="l">
              <a:lnSpc>
                <a:spcPct val="115000"/>
              </a:lnSpc>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Size one: 20-30 lbs (infant to toddler)</a:t>
            </a:r>
            <a:endParaRPr sz="1800">
              <a:solidFill>
                <a:srgbClr val="000000"/>
              </a:solidFill>
              <a:latin typeface="Cambria"/>
              <a:ea typeface="Cambria"/>
              <a:cs typeface="Cambria"/>
              <a:sym typeface="Cambria"/>
            </a:endParaRPr>
          </a:p>
          <a:p>
            <a:pPr indent="-342900" lvl="1" marL="914400" rtl="0" algn="l">
              <a:lnSpc>
                <a:spcPct val="115000"/>
              </a:lnSpc>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Size three: 40-80 lbs (5-11 years)</a:t>
            </a:r>
            <a:endParaRPr sz="1800">
              <a:solidFill>
                <a:srgbClr val="000000"/>
              </a:solidFill>
              <a:latin typeface="Cambria"/>
              <a:ea typeface="Cambria"/>
              <a:cs typeface="Cambria"/>
              <a:sym typeface="Cambria"/>
            </a:endParaRPr>
          </a:p>
          <a:p>
            <a:pPr indent="-342900" lvl="1" marL="914400" rtl="0" algn="l">
              <a:lnSpc>
                <a:spcPct val="115000"/>
              </a:lnSpc>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Size five: 90-200 lbs (11 years-adult)</a:t>
            </a:r>
            <a:endParaRPr sz="1800">
              <a:solidFill>
                <a:srgbClr val="000000"/>
              </a:solidFill>
              <a:latin typeface="Cambria"/>
              <a:ea typeface="Cambria"/>
              <a:cs typeface="Cambria"/>
              <a:sym typeface="Cambria"/>
            </a:endParaRPr>
          </a:p>
          <a:p>
            <a:pPr indent="-342900" lvl="0" marL="457200" rtl="0" algn="l">
              <a:lnSpc>
                <a:spcPct val="115000"/>
              </a:lnSpc>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Special Tomato chair provides better support than Tumble Form</a:t>
            </a:r>
            <a:endParaRPr>
              <a:solidFill>
                <a:srgbClr val="000000"/>
              </a:solidFill>
              <a:latin typeface="Cambria"/>
              <a:ea typeface="Cambria"/>
              <a:cs typeface="Cambria"/>
              <a:sym typeface="Cambria"/>
            </a:endParaRPr>
          </a:p>
          <a:p>
            <a:pPr indent="-342900" lvl="1" marL="914400" rtl="0" algn="l">
              <a:lnSpc>
                <a:spcPct val="115000"/>
              </a:lnSpc>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5-point </a:t>
            </a:r>
            <a:r>
              <a:rPr lang="en" sz="1800">
                <a:solidFill>
                  <a:srgbClr val="000000"/>
                </a:solidFill>
                <a:latin typeface="Cambria"/>
                <a:ea typeface="Cambria"/>
                <a:cs typeface="Cambria"/>
                <a:sym typeface="Cambria"/>
              </a:rPr>
              <a:t>harness</a:t>
            </a:r>
            <a:endParaRPr sz="1800">
              <a:solidFill>
                <a:srgbClr val="000000"/>
              </a:solidFill>
              <a:latin typeface="Cambria"/>
              <a:ea typeface="Cambria"/>
              <a:cs typeface="Cambria"/>
              <a:sym typeface="Cambria"/>
            </a:endParaRPr>
          </a:p>
          <a:p>
            <a:pPr indent="-342900" lvl="0" marL="457200" rtl="0" algn="l">
              <a:lnSpc>
                <a:spcPct val="115000"/>
              </a:lnSpc>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Hydraulic chair base and receptacle</a:t>
            </a:r>
            <a:endParaRPr>
              <a:solidFill>
                <a:srgbClr val="000000"/>
              </a:solidFill>
              <a:latin typeface="Cambria"/>
              <a:ea typeface="Cambria"/>
              <a:cs typeface="Cambria"/>
              <a:sym typeface="Cambria"/>
            </a:endParaRPr>
          </a:p>
          <a:p>
            <a:pPr indent="-342900" lvl="1" marL="914400" rtl="0" algn="l">
              <a:lnSpc>
                <a:spcPct val="115000"/>
              </a:lnSpc>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Supports up to 800 lbs</a:t>
            </a:r>
            <a:endParaRPr sz="1800">
              <a:solidFill>
                <a:srgbClr val="000000"/>
              </a:solidFill>
              <a:latin typeface="Cambria"/>
              <a:ea typeface="Cambria"/>
              <a:cs typeface="Cambria"/>
              <a:sym typeface="Cambria"/>
            </a:endParaRPr>
          </a:p>
        </p:txBody>
      </p:sp>
      <p:pic>
        <p:nvPicPr>
          <p:cNvPr id="103" name="Google Shape;103;p19"/>
          <p:cNvPicPr preferRelativeResize="0"/>
          <p:nvPr/>
        </p:nvPicPr>
        <p:blipFill rotWithShape="1">
          <a:blip r:embed="rId3">
            <a:alphaModFix/>
          </a:blip>
          <a:srcRect b="8707" l="0" r="23873" t="4305"/>
          <a:stretch/>
        </p:blipFill>
        <p:spPr>
          <a:xfrm>
            <a:off x="5176100" y="629612"/>
            <a:ext cx="3280450" cy="3884275"/>
          </a:xfrm>
          <a:prstGeom prst="rect">
            <a:avLst/>
          </a:prstGeom>
          <a:noFill/>
          <a:ln>
            <a:noFill/>
          </a:ln>
        </p:spPr>
      </p:pic>
      <p:sp>
        <p:nvSpPr>
          <p:cNvPr id="104" name="Google Shape;104;p19"/>
          <p:cNvSpPr txBox="1"/>
          <p:nvPr/>
        </p:nvSpPr>
        <p:spPr>
          <a:xfrm>
            <a:off x="5176100" y="4513900"/>
            <a:ext cx="32805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hlinkClick r:id="rId4"/>
              </a:rPr>
              <a:t>https://www.adaptivemall.com/special-tomato-soft-touch-sitter.html</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Updated </a:t>
            </a:r>
            <a:r>
              <a:rPr lang="en">
                <a:solidFill>
                  <a:srgbClr val="000000"/>
                </a:solidFill>
                <a:latin typeface="Cambria"/>
                <a:ea typeface="Cambria"/>
                <a:cs typeface="Cambria"/>
                <a:sym typeface="Cambria"/>
              </a:rPr>
              <a:t>Project Plan</a:t>
            </a:r>
            <a:endParaRPr>
              <a:solidFill>
                <a:srgbClr val="000000"/>
              </a:solidFill>
              <a:latin typeface="Cambria"/>
              <a:ea typeface="Cambria"/>
              <a:cs typeface="Cambria"/>
              <a:sym typeface="Cambria"/>
            </a:endParaRPr>
          </a:p>
        </p:txBody>
      </p:sp>
      <p:pic>
        <p:nvPicPr>
          <p:cNvPr id="110" name="Google Shape;110;p20"/>
          <p:cNvPicPr preferRelativeResize="0"/>
          <p:nvPr/>
        </p:nvPicPr>
        <p:blipFill>
          <a:blip r:embed="rId3">
            <a:alphaModFix/>
          </a:blip>
          <a:stretch>
            <a:fillRect/>
          </a:stretch>
        </p:blipFill>
        <p:spPr>
          <a:xfrm>
            <a:off x="0" y="1402550"/>
            <a:ext cx="9144001" cy="276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mbria"/>
                <a:ea typeface="Cambria"/>
                <a:cs typeface="Cambria"/>
                <a:sym typeface="Cambria"/>
              </a:rPr>
              <a:t>Future Design Path</a:t>
            </a:r>
            <a:endParaRPr>
              <a:solidFill>
                <a:srgbClr val="000000"/>
              </a:solidFill>
              <a:latin typeface="Cambria"/>
              <a:ea typeface="Cambria"/>
              <a:cs typeface="Cambria"/>
              <a:sym typeface="Cambria"/>
            </a:endParaRPr>
          </a:p>
        </p:txBody>
      </p:sp>
      <p:sp>
        <p:nvSpPr>
          <p:cNvPr id="116" name="Google Shape;116;p21"/>
          <p:cNvSpPr txBox="1"/>
          <p:nvPr>
            <p:ph idx="1" type="body"/>
          </p:nvPr>
        </p:nvSpPr>
        <p:spPr>
          <a:xfrm>
            <a:off x="105900" y="1171600"/>
            <a:ext cx="4005300" cy="36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Currently in step four: make and test a model</a:t>
            </a:r>
            <a:endParaRPr>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Order requests</a:t>
            </a:r>
            <a:endParaRPr>
              <a:solidFill>
                <a:srgbClr val="000000"/>
              </a:solidFill>
              <a:latin typeface="Cambria"/>
              <a:ea typeface="Cambria"/>
              <a:cs typeface="Cambria"/>
              <a:sym typeface="Cambria"/>
            </a:endParaRPr>
          </a:p>
          <a:p>
            <a:pPr indent="-317500" lvl="1" marL="914400" rtl="0" algn="l">
              <a:spcBef>
                <a:spcPts val="0"/>
              </a:spcBef>
              <a:spcAft>
                <a:spcPts val="0"/>
              </a:spcAft>
              <a:buClr>
                <a:srgbClr val="000000"/>
              </a:buClr>
              <a:buSzPts val="1400"/>
              <a:buFont typeface="Cambria"/>
              <a:buChar char="○"/>
            </a:pPr>
            <a:r>
              <a:rPr lang="en">
                <a:solidFill>
                  <a:srgbClr val="000000"/>
                </a:solidFill>
                <a:latin typeface="Cambria"/>
                <a:ea typeface="Cambria"/>
                <a:cs typeface="Cambria"/>
                <a:sym typeface="Cambria"/>
              </a:rPr>
              <a:t>Special Tomato</a:t>
            </a:r>
            <a:endParaRPr>
              <a:solidFill>
                <a:srgbClr val="000000"/>
              </a:solidFill>
              <a:latin typeface="Cambria"/>
              <a:ea typeface="Cambria"/>
              <a:cs typeface="Cambria"/>
              <a:sym typeface="Cambria"/>
            </a:endParaRPr>
          </a:p>
          <a:p>
            <a:pPr indent="-317500" lvl="1" marL="914400" rtl="0" algn="l">
              <a:spcBef>
                <a:spcPts val="0"/>
              </a:spcBef>
              <a:spcAft>
                <a:spcPts val="0"/>
              </a:spcAft>
              <a:buClr>
                <a:srgbClr val="000000"/>
              </a:buClr>
              <a:buSzPts val="1400"/>
              <a:buFont typeface="Cambria"/>
              <a:buChar char="○"/>
            </a:pPr>
            <a:r>
              <a:rPr lang="en">
                <a:solidFill>
                  <a:srgbClr val="000000"/>
                </a:solidFill>
                <a:latin typeface="Cambria"/>
                <a:ea typeface="Cambria"/>
                <a:cs typeface="Cambria"/>
                <a:sym typeface="Cambria"/>
              </a:rPr>
              <a:t>Hydraulic Lift </a:t>
            </a:r>
            <a:endParaRPr>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Completed makerspace certification to begin prototyping</a:t>
            </a:r>
            <a:endParaRPr>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a:solidFill>
                  <a:srgbClr val="000000"/>
                </a:solidFill>
                <a:latin typeface="Cambria"/>
                <a:ea typeface="Cambria"/>
                <a:cs typeface="Cambria"/>
                <a:sym typeface="Cambria"/>
              </a:rPr>
              <a:t>Future plans include experimenting with chair material and incorporating lift system</a:t>
            </a:r>
            <a:endParaRPr>
              <a:solidFill>
                <a:srgbClr val="000000"/>
              </a:solidFill>
              <a:latin typeface="Cambria"/>
              <a:ea typeface="Cambria"/>
              <a:cs typeface="Cambria"/>
              <a:sym typeface="Cambria"/>
            </a:endParaRPr>
          </a:p>
          <a:p>
            <a:pPr indent="-317500" lvl="1" marL="914400" rtl="0" algn="l">
              <a:spcBef>
                <a:spcPts val="0"/>
              </a:spcBef>
              <a:spcAft>
                <a:spcPts val="0"/>
              </a:spcAft>
              <a:buClr>
                <a:srgbClr val="000000"/>
              </a:buClr>
              <a:buSzPts val="1400"/>
              <a:buFont typeface="Cambria"/>
              <a:buChar char="○"/>
            </a:pPr>
            <a:r>
              <a:rPr lang="en">
                <a:solidFill>
                  <a:srgbClr val="000000"/>
                </a:solidFill>
                <a:latin typeface="Cambria"/>
                <a:ea typeface="Cambria"/>
                <a:cs typeface="Cambria"/>
                <a:sym typeface="Cambria"/>
              </a:rPr>
              <a:t>We have a meeting scheduled with Prof. Galloway regarding sealant</a:t>
            </a:r>
            <a:endParaRPr>
              <a:solidFill>
                <a:srgbClr val="000000"/>
              </a:solidFill>
              <a:latin typeface="Cambria"/>
              <a:ea typeface="Cambria"/>
              <a:cs typeface="Cambria"/>
              <a:sym typeface="Cambria"/>
            </a:endParaRPr>
          </a:p>
        </p:txBody>
      </p:sp>
      <p:pic>
        <p:nvPicPr>
          <p:cNvPr id="117" name="Google Shape;117;p21"/>
          <p:cNvPicPr preferRelativeResize="0"/>
          <p:nvPr/>
        </p:nvPicPr>
        <p:blipFill rotWithShape="1">
          <a:blip r:embed="rId3">
            <a:alphaModFix/>
          </a:blip>
          <a:srcRect b="24216" l="12819" r="25872" t="8831"/>
          <a:stretch/>
        </p:blipFill>
        <p:spPr>
          <a:xfrm>
            <a:off x="4216975" y="1121688"/>
            <a:ext cx="4721225" cy="2900128"/>
          </a:xfrm>
          <a:prstGeom prst="rect">
            <a:avLst/>
          </a:prstGeom>
          <a:noFill/>
          <a:ln>
            <a:noFill/>
          </a:ln>
        </p:spPr>
      </p:pic>
      <p:sp>
        <p:nvSpPr>
          <p:cNvPr id="118" name="Google Shape;118;p21"/>
          <p:cNvSpPr txBox="1"/>
          <p:nvPr/>
        </p:nvSpPr>
        <p:spPr>
          <a:xfrm>
            <a:off x="4217038" y="3955600"/>
            <a:ext cx="4721100" cy="4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u="sng">
                <a:hlinkClick r:id="rId4"/>
              </a:rPr>
              <a:t>https://brightspace.vanderbilt.edu/d2l/le/content/142254/viewContent/1111865/View</a:t>
            </a:r>
            <a:endParaRPr sz="900"/>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F3F3F3"/>
      </a:dk1>
      <a:lt1>
        <a:srgbClr val="000000"/>
      </a:lt1>
      <a:dk2>
        <a:srgbClr val="00695C"/>
      </a:dk2>
      <a:lt2>
        <a:srgbClr val="2AACA0"/>
      </a:lt2>
      <a:accent1>
        <a:srgbClr val="F3F3F3"/>
      </a:accent1>
      <a:accent2>
        <a:srgbClr val="000000"/>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