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51206400" cy="32004000"/>
  <p:notesSz cx="32918400" cy="51206400"/>
  <p:defaultTextStyle>
    <a:defPPr>
      <a:defRPr lang="en-US"/>
    </a:defPPr>
    <a:lvl1pPr algn="l" rtl="0" fontAlgn="base">
      <a:spcBef>
        <a:spcPct val="0"/>
      </a:spcBef>
      <a:spcAft>
        <a:spcPct val="0"/>
      </a:spcAft>
      <a:defRPr sz="3200" kern="1200">
        <a:solidFill>
          <a:schemeClr val="tx1"/>
        </a:solidFill>
        <a:latin typeface="Helvetica" charset="0"/>
        <a:ea typeface="ＭＳ Ｐゴシック" charset="0"/>
        <a:cs typeface="ＭＳ Ｐゴシック" charset="0"/>
      </a:defRPr>
    </a:lvl1pPr>
    <a:lvl2pPr marL="457200" algn="l" rtl="0" fontAlgn="base">
      <a:spcBef>
        <a:spcPct val="0"/>
      </a:spcBef>
      <a:spcAft>
        <a:spcPct val="0"/>
      </a:spcAft>
      <a:defRPr sz="3200" kern="1200">
        <a:solidFill>
          <a:schemeClr val="tx1"/>
        </a:solidFill>
        <a:latin typeface="Helvetica" charset="0"/>
        <a:ea typeface="ＭＳ Ｐゴシック" charset="0"/>
        <a:cs typeface="ＭＳ Ｐゴシック" charset="0"/>
      </a:defRPr>
    </a:lvl2pPr>
    <a:lvl3pPr marL="914400" algn="l" rtl="0" fontAlgn="base">
      <a:spcBef>
        <a:spcPct val="0"/>
      </a:spcBef>
      <a:spcAft>
        <a:spcPct val="0"/>
      </a:spcAft>
      <a:defRPr sz="3200" kern="1200">
        <a:solidFill>
          <a:schemeClr val="tx1"/>
        </a:solidFill>
        <a:latin typeface="Helvetica" charset="0"/>
        <a:ea typeface="ＭＳ Ｐゴシック" charset="0"/>
        <a:cs typeface="ＭＳ Ｐゴシック" charset="0"/>
      </a:defRPr>
    </a:lvl3pPr>
    <a:lvl4pPr marL="1371600" algn="l" rtl="0" fontAlgn="base">
      <a:spcBef>
        <a:spcPct val="0"/>
      </a:spcBef>
      <a:spcAft>
        <a:spcPct val="0"/>
      </a:spcAft>
      <a:defRPr sz="3200" kern="1200">
        <a:solidFill>
          <a:schemeClr val="tx1"/>
        </a:solidFill>
        <a:latin typeface="Helvetica" charset="0"/>
        <a:ea typeface="ＭＳ Ｐゴシック" charset="0"/>
        <a:cs typeface="ＭＳ Ｐゴシック" charset="0"/>
      </a:defRPr>
    </a:lvl4pPr>
    <a:lvl5pPr marL="1828800" algn="l" rtl="0" fontAlgn="base">
      <a:spcBef>
        <a:spcPct val="0"/>
      </a:spcBef>
      <a:spcAft>
        <a:spcPct val="0"/>
      </a:spcAft>
      <a:defRPr sz="3200" kern="1200">
        <a:solidFill>
          <a:schemeClr val="tx1"/>
        </a:solidFill>
        <a:latin typeface="Helvetica" charset="0"/>
        <a:ea typeface="ＭＳ Ｐゴシック" charset="0"/>
        <a:cs typeface="ＭＳ Ｐゴシック" charset="0"/>
      </a:defRPr>
    </a:lvl5pPr>
    <a:lvl6pPr marL="2286000" algn="l" defTabSz="457200" rtl="0" eaLnBrk="1" latinLnBrk="0" hangingPunct="1">
      <a:defRPr sz="3200" kern="1200">
        <a:solidFill>
          <a:schemeClr val="tx1"/>
        </a:solidFill>
        <a:latin typeface="Helvetica" charset="0"/>
        <a:ea typeface="ＭＳ Ｐゴシック" charset="0"/>
        <a:cs typeface="ＭＳ Ｐゴシック" charset="0"/>
      </a:defRPr>
    </a:lvl6pPr>
    <a:lvl7pPr marL="2743200" algn="l" defTabSz="457200" rtl="0" eaLnBrk="1" latinLnBrk="0" hangingPunct="1">
      <a:defRPr sz="3200" kern="1200">
        <a:solidFill>
          <a:schemeClr val="tx1"/>
        </a:solidFill>
        <a:latin typeface="Helvetica" charset="0"/>
        <a:ea typeface="ＭＳ Ｐゴシック" charset="0"/>
        <a:cs typeface="ＭＳ Ｐゴシック" charset="0"/>
      </a:defRPr>
    </a:lvl7pPr>
    <a:lvl8pPr marL="3200400" algn="l" defTabSz="457200" rtl="0" eaLnBrk="1" latinLnBrk="0" hangingPunct="1">
      <a:defRPr sz="3200" kern="1200">
        <a:solidFill>
          <a:schemeClr val="tx1"/>
        </a:solidFill>
        <a:latin typeface="Helvetica" charset="0"/>
        <a:ea typeface="ＭＳ Ｐゴシック" charset="0"/>
        <a:cs typeface="ＭＳ Ｐゴシック" charset="0"/>
      </a:defRPr>
    </a:lvl8pPr>
    <a:lvl9pPr marL="3657600" algn="l" defTabSz="457200" rtl="0" eaLnBrk="1" latinLnBrk="0" hangingPunct="1">
      <a:defRPr sz="3200" kern="1200">
        <a:solidFill>
          <a:schemeClr val="tx1"/>
        </a:solidFill>
        <a:latin typeface="Helvetic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CBAAFF"/>
    <a:srgbClr val="FFBCB3"/>
    <a:srgbClr val="9BFB59"/>
    <a:srgbClr val="24FB2F"/>
    <a:srgbClr val="B289FF"/>
    <a:srgbClr val="90FFF6"/>
    <a:srgbClr val="FFC3C6"/>
    <a:srgbClr val="EF8D9B"/>
    <a:srgbClr val="7DE6A3"/>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 d="100"/>
          <a:sy n="15" d="100"/>
        </p:scale>
        <p:origin x="-1488" y="-136"/>
      </p:cViewPr>
      <p:guideLst>
        <p:guide orient="horz" pos="697"/>
        <p:guide orient="horz" pos="19087"/>
        <p:guide orient="horz" pos="3625"/>
        <p:guide orient="horz" pos="2070"/>
        <p:guide pos="7439"/>
        <p:guide pos="8412"/>
        <p:guide pos="15311"/>
        <p:guide pos="24535"/>
        <p:guide pos="1150"/>
        <p:guide pos="16330"/>
        <p:guide pos="23563"/>
        <p:guide pos="30871"/>
      </p:guideLst>
    </p:cSldViewPr>
  </p:slideViewPr>
  <p:outlineViewPr>
    <p:cViewPr>
      <p:scale>
        <a:sx n="33" d="100"/>
        <a:sy n="33" d="100"/>
      </p:scale>
      <p:origin x="0" y="0"/>
    </p:cViewPr>
  </p:outlineViewPr>
  <p:notesTextViewPr>
    <p:cViewPr>
      <p:scale>
        <a:sx n="50" d="100"/>
        <a:sy n="5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265275" cy="2560638"/>
          </a:xfrm>
          <a:prstGeom prst="rect">
            <a:avLst/>
          </a:prstGeom>
        </p:spPr>
        <p:txBody>
          <a:bodyPr vert="horz" wrap="square" lIns="91440" tIns="45720" rIns="91440" bIns="45720" numCol="1" anchor="t" anchorCtr="0" compatLnSpc="1">
            <a:prstTxWarp prst="textNoShape">
              <a:avLst/>
            </a:prstTxWarp>
          </a:bodyPr>
          <a:lstStyle>
            <a:lvl1pPr>
              <a:defRPr sz="1200" dirty="0">
                <a:latin typeface="Calibri"/>
              </a:defRPr>
            </a:lvl1pPr>
          </a:lstStyle>
          <a:p>
            <a:pPr>
              <a:defRPr/>
            </a:pPr>
            <a:endParaRPr lang="en-US"/>
          </a:p>
        </p:txBody>
      </p:sp>
      <p:sp>
        <p:nvSpPr>
          <p:cNvPr id="3" name="Date Placeholder 2"/>
          <p:cNvSpPr>
            <a:spLocks noGrp="1"/>
          </p:cNvSpPr>
          <p:nvPr>
            <p:ph type="dt" idx="1"/>
          </p:nvPr>
        </p:nvSpPr>
        <p:spPr>
          <a:xfrm>
            <a:off x="18646775" y="0"/>
            <a:ext cx="14263688" cy="2560638"/>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a:defRPr>
            </a:lvl1pPr>
          </a:lstStyle>
          <a:p>
            <a:pPr>
              <a:defRPr/>
            </a:pPr>
            <a:fld id="{BDF3AADF-E633-DD48-A16B-2016633EBC50}" type="datetime1">
              <a:rPr lang="en-US"/>
              <a:pPr>
                <a:defRPr/>
              </a:pPr>
              <a:t>5/28/13</a:t>
            </a:fld>
            <a:endParaRPr lang="en-US" dirty="0"/>
          </a:p>
        </p:txBody>
      </p:sp>
      <p:sp>
        <p:nvSpPr>
          <p:cNvPr id="4" name="Slide Image Placeholder 3"/>
          <p:cNvSpPr>
            <a:spLocks noGrp="1" noRot="1" noChangeAspect="1"/>
          </p:cNvSpPr>
          <p:nvPr>
            <p:ph type="sldImg" idx="2"/>
          </p:nvPr>
        </p:nvSpPr>
        <p:spPr>
          <a:xfrm>
            <a:off x="1098550" y="3840163"/>
            <a:ext cx="30721300" cy="192024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3292475" y="24323675"/>
            <a:ext cx="26333450" cy="23042563"/>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48637825"/>
            <a:ext cx="14265275" cy="2559050"/>
          </a:xfrm>
          <a:prstGeom prst="rect">
            <a:avLst/>
          </a:prstGeom>
        </p:spPr>
        <p:txBody>
          <a:bodyPr vert="horz" wrap="square" lIns="91440" tIns="45720" rIns="91440" bIns="45720" numCol="1" anchor="b" anchorCtr="0" compatLnSpc="1">
            <a:prstTxWarp prst="textNoShape">
              <a:avLst/>
            </a:prstTxWarp>
          </a:bodyPr>
          <a:lstStyle>
            <a:lvl1pPr>
              <a:defRPr sz="1200" dirty="0">
                <a:latin typeface="Calibri"/>
              </a:defRPr>
            </a:lvl1pPr>
          </a:lstStyle>
          <a:p>
            <a:pPr>
              <a:defRPr/>
            </a:pPr>
            <a:endParaRPr lang="en-US"/>
          </a:p>
        </p:txBody>
      </p:sp>
      <p:sp>
        <p:nvSpPr>
          <p:cNvPr id="7" name="Slide Number Placeholder 6"/>
          <p:cNvSpPr>
            <a:spLocks noGrp="1"/>
          </p:cNvSpPr>
          <p:nvPr>
            <p:ph type="sldNum" sz="quarter" idx="5"/>
          </p:nvPr>
        </p:nvSpPr>
        <p:spPr>
          <a:xfrm>
            <a:off x="18646775" y="48637825"/>
            <a:ext cx="14263688" cy="255905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a:defRPr>
            </a:lvl1pPr>
          </a:lstStyle>
          <a:p>
            <a:pPr>
              <a:defRPr/>
            </a:pPr>
            <a:fld id="{9373DDDE-43BF-DE4D-8A0A-0669AD8DF2C9}" type="slidenum">
              <a:rPr lang="en-US"/>
              <a:pPr>
                <a:defRPr/>
              </a:pPr>
              <a:t>‹#›</a:t>
            </a:fld>
            <a:endParaRPr lang="en-US" dirty="0"/>
          </a:p>
        </p:txBody>
      </p:sp>
    </p:spTree>
    <p:extLst>
      <p:ext uri="{BB962C8B-B14F-4D97-AF65-F5344CB8AC3E}">
        <p14:creationId xmlns:p14="http://schemas.microsoft.com/office/powerpoint/2010/main" val="109385739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z="9600" dirty="0">
              <a:solidFill>
                <a:srgbClr val="FF0000"/>
              </a:solidFill>
              <a:latin typeface="Calibri" charset="0"/>
              <a:ea typeface="ＭＳ Ｐゴシック" charset="0"/>
              <a:cs typeface="ＭＳ Ｐゴシック"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Helvetica" charset="0"/>
                <a:ea typeface="ＭＳ Ｐゴシック" charset="0"/>
                <a:cs typeface="ＭＳ Ｐゴシック" charset="0"/>
              </a:defRPr>
            </a:lvl1pPr>
            <a:lvl2pPr marL="742950" indent="-285750" eaLnBrk="0" hangingPunct="0">
              <a:defRPr sz="3200">
                <a:solidFill>
                  <a:schemeClr val="tx1"/>
                </a:solidFill>
                <a:latin typeface="Helvetica" charset="0"/>
                <a:ea typeface="ＭＳ Ｐゴシック" charset="0"/>
              </a:defRPr>
            </a:lvl2pPr>
            <a:lvl3pPr marL="1143000" indent="-228600" eaLnBrk="0" hangingPunct="0">
              <a:defRPr sz="3200">
                <a:solidFill>
                  <a:schemeClr val="tx1"/>
                </a:solidFill>
                <a:latin typeface="Helvetica" charset="0"/>
                <a:ea typeface="ＭＳ Ｐゴシック" charset="0"/>
              </a:defRPr>
            </a:lvl3pPr>
            <a:lvl4pPr marL="1600200" indent="-228600" eaLnBrk="0" hangingPunct="0">
              <a:defRPr sz="3200">
                <a:solidFill>
                  <a:schemeClr val="tx1"/>
                </a:solidFill>
                <a:latin typeface="Helvetica" charset="0"/>
                <a:ea typeface="ＭＳ Ｐゴシック" charset="0"/>
              </a:defRPr>
            </a:lvl4pPr>
            <a:lvl5pPr marL="2057400" indent="-228600" eaLnBrk="0" hangingPunct="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pPr eaLnBrk="1" hangingPunct="1"/>
            <a:fld id="{21E768DC-B769-644A-88EA-F415EBB6A532}" type="slidenum">
              <a:rPr lang="en-US" sz="1200">
                <a:latin typeface="Calibri" charset="0"/>
              </a:rPr>
              <a:pPr eaLnBrk="1" hangingPunct="1"/>
              <a:t>1</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4" y="9942601"/>
            <a:ext cx="43526075" cy="6858882"/>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325" y="18134983"/>
            <a:ext cx="35845750" cy="818003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4057FA-D6CC-3440-ABF6-664FC63E0A1B}" type="slidenum">
              <a:rPr lang="en-US"/>
              <a:pPr>
                <a:defRPr/>
              </a:pPr>
              <a:t>‹#›</a:t>
            </a:fld>
            <a:endParaRPr lang="en-US"/>
          </a:p>
        </p:txBody>
      </p:sp>
    </p:spTree>
    <p:extLst>
      <p:ext uri="{BB962C8B-B14F-4D97-AF65-F5344CB8AC3E}">
        <p14:creationId xmlns:p14="http://schemas.microsoft.com/office/powerpoint/2010/main" val="1073328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082AF5-F790-E443-A4D7-0268F5A53041}" type="slidenum">
              <a:rPr lang="en-US"/>
              <a:pPr>
                <a:defRPr/>
              </a:pPr>
              <a:t>‹#›</a:t>
            </a:fld>
            <a:endParaRPr lang="en-US"/>
          </a:p>
        </p:txBody>
      </p:sp>
    </p:spTree>
    <p:extLst>
      <p:ext uri="{BB962C8B-B14F-4D97-AF65-F5344CB8AC3E}">
        <p14:creationId xmlns:p14="http://schemas.microsoft.com/office/powerpoint/2010/main" val="2022336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5514" y="2844492"/>
            <a:ext cx="10880725" cy="2560350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40163" y="2844492"/>
            <a:ext cx="32492950" cy="2560350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C4F500-A23A-6447-B57C-182F80FA9669}" type="slidenum">
              <a:rPr lang="en-US"/>
              <a:pPr>
                <a:defRPr/>
              </a:pPr>
              <a:t>‹#›</a:t>
            </a:fld>
            <a:endParaRPr lang="en-US"/>
          </a:p>
        </p:txBody>
      </p:sp>
    </p:spTree>
    <p:extLst>
      <p:ext uri="{BB962C8B-B14F-4D97-AF65-F5344CB8AC3E}">
        <p14:creationId xmlns:p14="http://schemas.microsoft.com/office/powerpoint/2010/main" val="432867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D8A10A-A361-8343-BA5D-0D5043D4BF22}" type="slidenum">
              <a:rPr lang="en-US"/>
              <a:pPr>
                <a:defRPr/>
              </a:pPr>
              <a:t>‹#›</a:t>
            </a:fld>
            <a:endParaRPr lang="en-US"/>
          </a:p>
        </p:txBody>
      </p:sp>
    </p:spTree>
    <p:extLst>
      <p:ext uri="{BB962C8B-B14F-4D97-AF65-F5344CB8AC3E}">
        <p14:creationId xmlns:p14="http://schemas.microsoft.com/office/powerpoint/2010/main" val="1620004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1" y="20565843"/>
            <a:ext cx="43526075" cy="635573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1" y="13564968"/>
            <a:ext cx="43526075" cy="7000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B142D8-4C8D-6945-9212-D976B5CCD547}" type="slidenum">
              <a:rPr lang="en-US"/>
              <a:pPr>
                <a:defRPr/>
              </a:pPr>
              <a:t>‹#›</a:t>
            </a:fld>
            <a:endParaRPr lang="en-US"/>
          </a:p>
        </p:txBody>
      </p:sp>
    </p:spTree>
    <p:extLst>
      <p:ext uri="{BB962C8B-B14F-4D97-AF65-F5344CB8AC3E}">
        <p14:creationId xmlns:p14="http://schemas.microsoft.com/office/powerpoint/2010/main" val="4003280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40164" y="9246527"/>
            <a:ext cx="21686837" cy="192014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679400" y="9246527"/>
            <a:ext cx="21686838" cy="192014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36DE7E-6067-DB45-8BD1-95F12B5F2F23}" type="slidenum">
              <a:rPr lang="en-US"/>
              <a:pPr>
                <a:defRPr/>
              </a:pPr>
              <a:t>‹#›</a:t>
            </a:fld>
            <a:endParaRPr lang="en-US"/>
          </a:p>
        </p:txBody>
      </p:sp>
    </p:spTree>
    <p:extLst>
      <p:ext uri="{BB962C8B-B14F-4D97-AF65-F5344CB8AC3E}">
        <p14:creationId xmlns:p14="http://schemas.microsoft.com/office/powerpoint/2010/main" val="3823610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39" y="1281024"/>
            <a:ext cx="46085125" cy="533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638" y="7164476"/>
            <a:ext cx="22625050" cy="298494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60638" y="10149417"/>
            <a:ext cx="22625050" cy="184390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775" y="7164476"/>
            <a:ext cx="22632988" cy="298494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6012775" y="10149417"/>
            <a:ext cx="22632988" cy="184390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D4A778-C1D8-2E4B-86F2-239ED3F8B7D7}" type="slidenum">
              <a:rPr lang="en-US"/>
              <a:pPr>
                <a:defRPr/>
              </a:pPr>
              <a:t>‹#›</a:t>
            </a:fld>
            <a:endParaRPr lang="en-US"/>
          </a:p>
        </p:txBody>
      </p:sp>
    </p:spTree>
    <p:extLst>
      <p:ext uri="{BB962C8B-B14F-4D97-AF65-F5344CB8AC3E}">
        <p14:creationId xmlns:p14="http://schemas.microsoft.com/office/powerpoint/2010/main" val="3125745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BF5FDA4-7DD9-D645-88AF-9633A35BA509}" type="slidenum">
              <a:rPr lang="en-US"/>
              <a:pPr>
                <a:defRPr/>
              </a:pPr>
              <a:t>‹#›</a:t>
            </a:fld>
            <a:endParaRPr lang="en-US"/>
          </a:p>
        </p:txBody>
      </p:sp>
    </p:spTree>
    <p:extLst>
      <p:ext uri="{BB962C8B-B14F-4D97-AF65-F5344CB8AC3E}">
        <p14:creationId xmlns:p14="http://schemas.microsoft.com/office/powerpoint/2010/main" val="1038723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C01AEA2-C907-6541-B73B-9A4D94D6592C}" type="slidenum">
              <a:rPr lang="en-US"/>
              <a:pPr>
                <a:defRPr/>
              </a:pPr>
              <a:t>‹#›</a:t>
            </a:fld>
            <a:endParaRPr lang="en-US"/>
          </a:p>
        </p:txBody>
      </p:sp>
    </p:spTree>
    <p:extLst>
      <p:ext uri="{BB962C8B-B14F-4D97-AF65-F5344CB8AC3E}">
        <p14:creationId xmlns:p14="http://schemas.microsoft.com/office/powerpoint/2010/main" val="2528092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274851"/>
            <a:ext cx="16846550" cy="5421974"/>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0019963" y="1274851"/>
            <a:ext cx="28625800" cy="27313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638" y="6696825"/>
            <a:ext cx="16846550" cy="218916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5A14D3-5248-A34A-A6FD-3F890030E80D}" type="slidenum">
              <a:rPr lang="en-US"/>
              <a:pPr>
                <a:defRPr/>
              </a:pPr>
              <a:t>‹#›</a:t>
            </a:fld>
            <a:endParaRPr lang="en-US"/>
          </a:p>
        </p:txBody>
      </p:sp>
    </p:spTree>
    <p:extLst>
      <p:ext uri="{BB962C8B-B14F-4D97-AF65-F5344CB8AC3E}">
        <p14:creationId xmlns:p14="http://schemas.microsoft.com/office/powerpoint/2010/main" val="1176824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6" y="22402492"/>
            <a:ext cx="30724475" cy="264539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036176" y="2859927"/>
            <a:ext cx="30724475" cy="192014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0036176" y="25047885"/>
            <a:ext cx="30724475" cy="37550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ECAFFC-AF08-ED4B-AAC9-F6597F956CC8}" type="slidenum">
              <a:rPr lang="en-US"/>
              <a:pPr>
                <a:defRPr/>
              </a:pPr>
              <a:t>‹#›</a:t>
            </a:fld>
            <a:endParaRPr lang="en-US"/>
          </a:p>
        </p:txBody>
      </p:sp>
    </p:spTree>
    <p:extLst>
      <p:ext uri="{BB962C8B-B14F-4D97-AF65-F5344CB8AC3E}">
        <p14:creationId xmlns:p14="http://schemas.microsoft.com/office/powerpoint/2010/main" val="42784140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0163" y="2844800"/>
            <a:ext cx="435260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407557" tIns="203779" rIns="407557" bIns="20377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840163" y="9247188"/>
            <a:ext cx="43526075" cy="1920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407557" tIns="203779" rIns="407557" bIns="20377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840163" y="29159200"/>
            <a:ext cx="10668000" cy="2133600"/>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defRPr sz="6200">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17495838" y="29159200"/>
            <a:ext cx="16214725" cy="2133600"/>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lgn="ctr">
              <a:defRPr sz="6200">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36698238" y="29159200"/>
            <a:ext cx="10668000" cy="2133600"/>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lgn="r">
              <a:defRPr sz="6200">
                <a:latin typeface="Times New Roman" charset="0"/>
              </a:defRPr>
            </a:lvl1pPr>
          </a:lstStyle>
          <a:p>
            <a:pPr>
              <a:defRPr/>
            </a:pPr>
            <a:fld id="{FFBEF0BC-D717-F740-A8A7-7EE1467DB31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75113" rtl="0" eaLnBrk="0" fontAlgn="base" hangingPunct="0">
        <a:spcBef>
          <a:spcPct val="0"/>
        </a:spcBef>
        <a:spcAft>
          <a:spcPct val="0"/>
        </a:spcAft>
        <a:defRPr sz="19600">
          <a:solidFill>
            <a:schemeClr val="tx2"/>
          </a:solidFill>
          <a:latin typeface="+mj-lt"/>
          <a:ea typeface="ＭＳ Ｐゴシック" pitchFamily="-65" charset="-128"/>
          <a:cs typeface="ＭＳ Ｐゴシック" pitchFamily="-65" charset="-128"/>
        </a:defRPr>
      </a:lvl1pPr>
      <a:lvl2pPr algn="ctr" defTabSz="4075113" rtl="0" eaLnBrk="0" fontAlgn="base" hangingPunct="0">
        <a:spcBef>
          <a:spcPct val="0"/>
        </a:spcBef>
        <a:spcAft>
          <a:spcPct val="0"/>
        </a:spcAft>
        <a:defRPr sz="19600">
          <a:solidFill>
            <a:schemeClr val="tx2"/>
          </a:solidFill>
          <a:latin typeface="Times New Roman" pitchFamily="-65" charset="0"/>
          <a:ea typeface="ＭＳ Ｐゴシック" pitchFamily="-65" charset="-128"/>
          <a:cs typeface="ＭＳ Ｐゴシック" pitchFamily="-65" charset="-128"/>
        </a:defRPr>
      </a:lvl2pPr>
      <a:lvl3pPr algn="ctr" defTabSz="4075113" rtl="0" eaLnBrk="0" fontAlgn="base" hangingPunct="0">
        <a:spcBef>
          <a:spcPct val="0"/>
        </a:spcBef>
        <a:spcAft>
          <a:spcPct val="0"/>
        </a:spcAft>
        <a:defRPr sz="19600">
          <a:solidFill>
            <a:schemeClr val="tx2"/>
          </a:solidFill>
          <a:latin typeface="Times New Roman" pitchFamily="-65" charset="0"/>
          <a:ea typeface="ＭＳ Ｐゴシック" pitchFamily="-65" charset="-128"/>
          <a:cs typeface="ＭＳ Ｐゴシック" pitchFamily="-65" charset="-128"/>
        </a:defRPr>
      </a:lvl3pPr>
      <a:lvl4pPr algn="ctr" defTabSz="4075113" rtl="0" eaLnBrk="0" fontAlgn="base" hangingPunct="0">
        <a:spcBef>
          <a:spcPct val="0"/>
        </a:spcBef>
        <a:spcAft>
          <a:spcPct val="0"/>
        </a:spcAft>
        <a:defRPr sz="19600">
          <a:solidFill>
            <a:schemeClr val="tx2"/>
          </a:solidFill>
          <a:latin typeface="Times New Roman" pitchFamily="-65" charset="0"/>
          <a:ea typeface="ＭＳ Ｐゴシック" pitchFamily="-65" charset="-128"/>
          <a:cs typeface="ＭＳ Ｐゴシック" pitchFamily="-65" charset="-128"/>
        </a:defRPr>
      </a:lvl4pPr>
      <a:lvl5pPr algn="ctr" defTabSz="4075113" rtl="0" eaLnBrk="0" fontAlgn="base" hangingPunct="0">
        <a:spcBef>
          <a:spcPct val="0"/>
        </a:spcBef>
        <a:spcAft>
          <a:spcPct val="0"/>
        </a:spcAft>
        <a:defRPr sz="19600">
          <a:solidFill>
            <a:schemeClr val="tx2"/>
          </a:solidFill>
          <a:latin typeface="Times New Roman" pitchFamily="-65" charset="0"/>
          <a:ea typeface="ＭＳ Ｐゴシック" pitchFamily="-65" charset="-128"/>
          <a:cs typeface="ＭＳ Ｐゴシック" pitchFamily="-65" charset="-128"/>
        </a:defRPr>
      </a:lvl5pPr>
      <a:lvl6pPr marL="457200" algn="ctr" defTabSz="4075113" rtl="0" fontAlgn="base">
        <a:spcBef>
          <a:spcPct val="0"/>
        </a:spcBef>
        <a:spcAft>
          <a:spcPct val="0"/>
        </a:spcAft>
        <a:defRPr sz="19600">
          <a:solidFill>
            <a:schemeClr val="tx2"/>
          </a:solidFill>
          <a:latin typeface="Times New Roman" pitchFamily="-65" charset="0"/>
        </a:defRPr>
      </a:lvl6pPr>
      <a:lvl7pPr marL="914400" algn="ctr" defTabSz="4075113" rtl="0" fontAlgn="base">
        <a:spcBef>
          <a:spcPct val="0"/>
        </a:spcBef>
        <a:spcAft>
          <a:spcPct val="0"/>
        </a:spcAft>
        <a:defRPr sz="19600">
          <a:solidFill>
            <a:schemeClr val="tx2"/>
          </a:solidFill>
          <a:latin typeface="Times New Roman" pitchFamily="-65" charset="0"/>
        </a:defRPr>
      </a:lvl7pPr>
      <a:lvl8pPr marL="1371600" algn="ctr" defTabSz="4075113" rtl="0" fontAlgn="base">
        <a:spcBef>
          <a:spcPct val="0"/>
        </a:spcBef>
        <a:spcAft>
          <a:spcPct val="0"/>
        </a:spcAft>
        <a:defRPr sz="19600">
          <a:solidFill>
            <a:schemeClr val="tx2"/>
          </a:solidFill>
          <a:latin typeface="Times New Roman" pitchFamily="-65" charset="0"/>
        </a:defRPr>
      </a:lvl8pPr>
      <a:lvl9pPr marL="1828800" algn="ctr" defTabSz="4075113" rtl="0" fontAlgn="base">
        <a:spcBef>
          <a:spcPct val="0"/>
        </a:spcBef>
        <a:spcAft>
          <a:spcPct val="0"/>
        </a:spcAft>
        <a:defRPr sz="19600">
          <a:solidFill>
            <a:schemeClr val="tx2"/>
          </a:solidFill>
          <a:latin typeface="Times New Roman" pitchFamily="-65" charset="0"/>
        </a:defRPr>
      </a:lvl9pPr>
    </p:titleStyle>
    <p:bodyStyle>
      <a:lvl1pPr marL="1528763" indent="-1528763" algn="l" defTabSz="4075113" rtl="0" eaLnBrk="0" fontAlgn="base" hangingPunct="0">
        <a:spcBef>
          <a:spcPct val="20000"/>
        </a:spcBef>
        <a:spcAft>
          <a:spcPct val="0"/>
        </a:spcAft>
        <a:buChar char="•"/>
        <a:defRPr sz="14300">
          <a:solidFill>
            <a:schemeClr val="tx1"/>
          </a:solidFill>
          <a:latin typeface="+mn-lt"/>
          <a:ea typeface="ＭＳ Ｐゴシック" pitchFamily="-65" charset="-128"/>
          <a:cs typeface="ＭＳ Ｐゴシック" pitchFamily="-65" charset="-128"/>
        </a:defRPr>
      </a:lvl1pPr>
      <a:lvl2pPr marL="3311525" indent="-1273175" algn="l" defTabSz="4075113" rtl="0" eaLnBrk="0" fontAlgn="base" hangingPunct="0">
        <a:spcBef>
          <a:spcPct val="20000"/>
        </a:spcBef>
        <a:spcAft>
          <a:spcPct val="0"/>
        </a:spcAft>
        <a:buChar char="–"/>
        <a:defRPr sz="12500">
          <a:solidFill>
            <a:schemeClr val="tx1"/>
          </a:solidFill>
          <a:latin typeface="+mn-lt"/>
          <a:ea typeface="ＭＳ Ｐゴシック" pitchFamily="-65" charset="-128"/>
        </a:defRPr>
      </a:lvl2pPr>
      <a:lvl3pPr marL="5094288" indent="-1019175" algn="l" defTabSz="4075113" rtl="0" eaLnBrk="0" fontAlgn="base" hangingPunct="0">
        <a:spcBef>
          <a:spcPct val="20000"/>
        </a:spcBef>
        <a:spcAft>
          <a:spcPct val="0"/>
        </a:spcAft>
        <a:buChar char="•"/>
        <a:defRPr sz="10700">
          <a:solidFill>
            <a:schemeClr val="tx1"/>
          </a:solidFill>
          <a:latin typeface="+mn-lt"/>
          <a:ea typeface="ＭＳ Ｐゴシック" pitchFamily="-65" charset="-128"/>
        </a:defRPr>
      </a:lvl3pPr>
      <a:lvl4pPr marL="7132638" indent="-1019175" algn="l" defTabSz="4075113" rtl="0" eaLnBrk="0" fontAlgn="base" hangingPunct="0">
        <a:spcBef>
          <a:spcPct val="20000"/>
        </a:spcBef>
        <a:spcAft>
          <a:spcPct val="0"/>
        </a:spcAft>
        <a:buChar char="–"/>
        <a:defRPr sz="8900">
          <a:solidFill>
            <a:schemeClr val="tx1"/>
          </a:solidFill>
          <a:latin typeface="+mn-lt"/>
          <a:ea typeface="ＭＳ Ｐゴシック" pitchFamily="-65" charset="-128"/>
        </a:defRPr>
      </a:lvl4pPr>
      <a:lvl5pPr marL="9169400" indent="-1017588" algn="l" defTabSz="4075113" rtl="0" eaLnBrk="0" fontAlgn="base" hangingPunct="0">
        <a:spcBef>
          <a:spcPct val="20000"/>
        </a:spcBef>
        <a:spcAft>
          <a:spcPct val="0"/>
        </a:spcAft>
        <a:buChar char="»"/>
        <a:defRPr sz="8900">
          <a:solidFill>
            <a:schemeClr val="tx1"/>
          </a:solidFill>
          <a:latin typeface="+mn-lt"/>
          <a:ea typeface="ＭＳ Ｐゴシック" pitchFamily="-65" charset="-128"/>
        </a:defRPr>
      </a:lvl5pPr>
      <a:lvl6pPr marL="9626600" indent="-1017588" algn="l" defTabSz="4075113" rtl="0" fontAlgn="base">
        <a:spcBef>
          <a:spcPct val="20000"/>
        </a:spcBef>
        <a:spcAft>
          <a:spcPct val="0"/>
        </a:spcAft>
        <a:buChar char="»"/>
        <a:defRPr sz="8900">
          <a:solidFill>
            <a:schemeClr val="tx1"/>
          </a:solidFill>
          <a:latin typeface="+mn-lt"/>
          <a:ea typeface="ＭＳ Ｐゴシック" pitchFamily="-65" charset="-128"/>
        </a:defRPr>
      </a:lvl6pPr>
      <a:lvl7pPr marL="10083800" indent="-1017588" algn="l" defTabSz="4075113" rtl="0" fontAlgn="base">
        <a:spcBef>
          <a:spcPct val="20000"/>
        </a:spcBef>
        <a:spcAft>
          <a:spcPct val="0"/>
        </a:spcAft>
        <a:buChar char="»"/>
        <a:defRPr sz="8900">
          <a:solidFill>
            <a:schemeClr val="tx1"/>
          </a:solidFill>
          <a:latin typeface="+mn-lt"/>
          <a:ea typeface="ＭＳ Ｐゴシック" pitchFamily="-65" charset="-128"/>
        </a:defRPr>
      </a:lvl7pPr>
      <a:lvl8pPr marL="10541000" indent="-1017588" algn="l" defTabSz="4075113" rtl="0" fontAlgn="base">
        <a:spcBef>
          <a:spcPct val="20000"/>
        </a:spcBef>
        <a:spcAft>
          <a:spcPct val="0"/>
        </a:spcAft>
        <a:buChar char="»"/>
        <a:defRPr sz="8900">
          <a:solidFill>
            <a:schemeClr val="tx1"/>
          </a:solidFill>
          <a:latin typeface="+mn-lt"/>
          <a:ea typeface="ＭＳ Ｐゴシック" pitchFamily="-65" charset="-128"/>
        </a:defRPr>
      </a:lvl8pPr>
      <a:lvl9pPr marL="10998200" indent="-1017588" algn="l" defTabSz="4075113" rtl="0" fontAlgn="base">
        <a:spcBef>
          <a:spcPct val="20000"/>
        </a:spcBef>
        <a:spcAft>
          <a:spcPct val="0"/>
        </a:spcAft>
        <a:buChar char="»"/>
        <a:defRPr sz="89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png"/><Relationship Id="rId5" Type="http://schemas.openxmlformats.org/officeDocument/2006/relationships/image" Target="../media/image2.JPG"/><Relationship Id="rId6" Type="http://schemas.openxmlformats.org/officeDocument/2006/relationships/image" Target="../media/image3.JPG"/><Relationship Id="rId1" Type="http://schemas.openxmlformats.org/officeDocument/2006/relationships/themeOverride" Target="../theme/themeOverride1.x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21332825" y="14605000"/>
            <a:ext cx="9398000" cy="6862763"/>
          </a:xfrm>
          <a:prstGeom prst="rect">
            <a:avLst/>
          </a:prstGeom>
        </p:spPr>
        <p:txBody>
          <a:bodyPr>
            <a:spAutoFit/>
          </a:bodyPr>
          <a:lstStyle/>
          <a:p>
            <a:pPr>
              <a:defRPr/>
            </a:pPr>
            <a:r>
              <a:rPr lang="en-US" sz="4000" b="1" dirty="0">
                <a:solidFill>
                  <a:srgbClr val="FF0000"/>
                </a:solidFill>
                <a:latin typeface="+mn-lt"/>
                <a:cs typeface="Calibri" charset="0"/>
              </a:rPr>
              <a:t>© </a:t>
            </a:r>
            <a:r>
              <a:rPr lang="en-US" sz="4000" dirty="0">
                <a:solidFill>
                  <a:srgbClr val="FF0000"/>
                </a:solidFill>
                <a:latin typeface="+mn-lt"/>
                <a:cs typeface="Calibri" charset="0"/>
              </a:rPr>
              <a:t>File copyright Colin Purrington. You may use for making your poster, of course, but please do not plagiarize, adapt, or put on your own site</a:t>
            </a:r>
            <a:r>
              <a:rPr lang="en-US" sz="4000" dirty="0">
                <a:solidFill>
                  <a:srgbClr val="FF0000"/>
                </a:solidFill>
                <a:latin typeface="+mn-lt"/>
              </a:rPr>
              <a:t>. Also, do not upload this file, even if modified, to third-party file-sharing sites such as </a:t>
            </a:r>
            <a:r>
              <a:rPr lang="en-US" sz="4000" dirty="0" err="1">
                <a:solidFill>
                  <a:srgbClr val="FF0000"/>
                </a:solidFill>
                <a:latin typeface="+mn-lt"/>
              </a:rPr>
              <a:t>doctoc.com</a:t>
            </a:r>
            <a:r>
              <a:rPr lang="en-US" sz="4000" dirty="0">
                <a:solidFill>
                  <a:srgbClr val="FF0000"/>
                </a:solidFill>
                <a:latin typeface="+mn-lt"/>
              </a:rPr>
              <a:t>. If you have insatiable need to post a template onto your own site, search the internet for a different template to steal. File downloaded from </a:t>
            </a:r>
            <a:r>
              <a:rPr lang="en-US" sz="4000" dirty="0">
                <a:solidFill>
                  <a:srgbClr val="FF0000"/>
                </a:solidFill>
                <a:latin typeface="+mn-lt"/>
                <a:cs typeface="Calibri" charset="0"/>
              </a:rPr>
              <a:t>http://</a:t>
            </a:r>
            <a:r>
              <a:rPr lang="en-US" sz="4000" dirty="0" err="1">
                <a:solidFill>
                  <a:srgbClr val="FF0000"/>
                </a:solidFill>
                <a:latin typeface="+mn-lt"/>
                <a:cs typeface="Calibri" charset="0"/>
              </a:rPr>
              <a:t>colinpurrington.com</a:t>
            </a:r>
            <a:r>
              <a:rPr lang="en-US" sz="4000" dirty="0">
                <a:solidFill>
                  <a:srgbClr val="FF0000"/>
                </a:solidFill>
                <a:latin typeface="+mn-lt"/>
                <a:cs typeface="Calibri" charset="0"/>
              </a:rPr>
              <a:t>/tips/academic/</a:t>
            </a:r>
            <a:r>
              <a:rPr lang="en-US" sz="4000" dirty="0" err="1">
                <a:solidFill>
                  <a:srgbClr val="FF0000"/>
                </a:solidFill>
                <a:latin typeface="+mn-lt"/>
                <a:cs typeface="Calibri" charset="0"/>
              </a:rPr>
              <a:t>posterdesign</a:t>
            </a:r>
            <a:r>
              <a:rPr lang="en-US" sz="4000" dirty="0">
                <a:solidFill>
                  <a:srgbClr val="FF0000"/>
                </a:solidFill>
                <a:latin typeface="+mn-lt"/>
                <a:cs typeface="Calibri" charset="0"/>
              </a:rPr>
              <a:t>.</a:t>
            </a:r>
            <a:endParaRPr lang="en-US" sz="4000" dirty="0">
              <a:solidFill>
                <a:srgbClr val="FF0000"/>
              </a:solidFill>
              <a:latin typeface="+mn-lt"/>
            </a:endParaRPr>
          </a:p>
        </p:txBody>
      </p:sp>
      <p:sp>
        <p:nvSpPr>
          <p:cNvPr id="61" name="Rectangle 60"/>
          <p:cNvSpPr/>
          <p:nvPr/>
        </p:nvSpPr>
        <p:spPr>
          <a:xfrm>
            <a:off x="0" y="0"/>
            <a:ext cx="51206400" cy="32004000"/>
          </a:xfrm>
          <a:prstGeom prst="rect">
            <a:avLst/>
          </a:prstGeom>
          <a:solidFill>
            <a:srgbClr val="191919">
              <a:alpha val="8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Times New Roman" charset="0"/>
              <a:ea typeface="ＭＳ Ｐゴシック" charset="0"/>
              <a:cs typeface="ＭＳ Ｐゴシック" charset="0"/>
            </a:endParaRPr>
          </a:p>
        </p:txBody>
      </p:sp>
      <p:sp>
        <p:nvSpPr>
          <p:cNvPr id="14340" name="Text Box 7"/>
          <p:cNvSpPr txBox="1">
            <a:spLocks noChangeArrowheads="1"/>
          </p:cNvSpPr>
          <p:nvPr/>
        </p:nvSpPr>
        <p:spPr bwMode="auto">
          <a:xfrm>
            <a:off x="1995488" y="6929438"/>
            <a:ext cx="10512425" cy="17479962"/>
          </a:xfrm>
          <a:prstGeom prst="rect">
            <a:avLst/>
          </a:prstGeom>
          <a:solidFill>
            <a:schemeClr val="bg1"/>
          </a:solidFill>
          <a:ln w="38100">
            <a:solidFill>
              <a:srgbClr val="000000"/>
            </a:solidFill>
            <a:round/>
            <a:headEnd/>
            <a:tailEnd/>
          </a:ln>
        </p:spPr>
        <p:txBody>
          <a:bodyPr lIns="914400" tIns="457200" rIns="914400" bIns="914400"/>
          <a:lstStyle>
            <a:lvl1pPr eaLnBrk="0" hangingPunct="0">
              <a:tabLst>
                <a:tab pos="500063" algn="l"/>
              </a:tabLst>
              <a:defRPr sz="3200">
                <a:solidFill>
                  <a:schemeClr val="tx1"/>
                </a:solidFill>
                <a:latin typeface="Helvetica" charset="0"/>
                <a:ea typeface="ＭＳ Ｐゴシック" charset="0"/>
                <a:cs typeface="ＭＳ Ｐゴシック" charset="0"/>
              </a:defRPr>
            </a:lvl1pPr>
            <a:lvl2pPr marL="742950" indent="-285750" eaLnBrk="0" hangingPunct="0">
              <a:tabLst>
                <a:tab pos="500063" algn="l"/>
              </a:tabLst>
              <a:defRPr sz="3200">
                <a:solidFill>
                  <a:schemeClr val="tx1"/>
                </a:solidFill>
                <a:latin typeface="Helvetica" charset="0"/>
                <a:ea typeface="ＭＳ Ｐゴシック" charset="0"/>
              </a:defRPr>
            </a:lvl2pPr>
            <a:lvl3pPr marL="1143000" indent="-228600" eaLnBrk="0" hangingPunct="0">
              <a:tabLst>
                <a:tab pos="500063" algn="l"/>
              </a:tabLst>
              <a:defRPr sz="3200">
                <a:solidFill>
                  <a:schemeClr val="tx1"/>
                </a:solidFill>
                <a:latin typeface="Helvetica" charset="0"/>
                <a:ea typeface="ＭＳ Ｐゴシック" charset="0"/>
              </a:defRPr>
            </a:lvl3pPr>
            <a:lvl4pPr marL="1600200" indent="-228600" eaLnBrk="0" hangingPunct="0">
              <a:tabLst>
                <a:tab pos="500063" algn="l"/>
              </a:tabLst>
              <a:defRPr sz="3200">
                <a:solidFill>
                  <a:schemeClr val="tx1"/>
                </a:solidFill>
                <a:latin typeface="Helvetica" charset="0"/>
                <a:ea typeface="ＭＳ Ｐゴシック" charset="0"/>
              </a:defRPr>
            </a:lvl4pPr>
            <a:lvl5pPr marL="2057400" indent="-228600" eaLnBrk="0" hangingPunct="0">
              <a:tabLst>
                <a:tab pos="500063" algn="l"/>
              </a:tabLst>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9pPr>
          </a:lstStyle>
          <a:p>
            <a:pPr algn="ctr" eaLnBrk="1" hangingPunct="1">
              <a:spcBef>
                <a:spcPct val="50000"/>
              </a:spcBef>
            </a:pPr>
            <a:r>
              <a:rPr lang="en-US" sz="4800" b="1" dirty="0">
                <a:latin typeface="Calibri" charset="0"/>
              </a:rPr>
              <a:t>Introduction</a:t>
            </a:r>
          </a:p>
          <a:p>
            <a:pPr eaLnBrk="1" hangingPunct="1">
              <a:spcBef>
                <a:spcPct val="10000"/>
              </a:spcBef>
            </a:pPr>
            <a:r>
              <a:rPr lang="en-US" sz="2800" dirty="0" smtClean="0">
                <a:latin typeface="Times New Roman" charset="0"/>
              </a:rPr>
              <a:t>It seems obvious that grouping together youth who are working toward sobriety would allow them to support one another.  However, it also seems obvious that grouping together youth who have issues with substance use might lead to increased temptation and relapse.  So – is it beneficial or detrimental to group together peers with similar risk-behavior issues, specifically, substance use disorders?</a:t>
            </a:r>
          </a:p>
          <a:p>
            <a:pPr eaLnBrk="1" hangingPunct="1">
              <a:spcBef>
                <a:spcPct val="10000"/>
              </a:spcBef>
            </a:pPr>
            <a:endParaRPr lang="en-US" sz="2000" dirty="0" smtClean="0">
              <a:latin typeface="Times New Roman" charset="0"/>
            </a:endParaRPr>
          </a:p>
          <a:p>
            <a:pPr eaLnBrk="1" hangingPunct="1">
              <a:spcBef>
                <a:spcPct val="10000"/>
              </a:spcBef>
            </a:pPr>
            <a:r>
              <a:rPr lang="en-US" sz="2800" dirty="0" smtClean="0">
                <a:latin typeface="Times New Roman" charset="0"/>
              </a:rPr>
              <a:t>Research around the effect of peers on drug use suggests two competing theories of influence: </a:t>
            </a:r>
          </a:p>
          <a:p>
            <a:pPr marL="514350" indent="-514350" eaLnBrk="1" hangingPunct="1">
              <a:spcBef>
                <a:spcPct val="10000"/>
              </a:spcBef>
              <a:buFont typeface="+mj-lt"/>
              <a:buAutoNum type="arabicPeriod"/>
            </a:pPr>
            <a:r>
              <a:rPr lang="en-US" sz="2800" dirty="0" smtClean="0">
                <a:latin typeface="Times New Roman" charset="0"/>
              </a:rPr>
              <a:t>Peer contagion theory </a:t>
            </a:r>
            <a:r>
              <a:rPr lang="en-US" sz="2800" dirty="0" smtClean="0">
                <a:latin typeface="Times New Roman" charset="0"/>
              </a:rPr>
              <a:t>and </a:t>
            </a:r>
            <a:r>
              <a:rPr lang="en-US" sz="2800" dirty="0" err="1" smtClean="0">
                <a:latin typeface="Times New Roman" charset="0"/>
              </a:rPr>
              <a:t>iatrogenesis</a:t>
            </a:r>
            <a:r>
              <a:rPr lang="en-US" sz="2800" dirty="0" smtClean="0">
                <a:latin typeface="Times New Roman" charset="0"/>
              </a:rPr>
              <a:t> suggest </a:t>
            </a:r>
            <a:r>
              <a:rPr lang="en-US" sz="2800" dirty="0" smtClean="0">
                <a:latin typeface="Times New Roman" charset="0"/>
              </a:rPr>
              <a:t>that grouping high risk youth together could lead to higher risk for relapse.</a:t>
            </a:r>
            <a:r>
              <a:rPr lang="en-US" sz="2800" baseline="30000" dirty="0" smtClean="0">
                <a:latin typeface="Times New Roman" charset="0"/>
              </a:rPr>
              <a:t>1, 2</a:t>
            </a:r>
            <a:endParaRPr lang="en-US" sz="2800" baseline="30000" dirty="0" smtClean="0">
              <a:latin typeface="Times New Roman" charset="0"/>
            </a:endParaRPr>
          </a:p>
          <a:p>
            <a:pPr marL="514350" indent="-514350" eaLnBrk="1" hangingPunct="1">
              <a:spcBef>
                <a:spcPct val="10000"/>
              </a:spcBef>
              <a:buFont typeface="+mj-lt"/>
              <a:buAutoNum type="arabicPeriod"/>
            </a:pPr>
            <a:r>
              <a:rPr lang="en-US" sz="2800" dirty="0" smtClean="0">
                <a:latin typeface="Times New Roman" charset="0"/>
              </a:rPr>
              <a:t>Peer-based recovery support programs improve treatment-related outcomes for youth</a:t>
            </a:r>
            <a:r>
              <a:rPr lang="en-US" sz="2800" dirty="0" smtClean="0">
                <a:latin typeface="Times New Roman" charset="0"/>
              </a:rPr>
              <a:t>.</a:t>
            </a:r>
            <a:r>
              <a:rPr lang="en-US" sz="2800" baseline="30000" dirty="0">
                <a:latin typeface="Times New Roman" charset="0"/>
              </a:rPr>
              <a:t>3</a:t>
            </a:r>
            <a:endParaRPr lang="en-US" sz="2800" baseline="30000" dirty="0" smtClean="0">
              <a:latin typeface="Times New Roman" charset="0"/>
            </a:endParaRPr>
          </a:p>
          <a:p>
            <a:pPr eaLnBrk="1" hangingPunct="1">
              <a:spcBef>
                <a:spcPct val="10000"/>
              </a:spcBef>
            </a:pPr>
            <a:endParaRPr lang="en-US" sz="2800" dirty="0" smtClean="0">
              <a:latin typeface="Times New Roman" charset="0"/>
            </a:endParaRPr>
          </a:p>
          <a:p>
            <a:pPr eaLnBrk="1" hangingPunct="1">
              <a:spcBef>
                <a:spcPct val="10000"/>
              </a:spcBef>
            </a:pPr>
            <a:r>
              <a:rPr lang="en-US" sz="2800" dirty="0" smtClean="0">
                <a:latin typeface="Times New Roman" charset="0"/>
              </a:rPr>
              <a:t>Recovery High Schools operate on the assumption that teens in recovery provide positive support to one another.  These schools provide an alternative ecology for students in recovery from alcohol and drug addictions by creating a space where </a:t>
            </a:r>
            <a:r>
              <a:rPr lang="en-US" sz="2800" i="1" dirty="0" smtClean="0">
                <a:latin typeface="Times New Roman" charset="0"/>
              </a:rPr>
              <a:t>all</a:t>
            </a:r>
            <a:r>
              <a:rPr lang="en-US" sz="2800" dirty="0" smtClean="0">
                <a:latin typeface="Times New Roman" charset="0"/>
              </a:rPr>
              <a:t> students are working to overcome addiction and maintain sobriety</a:t>
            </a:r>
            <a:r>
              <a:rPr lang="en-US" sz="2800" dirty="0" smtClean="0">
                <a:latin typeface="Times New Roman" charset="0"/>
              </a:rPr>
              <a:t>.</a:t>
            </a:r>
            <a:r>
              <a:rPr lang="en-US" sz="2800" baseline="30000" dirty="0">
                <a:latin typeface="Times New Roman" charset="0"/>
              </a:rPr>
              <a:t>4</a:t>
            </a:r>
            <a:r>
              <a:rPr lang="en-US" sz="2800" dirty="0" smtClean="0">
                <a:latin typeface="Times New Roman" charset="0"/>
              </a:rPr>
              <a:t>  </a:t>
            </a:r>
            <a:endParaRPr lang="en-US" sz="2800" dirty="0" smtClean="0">
              <a:latin typeface="Times New Roman" charset="0"/>
            </a:endParaRPr>
          </a:p>
          <a:p>
            <a:pPr eaLnBrk="1" hangingPunct="1">
              <a:spcBef>
                <a:spcPct val="10000"/>
              </a:spcBef>
            </a:pPr>
            <a:endParaRPr lang="en-US" sz="2000" dirty="0" smtClean="0">
              <a:latin typeface="Times New Roman" charset="0"/>
            </a:endParaRPr>
          </a:p>
          <a:p>
            <a:pPr eaLnBrk="1" hangingPunct="1">
              <a:spcBef>
                <a:spcPct val="10000"/>
              </a:spcBef>
            </a:pPr>
            <a:r>
              <a:rPr lang="en-US" sz="2800" dirty="0" smtClean="0">
                <a:latin typeface="Times New Roman" charset="0"/>
              </a:rPr>
              <a:t>The present study examines data from qualitative interviews with staff at Recovery High Schools to understand how peers influence recovery programming and continuing care support – both in helpful and in potentially detrimental ways.  </a:t>
            </a:r>
          </a:p>
          <a:p>
            <a:pPr eaLnBrk="1" hangingPunct="1">
              <a:spcBef>
                <a:spcPct val="10000"/>
              </a:spcBef>
            </a:pPr>
            <a:endParaRPr lang="en-US" sz="2800" dirty="0" smtClean="0">
              <a:latin typeface="Times New Roman" charset="0"/>
            </a:endParaRPr>
          </a:p>
          <a:p>
            <a:pPr marL="514350" indent="-514350" eaLnBrk="1" hangingPunct="1">
              <a:spcBef>
                <a:spcPct val="10000"/>
              </a:spcBef>
              <a:buFont typeface="+mj-lt"/>
              <a:buAutoNum type="arabicPeriod"/>
            </a:pPr>
            <a:endParaRPr lang="en-US" sz="2800" dirty="0" smtClean="0">
              <a:latin typeface="Times New Roman" charset="0"/>
            </a:endParaRPr>
          </a:p>
          <a:p>
            <a:pPr eaLnBrk="1" hangingPunct="1">
              <a:spcBef>
                <a:spcPct val="10000"/>
              </a:spcBef>
            </a:pPr>
            <a:r>
              <a:rPr lang="en-US" sz="2800" dirty="0">
                <a:latin typeface="Times New Roman" charset="0"/>
              </a:rPr>
              <a:t>		</a:t>
            </a:r>
            <a:endParaRPr lang="en-US" sz="2800" i="1" dirty="0">
              <a:solidFill>
                <a:schemeClr val="accent2"/>
              </a:solidFill>
              <a:latin typeface="Times New Roman" charset="0"/>
            </a:endParaRPr>
          </a:p>
          <a:p>
            <a:pPr eaLnBrk="1" hangingPunct="1">
              <a:spcBef>
                <a:spcPct val="10000"/>
              </a:spcBef>
            </a:pPr>
            <a:endParaRPr lang="en-US" sz="2800" dirty="0">
              <a:latin typeface="Times New Roman" charset="0"/>
            </a:endParaRPr>
          </a:p>
        </p:txBody>
      </p:sp>
      <p:sp>
        <p:nvSpPr>
          <p:cNvPr id="14341" name="Text Box 11"/>
          <p:cNvSpPr txBox="1">
            <a:spLocks noChangeArrowheads="1"/>
          </p:cNvSpPr>
          <p:nvPr/>
        </p:nvSpPr>
        <p:spPr bwMode="auto">
          <a:xfrm>
            <a:off x="1995488" y="24612600"/>
            <a:ext cx="10512425" cy="6451600"/>
          </a:xfrm>
          <a:prstGeom prst="rect">
            <a:avLst/>
          </a:prstGeom>
          <a:solidFill>
            <a:schemeClr val="bg1"/>
          </a:solidFill>
          <a:ln w="38100">
            <a:solidFill>
              <a:srgbClr val="000000"/>
            </a:solidFill>
            <a:round/>
            <a:headEnd/>
            <a:tailEnd/>
          </a:ln>
        </p:spPr>
        <p:txBody>
          <a:bodyPr lIns="914400" tIns="457200" rIns="914400" bIns="914400"/>
          <a:lstStyle>
            <a:lvl1pPr eaLnBrk="0" hangingPunct="0">
              <a:tabLst>
                <a:tab pos="508000" algn="l"/>
              </a:tabLst>
              <a:defRPr sz="3200">
                <a:solidFill>
                  <a:schemeClr val="tx1"/>
                </a:solidFill>
                <a:latin typeface="Helvetica" charset="0"/>
                <a:ea typeface="ＭＳ Ｐゴシック" charset="0"/>
                <a:cs typeface="ＭＳ Ｐゴシック" charset="0"/>
              </a:defRPr>
            </a:lvl1pPr>
            <a:lvl2pPr marL="742950" indent="-285750" eaLnBrk="0" hangingPunct="0">
              <a:tabLst>
                <a:tab pos="508000" algn="l"/>
              </a:tabLst>
              <a:defRPr sz="3200">
                <a:solidFill>
                  <a:schemeClr val="tx1"/>
                </a:solidFill>
                <a:latin typeface="Helvetica" charset="0"/>
                <a:ea typeface="ＭＳ Ｐゴシック" charset="0"/>
              </a:defRPr>
            </a:lvl2pPr>
            <a:lvl3pPr marL="1143000" indent="-228600" eaLnBrk="0" hangingPunct="0">
              <a:tabLst>
                <a:tab pos="508000" algn="l"/>
              </a:tabLst>
              <a:defRPr sz="3200">
                <a:solidFill>
                  <a:schemeClr val="tx1"/>
                </a:solidFill>
                <a:latin typeface="Helvetica" charset="0"/>
                <a:ea typeface="ＭＳ Ｐゴシック" charset="0"/>
              </a:defRPr>
            </a:lvl3pPr>
            <a:lvl4pPr marL="1600200" indent="-228600" eaLnBrk="0" hangingPunct="0">
              <a:tabLst>
                <a:tab pos="508000" algn="l"/>
              </a:tabLst>
              <a:defRPr sz="3200">
                <a:solidFill>
                  <a:schemeClr val="tx1"/>
                </a:solidFill>
                <a:latin typeface="Helvetica" charset="0"/>
                <a:ea typeface="ＭＳ Ｐゴシック" charset="0"/>
              </a:defRPr>
            </a:lvl4pPr>
            <a:lvl5pPr marL="2057400" indent="-228600" eaLnBrk="0" hangingPunct="0">
              <a:tabLst>
                <a:tab pos="508000" algn="l"/>
              </a:tabLst>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tabLst>
                <a:tab pos="508000" algn="l"/>
              </a:tabLs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tabLst>
                <a:tab pos="508000" algn="l"/>
              </a:tabLs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tabLst>
                <a:tab pos="508000" algn="l"/>
              </a:tabLs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tabLst>
                <a:tab pos="508000" algn="l"/>
              </a:tabLst>
              <a:defRPr sz="3200">
                <a:solidFill>
                  <a:schemeClr val="tx1"/>
                </a:solidFill>
                <a:latin typeface="Helvetica" charset="0"/>
                <a:ea typeface="ＭＳ Ｐゴシック" charset="0"/>
              </a:defRPr>
            </a:lvl9pPr>
          </a:lstStyle>
          <a:p>
            <a:pPr algn="ctr" eaLnBrk="1" hangingPunct="1">
              <a:spcBef>
                <a:spcPct val="50000"/>
              </a:spcBef>
            </a:pPr>
            <a:r>
              <a:rPr lang="en-US" sz="4400" b="1" dirty="0">
                <a:solidFill>
                  <a:srgbClr val="000000"/>
                </a:solidFill>
                <a:latin typeface="Calibri" charset="0"/>
              </a:rPr>
              <a:t>Materials and </a:t>
            </a:r>
            <a:r>
              <a:rPr lang="en-US" sz="4400" b="1" dirty="0" smtClean="0">
                <a:solidFill>
                  <a:srgbClr val="000000"/>
                </a:solidFill>
                <a:latin typeface="Calibri" charset="0"/>
              </a:rPr>
              <a:t>Methods</a:t>
            </a:r>
            <a:r>
              <a:rPr lang="en-US" sz="2400" dirty="0">
                <a:solidFill>
                  <a:srgbClr val="FF8000"/>
                </a:solidFill>
                <a:latin typeface="Times New Roman" charset="0"/>
              </a:rPr>
              <a:t>	</a:t>
            </a:r>
            <a:endParaRPr lang="en-US" sz="2400" dirty="0">
              <a:latin typeface="Times New Roman" charset="0"/>
            </a:endParaRPr>
          </a:p>
          <a:p>
            <a:pPr eaLnBrk="1" hangingPunct="1">
              <a:spcBef>
                <a:spcPct val="10000"/>
              </a:spcBef>
            </a:pPr>
            <a:r>
              <a:rPr lang="en-US" sz="2800" dirty="0" smtClean="0">
                <a:latin typeface="Times New Roman" charset="0"/>
              </a:rPr>
              <a:t>Eleven interviews were conducted with school staff (teachers, counselors, social workers, and administrators) at 6 different Recovery Schools in the </a:t>
            </a:r>
            <a:r>
              <a:rPr lang="en-US" sz="2800" dirty="0">
                <a:latin typeface="Times New Roman" charset="0"/>
              </a:rPr>
              <a:t>M</a:t>
            </a:r>
            <a:r>
              <a:rPr lang="en-US" sz="2800" dirty="0" smtClean="0">
                <a:latin typeface="Times New Roman" charset="0"/>
              </a:rPr>
              <a:t>idwest.  Schools were initially recruited for collaboration on a longitudinal quasi-experimental study.  </a:t>
            </a:r>
          </a:p>
          <a:p>
            <a:pPr eaLnBrk="1" hangingPunct="1">
              <a:spcBef>
                <a:spcPct val="10000"/>
              </a:spcBef>
            </a:pPr>
            <a:endParaRPr lang="en-US" sz="2000" dirty="0" smtClean="0">
              <a:latin typeface="Times New Roman" charset="0"/>
            </a:endParaRPr>
          </a:p>
          <a:p>
            <a:pPr eaLnBrk="1" hangingPunct="1">
              <a:spcBef>
                <a:spcPct val="10000"/>
              </a:spcBef>
            </a:pPr>
            <a:r>
              <a:rPr lang="en-US" sz="2800" dirty="0" smtClean="0">
                <a:latin typeface="Times New Roman" charset="0"/>
              </a:rPr>
              <a:t>Interviews lasted approximately 1-hour and followed semi-structured protocols.  Interviews were transcribed and then coded according to previously determined themes relating to peer support. Because coding </a:t>
            </a:r>
            <a:r>
              <a:rPr lang="en-US" sz="2800" dirty="0" smtClean="0">
                <a:latin typeface="Times New Roman" charset="0"/>
              </a:rPr>
              <a:t>at this stage </a:t>
            </a:r>
            <a:r>
              <a:rPr lang="en-US" sz="2800" dirty="0">
                <a:latin typeface="Times New Roman" charset="0"/>
              </a:rPr>
              <a:t>i</a:t>
            </a:r>
            <a:r>
              <a:rPr lang="en-US" sz="2800" dirty="0" smtClean="0">
                <a:latin typeface="Times New Roman" charset="0"/>
              </a:rPr>
              <a:t>s </a:t>
            </a:r>
            <a:r>
              <a:rPr lang="en-US" sz="2800" dirty="0" smtClean="0">
                <a:latin typeface="Times New Roman" charset="0"/>
              </a:rPr>
              <a:t>for descriptive purposes, transcripts were only coded by one researcher.  </a:t>
            </a:r>
          </a:p>
          <a:p>
            <a:pPr eaLnBrk="1" hangingPunct="1">
              <a:spcBef>
                <a:spcPct val="10000"/>
              </a:spcBef>
            </a:pPr>
            <a:endParaRPr lang="en-US" sz="2800" dirty="0">
              <a:latin typeface="Times New Roman" charset="0"/>
            </a:endParaRPr>
          </a:p>
          <a:p>
            <a:pPr eaLnBrk="1" hangingPunct="1">
              <a:spcBef>
                <a:spcPct val="10000"/>
              </a:spcBef>
            </a:pPr>
            <a:endParaRPr lang="en-US" sz="2800" dirty="0">
              <a:latin typeface="Times New Roman" charset="0"/>
            </a:endParaRPr>
          </a:p>
          <a:p>
            <a:pPr eaLnBrk="1" hangingPunct="1">
              <a:spcBef>
                <a:spcPct val="10000"/>
              </a:spcBef>
            </a:pPr>
            <a:endParaRPr lang="en-US" sz="2800" dirty="0">
              <a:latin typeface="Times New Roman" charset="0"/>
            </a:endParaRPr>
          </a:p>
          <a:p>
            <a:pPr eaLnBrk="1" hangingPunct="1">
              <a:spcBef>
                <a:spcPct val="10000"/>
              </a:spcBef>
            </a:pPr>
            <a:endParaRPr lang="en-US" sz="2800" dirty="0">
              <a:latin typeface="Times New Roman" charset="0"/>
            </a:endParaRPr>
          </a:p>
        </p:txBody>
      </p:sp>
      <p:sp>
        <p:nvSpPr>
          <p:cNvPr id="14342" name="Text Box 16"/>
          <p:cNvSpPr txBox="1">
            <a:spLocks noChangeArrowheads="1"/>
          </p:cNvSpPr>
          <p:nvPr/>
        </p:nvSpPr>
        <p:spPr bwMode="auto">
          <a:xfrm>
            <a:off x="38574663" y="23167184"/>
            <a:ext cx="10512425" cy="4875952"/>
          </a:xfrm>
          <a:prstGeom prst="rect">
            <a:avLst/>
          </a:prstGeom>
          <a:solidFill>
            <a:schemeClr val="bg1"/>
          </a:solidFill>
          <a:ln w="38100">
            <a:solidFill>
              <a:srgbClr val="000000"/>
            </a:solidFill>
            <a:round/>
            <a:headEnd/>
            <a:tailEnd/>
          </a:ln>
        </p:spPr>
        <p:txBody>
          <a:bodyPr lIns="914400" tIns="457200" rIns="914400" bIns="914400"/>
          <a:lstStyle>
            <a:lvl1pPr eaLnBrk="0" hangingPunct="0">
              <a:defRPr sz="3200">
                <a:solidFill>
                  <a:schemeClr val="tx1"/>
                </a:solidFill>
                <a:latin typeface="Helvetica" charset="0"/>
                <a:ea typeface="ＭＳ Ｐゴシック" charset="0"/>
                <a:cs typeface="ＭＳ Ｐゴシック" charset="0"/>
              </a:defRPr>
            </a:lvl1pPr>
            <a:lvl2pPr marL="742950" indent="-285750" eaLnBrk="0" hangingPunct="0">
              <a:defRPr sz="3200">
                <a:solidFill>
                  <a:schemeClr val="tx1"/>
                </a:solidFill>
                <a:latin typeface="Helvetica" charset="0"/>
                <a:ea typeface="ＭＳ Ｐゴシック" charset="0"/>
              </a:defRPr>
            </a:lvl2pPr>
            <a:lvl3pPr marL="1143000" indent="-228600" eaLnBrk="0" hangingPunct="0">
              <a:defRPr sz="3200">
                <a:solidFill>
                  <a:schemeClr val="tx1"/>
                </a:solidFill>
                <a:latin typeface="Helvetica" charset="0"/>
                <a:ea typeface="ＭＳ Ｐゴシック" charset="0"/>
              </a:defRPr>
            </a:lvl3pPr>
            <a:lvl4pPr marL="1600200" indent="-228600" eaLnBrk="0" hangingPunct="0">
              <a:defRPr sz="3200">
                <a:solidFill>
                  <a:schemeClr val="tx1"/>
                </a:solidFill>
                <a:latin typeface="Helvetica" charset="0"/>
                <a:ea typeface="ＭＳ Ｐゴシック" charset="0"/>
              </a:defRPr>
            </a:lvl4pPr>
            <a:lvl5pPr marL="2057400" indent="-228600" eaLnBrk="0" hangingPunct="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pPr algn="ctr" eaLnBrk="1" hangingPunct="1">
              <a:lnSpc>
                <a:spcPct val="50000"/>
              </a:lnSpc>
              <a:spcBef>
                <a:spcPct val="50000"/>
              </a:spcBef>
            </a:pPr>
            <a:r>
              <a:rPr lang="en-US" sz="4400" b="1" dirty="0">
                <a:solidFill>
                  <a:srgbClr val="000000"/>
                </a:solidFill>
                <a:latin typeface="Calibri" charset="0"/>
              </a:rPr>
              <a:t>Acknowledgments</a:t>
            </a:r>
          </a:p>
          <a:p>
            <a:pPr eaLnBrk="1" hangingPunct="1">
              <a:spcBef>
                <a:spcPct val="10000"/>
              </a:spcBef>
            </a:pPr>
            <a:r>
              <a:rPr lang="en-US" sz="2800" dirty="0" smtClean="0">
                <a:latin typeface="Times New Roman" charset="0"/>
              </a:rPr>
              <a:t>Research reported in this poster was supported by the National Institute On Drug Abuse of the National Institutes of Health under Award Number R01DA029785. The content is solely the responsibility of the </a:t>
            </a:r>
            <a:r>
              <a:rPr lang="en-US" sz="2800" dirty="0" smtClean="0">
                <a:latin typeface="Times New Roman" charset="0"/>
              </a:rPr>
              <a:t>author </a:t>
            </a:r>
            <a:r>
              <a:rPr lang="en-US" sz="2800" dirty="0" smtClean="0">
                <a:latin typeface="Times New Roman" charset="0"/>
              </a:rPr>
              <a:t>and does not necessarily represent the official views of the National Institutes of Health.</a:t>
            </a:r>
          </a:p>
          <a:p>
            <a:pPr eaLnBrk="1" hangingPunct="1">
              <a:spcBef>
                <a:spcPct val="10000"/>
              </a:spcBef>
            </a:pPr>
            <a:r>
              <a:rPr lang="en-US" sz="2800" dirty="0" smtClean="0">
                <a:latin typeface="Times New Roman" charset="0"/>
              </a:rPr>
              <a:t>The template for this poster was downloaded from: </a:t>
            </a:r>
          </a:p>
          <a:p>
            <a:pPr eaLnBrk="1" hangingPunct="1">
              <a:spcBef>
                <a:spcPct val="10000"/>
              </a:spcBef>
            </a:pPr>
            <a:r>
              <a:rPr lang="en-US" sz="2800" dirty="0" smtClean="0">
                <a:latin typeface="Times New Roman" charset="0"/>
                <a:cs typeface="Calibri" charset="0"/>
              </a:rPr>
              <a:t>http</a:t>
            </a:r>
            <a:r>
              <a:rPr lang="en-US" sz="2800" dirty="0">
                <a:latin typeface="Times New Roman" charset="0"/>
                <a:cs typeface="Calibri" charset="0"/>
              </a:rPr>
              <a:t>://</a:t>
            </a:r>
            <a:r>
              <a:rPr lang="en-US" sz="2800" dirty="0" err="1">
                <a:latin typeface="Times New Roman" charset="0"/>
                <a:cs typeface="Calibri" charset="0"/>
              </a:rPr>
              <a:t>colinpurrington.com</a:t>
            </a:r>
            <a:r>
              <a:rPr lang="en-US" sz="2800" dirty="0">
                <a:latin typeface="Times New Roman" charset="0"/>
                <a:cs typeface="Calibri" charset="0"/>
              </a:rPr>
              <a:t>/tips/academic/</a:t>
            </a:r>
            <a:r>
              <a:rPr lang="en-US" sz="2800" dirty="0" err="1" smtClean="0">
                <a:latin typeface="Times New Roman" charset="0"/>
                <a:cs typeface="Calibri" charset="0"/>
              </a:rPr>
              <a:t>posterdesign</a:t>
            </a:r>
            <a:endParaRPr lang="en-US" sz="2800" dirty="0">
              <a:latin typeface="Times New Roman" charset="0"/>
            </a:endParaRPr>
          </a:p>
        </p:txBody>
      </p:sp>
      <p:sp>
        <p:nvSpPr>
          <p:cNvPr id="14343" name="Text Box 12"/>
          <p:cNvSpPr txBox="1">
            <a:spLocks noChangeArrowheads="1"/>
          </p:cNvSpPr>
          <p:nvPr/>
        </p:nvSpPr>
        <p:spPr bwMode="auto">
          <a:xfrm>
            <a:off x="13822363" y="6908800"/>
            <a:ext cx="23347362" cy="24155400"/>
          </a:xfrm>
          <a:prstGeom prst="rect">
            <a:avLst/>
          </a:prstGeom>
          <a:solidFill>
            <a:schemeClr val="bg1"/>
          </a:solidFill>
          <a:ln w="38100">
            <a:solidFill>
              <a:srgbClr val="000000"/>
            </a:solidFill>
            <a:round/>
            <a:headEnd/>
            <a:tailEnd/>
          </a:ln>
        </p:spPr>
        <p:txBody>
          <a:bodyPr lIns="914400" tIns="457200" rIns="914400" bIns="914400"/>
          <a:lstStyle>
            <a:lvl1pPr eaLnBrk="0" hangingPunct="0">
              <a:tabLst>
                <a:tab pos="500063" algn="l"/>
              </a:tabLst>
              <a:defRPr sz="3200">
                <a:solidFill>
                  <a:schemeClr val="tx1"/>
                </a:solidFill>
                <a:latin typeface="Helvetica" charset="0"/>
                <a:ea typeface="ＭＳ Ｐゴシック" charset="0"/>
                <a:cs typeface="ＭＳ Ｐゴシック" charset="0"/>
              </a:defRPr>
            </a:lvl1pPr>
            <a:lvl2pPr marL="742950" indent="-285750" eaLnBrk="0" hangingPunct="0">
              <a:tabLst>
                <a:tab pos="500063" algn="l"/>
              </a:tabLst>
              <a:defRPr sz="3200">
                <a:solidFill>
                  <a:schemeClr val="tx1"/>
                </a:solidFill>
                <a:latin typeface="Helvetica" charset="0"/>
                <a:ea typeface="ＭＳ Ｐゴシック" charset="0"/>
              </a:defRPr>
            </a:lvl2pPr>
            <a:lvl3pPr marL="1143000" indent="-228600" eaLnBrk="0" hangingPunct="0">
              <a:tabLst>
                <a:tab pos="500063" algn="l"/>
              </a:tabLst>
              <a:defRPr sz="3200">
                <a:solidFill>
                  <a:schemeClr val="tx1"/>
                </a:solidFill>
                <a:latin typeface="Helvetica" charset="0"/>
                <a:ea typeface="ＭＳ Ｐゴシック" charset="0"/>
              </a:defRPr>
            </a:lvl3pPr>
            <a:lvl4pPr marL="1600200" indent="-228600" eaLnBrk="0" hangingPunct="0">
              <a:tabLst>
                <a:tab pos="500063" algn="l"/>
              </a:tabLst>
              <a:defRPr sz="3200">
                <a:solidFill>
                  <a:schemeClr val="tx1"/>
                </a:solidFill>
                <a:latin typeface="Helvetica" charset="0"/>
                <a:ea typeface="ＭＳ Ｐゴシック" charset="0"/>
              </a:defRPr>
            </a:lvl4pPr>
            <a:lvl5pPr marL="2057400" indent="-228600" eaLnBrk="0" hangingPunct="0">
              <a:tabLst>
                <a:tab pos="500063" algn="l"/>
              </a:tabLst>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9pPr>
          </a:lstStyle>
          <a:p>
            <a:pPr algn="ctr" eaLnBrk="1" hangingPunct="1">
              <a:lnSpc>
                <a:spcPct val="70000"/>
              </a:lnSpc>
              <a:spcBef>
                <a:spcPts val="0"/>
              </a:spcBef>
              <a:spcAft>
                <a:spcPts val="0"/>
              </a:spcAft>
            </a:pPr>
            <a:r>
              <a:rPr lang="en-US" sz="4800" b="1" dirty="0" smtClean="0">
                <a:solidFill>
                  <a:srgbClr val="000000"/>
                </a:solidFill>
                <a:latin typeface="Calibri" charset="0"/>
              </a:rPr>
              <a:t>Results</a:t>
            </a:r>
            <a:endParaRPr lang="en-US" sz="2800" b="1" dirty="0">
              <a:solidFill>
                <a:srgbClr val="000000"/>
              </a:solidFill>
              <a:latin typeface="Calibri" charset="0"/>
            </a:endParaRPr>
          </a:p>
        </p:txBody>
      </p:sp>
      <p:sp>
        <p:nvSpPr>
          <p:cNvPr id="14344" name="Text Box 13"/>
          <p:cNvSpPr txBox="1">
            <a:spLocks noChangeArrowheads="1"/>
          </p:cNvSpPr>
          <p:nvPr/>
        </p:nvSpPr>
        <p:spPr bwMode="auto">
          <a:xfrm>
            <a:off x="38574663" y="6902450"/>
            <a:ext cx="10512425" cy="8260124"/>
          </a:xfrm>
          <a:prstGeom prst="rect">
            <a:avLst/>
          </a:prstGeom>
          <a:solidFill>
            <a:schemeClr val="bg1"/>
          </a:solidFill>
          <a:ln w="38100">
            <a:solidFill>
              <a:srgbClr val="000000"/>
            </a:solidFill>
            <a:round/>
            <a:headEnd/>
            <a:tailEnd/>
          </a:ln>
        </p:spPr>
        <p:txBody>
          <a:bodyPr lIns="914400" tIns="457200" rIns="914400" bIns="914400"/>
          <a:lstStyle>
            <a:lvl1pPr eaLnBrk="0" hangingPunct="0">
              <a:tabLst>
                <a:tab pos="635000" algn="l"/>
              </a:tabLst>
              <a:defRPr sz="3200">
                <a:solidFill>
                  <a:schemeClr val="tx1"/>
                </a:solidFill>
                <a:latin typeface="Helvetica" charset="0"/>
                <a:ea typeface="ＭＳ Ｐゴシック" charset="0"/>
                <a:cs typeface="ＭＳ Ｐゴシック" charset="0"/>
              </a:defRPr>
            </a:lvl1pPr>
            <a:lvl2pPr marL="742950" indent="-285750" eaLnBrk="0" hangingPunct="0">
              <a:tabLst>
                <a:tab pos="635000" algn="l"/>
              </a:tabLst>
              <a:defRPr sz="3200">
                <a:solidFill>
                  <a:schemeClr val="tx1"/>
                </a:solidFill>
                <a:latin typeface="Helvetica" charset="0"/>
                <a:ea typeface="ＭＳ Ｐゴシック" charset="0"/>
              </a:defRPr>
            </a:lvl2pPr>
            <a:lvl3pPr marL="1143000" indent="-228600" eaLnBrk="0" hangingPunct="0">
              <a:tabLst>
                <a:tab pos="635000" algn="l"/>
              </a:tabLst>
              <a:defRPr sz="3200">
                <a:solidFill>
                  <a:schemeClr val="tx1"/>
                </a:solidFill>
                <a:latin typeface="Helvetica" charset="0"/>
                <a:ea typeface="ＭＳ Ｐゴシック" charset="0"/>
              </a:defRPr>
            </a:lvl3pPr>
            <a:lvl4pPr marL="1600200" indent="-228600" eaLnBrk="0" hangingPunct="0">
              <a:tabLst>
                <a:tab pos="635000" algn="l"/>
              </a:tabLst>
              <a:defRPr sz="3200">
                <a:solidFill>
                  <a:schemeClr val="tx1"/>
                </a:solidFill>
                <a:latin typeface="Helvetica" charset="0"/>
                <a:ea typeface="ＭＳ Ｐゴシック" charset="0"/>
              </a:defRPr>
            </a:lvl4pPr>
            <a:lvl5pPr marL="2057400" indent="-228600" eaLnBrk="0" hangingPunct="0">
              <a:tabLst>
                <a:tab pos="635000" algn="l"/>
              </a:tabLst>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tabLst>
                <a:tab pos="635000" algn="l"/>
              </a:tabLs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tabLst>
                <a:tab pos="635000" algn="l"/>
              </a:tabLs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tabLst>
                <a:tab pos="635000" algn="l"/>
              </a:tabLs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tabLst>
                <a:tab pos="635000" algn="l"/>
              </a:tabLst>
              <a:defRPr sz="3200">
                <a:solidFill>
                  <a:schemeClr val="tx1"/>
                </a:solidFill>
                <a:latin typeface="Helvetica" charset="0"/>
                <a:ea typeface="ＭＳ Ｐゴシック" charset="0"/>
              </a:defRPr>
            </a:lvl9pPr>
          </a:lstStyle>
          <a:p>
            <a:pPr algn="ctr" eaLnBrk="1" hangingPunct="1">
              <a:spcBef>
                <a:spcPts val="0"/>
              </a:spcBef>
            </a:pPr>
            <a:r>
              <a:rPr lang="en-US" sz="4400" b="1" dirty="0">
                <a:solidFill>
                  <a:srgbClr val="000000"/>
                </a:solidFill>
                <a:latin typeface="Calibri" charset="0"/>
              </a:rPr>
              <a:t>Conclusions</a:t>
            </a:r>
          </a:p>
          <a:p>
            <a:pPr eaLnBrk="1" hangingPunct="1">
              <a:spcBef>
                <a:spcPct val="10000"/>
              </a:spcBef>
            </a:pPr>
            <a:r>
              <a:rPr lang="en-US" sz="2800" dirty="0">
                <a:latin typeface="Times New Roman" charset="0"/>
              </a:rPr>
              <a:t>When discussing peer influence in schools, staff discussed the positive aspects – encouraging one another, connecting each other with community resources, and </a:t>
            </a:r>
            <a:r>
              <a:rPr lang="en-US" sz="2800" dirty="0" smtClean="0">
                <a:latin typeface="Times New Roman" charset="0"/>
              </a:rPr>
              <a:t>providing empathy and </a:t>
            </a:r>
            <a:r>
              <a:rPr lang="en-US" sz="2800" dirty="0">
                <a:latin typeface="Times New Roman" charset="0"/>
              </a:rPr>
              <a:t>accountability – far more often than they discussed negative aspects – pressure to use drugs or negative relationship dynamics.  </a:t>
            </a:r>
          </a:p>
          <a:p>
            <a:pPr eaLnBrk="1" hangingPunct="1">
              <a:spcBef>
                <a:spcPct val="10000"/>
              </a:spcBef>
            </a:pPr>
            <a:endParaRPr lang="en-US" sz="1400" dirty="0">
              <a:latin typeface="Times New Roman" charset="0"/>
            </a:endParaRPr>
          </a:p>
          <a:p>
            <a:pPr eaLnBrk="1" hangingPunct="1">
              <a:spcBef>
                <a:spcPct val="10000"/>
              </a:spcBef>
            </a:pPr>
            <a:r>
              <a:rPr lang="en-US" sz="2800" dirty="0">
                <a:latin typeface="Times New Roman" charset="0"/>
              </a:rPr>
              <a:t>However, there seemed to be a sense that positive peer influence was reserved for particular peers – only those with a very serious commitment to sobriety – and that “other” peers were the source of negative influence.</a:t>
            </a:r>
          </a:p>
          <a:p>
            <a:pPr eaLnBrk="1" hangingPunct="1">
              <a:spcBef>
                <a:spcPct val="10000"/>
              </a:spcBef>
            </a:pPr>
            <a:endParaRPr lang="en-US" sz="1400" dirty="0">
              <a:latin typeface="Times New Roman" charset="0"/>
            </a:endParaRPr>
          </a:p>
          <a:p>
            <a:pPr eaLnBrk="1" hangingPunct="1">
              <a:spcBef>
                <a:spcPct val="10000"/>
              </a:spcBef>
            </a:pPr>
            <a:r>
              <a:rPr lang="en-US" sz="2800" dirty="0">
                <a:latin typeface="Times New Roman" charset="0"/>
              </a:rPr>
              <a:t>Sense of community – built on the foundation of positive peer support – is discussed as a key influence in Recovery Schools’ programming.  Positive peer supports for adolescents in recovery should continue to be explored as a key resource.</a:t>
            </a:r>
          </a:p>
        </p:txBody>
      </p:sp>
      <p:sp>
        <p:nvSpPr>
          <p:cNvPr id="14345" name="Text Box 14"/>
          <p:cNvSpPr txBox="1">
            <a:spLocks noChangeArrowheads="1"/>
          </p:cNvSpPr>
          <p:nvPr/>
        </p:nvSpPr>
        <p:spPr bwMode="auto">
          <a:xfrm>
            <a:off x="17629045" y="3998913"/>
            <a:ext cx="15761562"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274320" tIns="274320" rIns="274320" bIns="274320" anchor="ctr">
            <a:spAutoFit/>
          </a:bodyPr>
          <a:lstStyle>
            <a:lvl1pPr eaLnBrk="0" hangingPunct="0">
              <a:defRPr sz="3200">
                <a:solidFill>
                  <a:schemeClr val="tx1"/>
                </a:solidFill>
                <a:latin typeface="Helvetica" charset="0"/>
                <a:ea typeface="ＭＳ Ｐゴシック" charset="0"/>
                <a:cs typeface="ＭＳ Ｐゴシック" charset="0"/>
              </a:defRPr>
            </a:lvl1pPr>
            <a:lvl2pPr marL="742950" indent="-285750" eaLnBrk="0" hangingPunct="0">
              <a:defRPr sz="3200">
                <a:solidFill>
                  <a:schemeClr val="tx1"/>
                </a:solidFill>
                <a:latin typeface="Helvetica" charset="0"/>
                <a:ea typeface="ＭＳ Ｐゴシック" charset="0"/>
              </a:defRPr>
            </a:lvl2pPr>
            <a:lvl3pPr marL="1143000" indent="-228600" eaLnBrk="0" hangingPunct="0">
              <a:defRPr sz="3200">
                <a:solidFill>
                  <a:schemeClr val="tx1"/>
                </a:solidFill>
                <a:latin typeface="Helvetica" charset="0"/>
                <a:ea typeface="ＭＳ Ｐゴシック" charset="0"/>
              </a:defRPr>
            </a:lvl3pPr>
            <a:lvl4pPr marL="1600200" indent="-228600" eaLnBrk="0" hangingPunct="0">
              <a:defRPr sz="3200">
                <a:solidFill>
                  <a:schemeClr val="tx1"/>
                </a:solidFill>
                <a:latin typeface="Helvetica" charset="0"/>
                <a:ea typeface="ＭＳ Ｐゴシック" charset="0"/>
              </a:defRPr>
            </a:lvl4pPr>
            <a:lvl5pPr marL="2057400" indent="-228600" eaLnBrk="0" hangingPunct="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pPr algn="ctr" eaLnBrk="1" hangingPunct="1">
              <a:spcBef>
                <a:spcPct val="50000"/>
              </a:spcBef>
              <a:spcAft>
                <a:spcPts val="600"/>
              </a:spcAft>
            </a:pPr>
            <a:r>
              <a:rPr lang="en-US" sz="6000" b="1" dirty="0" smtClean="0">
                <a:latin typeface="Calibri" charset="0"/>
                <a:cs typeface="Calibri" charset="0"/>
              </a:rPr>
              <a:t>Holly L. Wegman</a:t>
            </a:r>
            <a:r>
              <a:rPr lang="en-US" sz="6000" b="1" dirty="0">
                <a:latin typeface="Calibri" charset="0"/>
                <a:cs typeface="Calibri" charset="0"/>
              </a:rPr>
              <a:t/>
            </a:r>
            <a:br>
              <a:rPr lang="en-US" sz="6000" b="1" dirty="0">
                <a:latin typeface="Calibri" charset="0"/>
                <a:cs typeface="Calibri" charset="0"/>
              </a:rPr>
            </a:br>
            <a:r>
              <a:rPr lang="en-US" sz="6000" dirty="0" smtClean="0">
                <a:latin typeface="Calibri" charset="0"/>
                <a:cs typeface="Calibri" charset="0"/>
              </a:rPr>
              <a:t>Vanderbilt University, Nashville, TN</a:t>
            </a:r>
            <a:endParaRPr lang="en-US" sz="6000" dirty="0">
              <a:latin typeface="Calibri" charset="0"/>
              <a:cs typeface="Calibri" charset="0"/>
            </a:endParaRPr>
          </a:p>
        </p:txBody>
      </p:sp>
      <p:sp>
        <p:nvSpPr>
          <p:cNvPr id="14346" name="Text Box 15"/>
          <p:cNvSpPr txBox="1">
            <a:spLocks noChangeArrowheads="1"/>
          </p:cNvSpPr>
          <p:nvPr/>
        </p:nvSpPr>
        <p:spPr bwMode="auto">
          <a:xfrm>
            <a:off x="38576250" y="15316510"/>
            <a:ext cx="10510838" cy="7658255"/>
          </a:xfrm>
          <a:prstGeom prst="rect">
            <a:avLst/>
          </a:prstGeom>
          <a:solidFill>
            <a:schemeClr val="bg1"/>
          </a:solidFill>
          <a:ln w="38100">
            <a:solidFill>
              <a:srgbClr val="000000"/>
            </a:solidFill>
            <a:round/>
            <a:headEnd/>
            <a:tailEnd/>
          </a:ln>
        </p:spPr>
        <p:txBody>
          <a:bodyPr lIns="914400" tIns="457200" rIns="914400" bIns="914400"/>
          <a:lstStyle>
            <a:lvl1pPr marL="500063" indent="-500063" eaLnBrk="0" hangingPunct="0">
              <a:defRPr sz="3200">
                <a:solidFill>
                  <a:schemeClr val="tx1"/>
                </a:solidFill>
                <a:latin typeface="Helvetica" charset="0"/>
                <a:ea typeface="ＭＳ Ｐゴシック" charset="0"/>
                <a:cs typeface="ＭＳ Ｐゴシック" charset="0"/>
              </a:defRPr>
            </a:lvl1pPr>
            <a:lvl2pPr marL="742950" indent="-285750" eaLnBrk="0" hangingPunct="0">
              <a:defRPr sz="3200">
                <a:solidFill>
                  <a:schemeClr val="tx1"/>
                </a:solidFill>
                <a:latin typeface="Helvetica" charset="0"/>
                <a:ea typeface="ＭＳ Ｐゴシック" charset="0"/>
              </a:defRPr>
            </a:lvl2pPr>
            <a:lvl3pPr marL="1143000" indent="-228600" eaLnBrk="0" hangingPunct="0">
              <a:defRPr sz="3200">
                <a:solidFill>
                  <a:schemeClr val="tx1"/>
                </a:solidFill>
                <a:latin typeface="Helvetica" charset="0"/>
                <a:ea typeface="ＭＳ Ｐゴシック" charset="0"/>
              </a:defRPr>
            </a:lvl3pPr>
            <a:lvl4pPr marL="1600200" indent="-228600" eaLnBrk="0" hangingPunct="0">
              <a:defRPr sz="3200">
                <a:solidFill>
                  <a:schemeClr val="tx1"/>
                </a:solidFill>
                <a:latin typeface="Helvetica" charset="0"/>
                <a:ea typeface="ＭＳ Ｐゴシック" charset="0"/>
              </a:defRPr>
            </a:lvl4pPr>
            <a:lvl5pPr marL="2057400" indent="-228600" eaLnBrk="0" hangingPunct="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pPr algn="ctr" eaLnBrk="1" hangingPunct="1">
              <a:spcBef>
                <a:spcPct val="50000"/>
              </a:spcBef>
            </a:pPr>
            <a:r>
              <a:rPr lang="en-US" sz="4400" b="1" dirty="0">
                <a:solidFill>
                  <a:srgbClr val="000000"/>
                </a:solidFill>
                <a:latin typeface="Calibri" charset="0"/>
              </a:rPr>
              <a:t>Literature cited</a:t>
            </a:r>
          </a:p>
          <a:p>
            <a:pPr eaLnBrk="1" hangingPunct="1">
              <a:spcBef>
                <a:spcPts val="600"/>
              </a:spcBef>
            </a:pPr>
            <a:r>
              <a:rPr lang="en-US" sz="2600" baseline="30000" dirty="0">
                <a:latin typeface="Times New Roman" charset="0"/>
              </a:rPr>
              <a:t>1</a:t>
            </a:r>
            <a:r>
              <a:rPr lang="en-US" sz="2600" dirty="0" smtClean="0">
                <a:latin typeface="Times New Roman" charset="0"/>
              </a:rPr>
              <a:t>Gifford-Smith, M., Dodge, K. A., </a:t>
            </a:r>
            <a:r>
              <a:rPr lang="en-US" sz="2600" dirty="0" err="1" smtClean="0">
                <a:latin typeface="Times New Roman" charset="0"/>
              </a:rPr>
              <a:t>Dishion</a:t>
            </a:r>
            <a:r>
              <a:rPr lang="en-US" sz="2600" dirty="0" smtClean="0">
                <a:latin typeface="Times New Roman" charset="0"/>
              </a:rPr>
              <a:t>, T. J., &amp; McCord, J. (2005). Peer influence in children and adolescents: Crossing the bridge from developmental to intervention science.  </a:t>
            </a:r>
            <a:r>
              <a:rPr lang="en-US" sz="2600" i="1" dirty="0" smtClean="0">
                <a:latin typeface="Times New Roman" charset="0"/>
              </a:rPr>
              <a:t>Journal of Abnormal Child Psychology, 33</a:t>
            </a:r>
            <a:r>
              <a:rPr lang="en-US" sz="2600" dirty="0" smtClean="0">
                <a:latin typeface="Times New Roman" charset="0"/>
              </a:rPr>
              <a:t>, 255-265</a:t>
            </a:r>
            <a:r>
              <a:rPr lang="en-US" sz="2600" dirty="0" smtClean="0">
                <a:latin typeface="Times New Roman" charset="0"/>
              </a:rPr>
              <a:t>.</a:t>
            </a:r>
          </a:p>
          <a:p>
            <a:pPr eaLnBrk="1" hangingPunct="1"/>
            <a:r>
              <a:rPr lang="en-US" sz="2600" baseline="30000" dirty="0" smtClean="0">
                <a:latin typeface="Times New Roman" charset="0"/>
              </a:rPr>
              <a:t>2</a:t>
            </a:r>
            <a:r>
              <a:rPr lang="en-US" sz="2600" dirty="0" smtClean="0">
                <a:latin typeface="Times New Roman" charset="0"/>
              </a:rPr>
              <a:t>Dishion, T. J., McCord, J., &amp; </a:t>
            </a:r>
            <a:r>
              <a:rPr lang="en-US" sz="2600" dirty="0" err="1" smtClean="0">
                <a:latin typeface="Times New Roman" charset="0"/>
              </a:rPr>
              <a:t>Poulin</a:t>
            </a:r>
            <a:r>
              <a:rPr lang="en-US" sz="2600" dirty="0" smtClean="0">
                <a:latin typeface="Times New Roman" charset="0"/>
              </a:rPr>
              <a:t>, F. (1999). When interventions harm: Peer groups and problem behavior.  </a:t>
            </a:r>
            <a:r>
              <a:rPr lang="en-US" sz="2600" i="1" dirty="0" smtClean="0">
                <a:latin typeface="Times New Roman" charset="0"/>
              </a:rPr>
              <a:t>American Psychologist, 54(9)</a:t>
            </a:r>
            <a:r>
              <a:rPr lang="en-US" sz="2600" dirty="0" smtClean="0">
                <a:latin typeface="Times New Roman" charset="0"/>
              </a:rPr>
              <a:t>, 755-764.   </a:t>
            </a:r>
            <a:endParaRPr lang="en-US" sz="2600" dirty="0">
              <a:latin typeface="Times New Roman" charset="0"/>
            </a:endParaRPr>
          </a:p>
          <a:p>
            <a:pPr eaLnBrk="1" hangingPunct="1">
              <a:spcBef>
                <a:spcPct val="10000"/>
              </a:spcBef>
            </a:pPr>
            <a:r>
              <a:rPr lang="en-US" sz="2600" baseline="30000" dirty="0">
                <a:latin typeface="Times New Roman" charset="0"/>
              </a:rPr>
              <a:t>3</a:t>
            </a:r>
            <a:r>
              <a:rPr lang="en-US" sz="2600" dirty="0" smtClean="0">
                <a:latin typeface="Times New Roman" charset="0"/>
              </a:rPr>
              <a:t>Kelly</a:t>
            </a:r>
            <a:r>
              <a:rPr lang="en-US" sz="2600" dirty="0" smtClean="0">
                <a:latin typeface="Times New Roman" charset="0"/>
              </a:rPr>
              <a:t>, J. F., Dow, S. J., </a:t>
            </a:r>
            <a:r>
              <a:rPr lang="en-US" sz="2600" dirty="0" err="1" smtClean="0">
                <a:latin typeface="Times New Roman" charset="0"/>
              </a:rPr>
              <a:t>Yeterian</a:t>
            </a:r>
            <a:r>
              <a:rPr lang="en-US" sz="2600" dirty="0" smtClean="0">
                <a:latin typeface="Times New Roman" charset="0"/>
              </a:rPr>
              <a:t>, J. D., &amp; </a:t>
            </a:r>
            <a:r>
              <a:rPr lang="en-US" sz="2600" dirty="0" err="1" smtClean="0">
                <a:latin typeface="Times New Roman" charset="0"/>
              </a:rPr>
              <a:t>Kahler</a:t>
            </a:r>
            <a:r>
              <a:rPr lang="en-US" sz="2600" dirty="0" smtClean="0">
                <a:latin typeface="Times New Roman" charset="0"/>
              </a:rPr>
              <a:t>, C. W. (2010).  Can 12-step group participation strengthen and extend the benefits of adolescent addiction treatment?  A prospective analysis.  </a:t>
            </a:r>
            <a:r>
              <a:rPr lang="en-US" sz="2600" i="1" dirty="0" smtClean="0">
                <a:latin typeface="Times New Roman" charset="0"/>
              </a:rPr>
              <a:t>Drug and Alcohol Dependence, 110</a:t>
            </a:r>
            <a:r>
              <a:rPr lang="en-US" sz="2600" dirty="0" smtClean="0">
                <a:latin typeface="Times New Roman" charset="0"/>
              </a:rPr>
              <a:t>, 117-125.</a:t>
            </a:r>
          </a:p>
          <a:p>
            <a:pPr eaLnBrk="1" hangingPunct="1">
              <a:spcBef>
                <a:spcPct val="10000"/>
              </a:spcBef>
            </a:pPr>
            <a:r>
              <a:rPr lang="en-US" sz="2600" baseline="30000" dirty="0">
                <a:latin typeface="Times New Roman" charset="0"/>
              </a:rPr>
              <a:t>4</a:t>
            </a:r>
            <a:r>
              <a:rPr lang="en-US" sz="2600" dirty="0" smtClean="0">
                <a:latin typeface="Times New Roman" charset="0"/>
              </a:rPr>
              <a:t>Moberg</a:t>
            </a:r>
            <a:r>
              <a:rPr lang="en-US" sz="2600" dirty="0">
                <a:latin typeface="Times New Roman" charset="0"/>
              </a:rPr>
              <a:t>, D. P., &amp; Finch, A. J. (2007).  Recovery high schools: A descriptive study of school programs and students. </a:t>
            </a:r>
            <a:r>
              <a:rPr lang="en-US" sz="2600" i="1" dirty="0">
                <a:latin typeface="Times New Roman" charset="0"/>
              </a:rPr>
              <a:t> Journal of Groups in Addiction and Recovery, 2</a:t>
            </a:r>
            <a:r>
              <a:rPr lang="en-US" sz="2600" dirty="0">
                <a:latin typeface="Times New Roman" charset="0"/>
              </a:rPr>
              <a:t>, 128-161.  </a:t>
            </a:r>
          </a:p>
          <a:p>
            <a:pPr eaLnBrk="1" hangingPunct="1">
              <a:spcBef>
                <a:spcPct val="10000"/>
              </a:spcBef>
            </a:pPr>
            <a:r>
              <a:rPr lang="en-US" sz="2800" dirty="0" smtClean="0">
                <a:latin typeface="Times New Roman" charset="0"/>
              </a:rPr>
              <a:t>  </a:t>
            </a:r>
            <a:endParaRPr lang="en-US" sz="2800" dirty="0">
              <a:latin typeface="Times New Roman" charset="0"/>
            </a:endParaRPr>
          </a:p>
        </p:txBody>
      </p:sp>
      <p:sp>
        <p:nvSpPr>
          <p:cNvPr id="14347" name="Text Box 70"/>
          <p:cNvSpPr txBox="1">
            <a:spLocks noChangeArrowheads="1"/>
          </p:cNvSpPr>
          <p:nvPr/>
        </p:nvSpPr>
        <p:spPr bwMode="auto">
          <a:xfrm>
            <a:off x="38574663" y="28219400"/>
            <a:ext cx="10512425" cy="2849563"/>
          </a:xfrm>
          <a:prstGeom prst="rect">
            <a:avLst/>
          </a:prstGeom>
          <a:solidFill>
            <a:schemeClr val="bg1"/>
          </a:solidFill>
          <a:ln w="38100">
            <a:solidFill>
              <a:srgbClr val="000000"/>
            </a:solidFill>
            <a:round/>
            <a:headEnd/>
            <a:tailEnd/>
          </a:ln>
        </p:spPr>
        <p:txBody>
          <a:bodyPr lIns="914400" tIns="457200" rIns="914400" bIns="914400" anchor="t"/>
          <a:lstStyle>
            <a:lvl1pPr eaLnBrk="0" hangingPunct="0">
              <a:defRPr sz="3200">
                <a:solidFill>
                  <a:schemeClr val="tx1"/>
                </a:solidFill>
                <a:latin typeface="Helvetica" charset="0"/>
                <a:ea typeface="ＭＳ Ｐゴシック" charset="0"/>
                <a:cs typeface="ＭＳ Ｐゴシック" charset="0"/>
              </a:defRPr>
            </a:lvl1pPr>
            <a:lvl2pPr marL="742950" indent="-285750" eaLnBrk="0" hangingPunct="0">
              <a:defRPr sz="3200">
                <a:solidFill>
                  <a:schemeClr val="tx1"/>
                </a:solidFill>
                <a:latin typeface="Helvetica" charset="0"/>
                <a:ea typeface="ＭＳ Ｐゴシック" charset="0"/>
              </a:defRPr>
            </a:lvl2pPr>
            <a:lvl3pPr marL="1143000" indent="-228600" eaLnBrk="0" hangingPunct="0">
              <a:defRPr sz="3200">
                <a:solidFill>
                  <a:schemeClr val="tx1"/>
                </a:solidFill>
                <a:latin typeface="Helvetica" charset="0"/>
                <a:ea typeface="ＭＳ Ｐゴシック" charset="0"/>
              </a:defRPr>
            </a:lvl3pPr>
            <a:lvl4pPr marL="1600200" indent="-228600" eaLnBrk="0" hangingPunct="0">
              <a:defRPr sz="3200">
                <a:solidFill>
                  <a:schemeClr val="tx1"/>
                </a:solidFill>
                <a:latin typeface="Helvetica" charset="0"/>
                <a:ea typeface="ＭＳ Ｐゴシック" charset="0"/>
              </a:defRPr>
            </a:lvl4pPr>
            <a:lvl5pPr marL="2057400" indent="-228600" eaLnBrk="0" hangingPunct="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pPr algn="ctr" eaLnBrk="1" hangingPunct="1">
              <a:lnSpc>
                <a:spcPct val="50000"/>
              </a:lnSpc>
            </a:pPr>
            <a:r>
              <a:rPr lang="en-US" sz="4400" b="1" dirty="0">
                <a:solidFill>
                  <a:srgbClr val="000000"/>
                </a:solidFill>
                <a:latin typeface="Calibri" charset="0"/>
              </a:rPr>
              <a:t>Further information</a:t>
            </a:r>
          </a:p>
          <a:p>
            <a:pPr eaLnBrk="1" hangingPunct="1">
              <a:spcBef>
                <a:spcPct val="10000"/>
              </a:spcBef>
            </a:pPr>
            <a:r>
              <a:rPr lang="en-US" sz="2800" b="1" dirty="0" smtClean="0">
                <a:latin typeface="Times New Roman" charset="0"/>
                <a:cs typeface="Calibri" charset="0"/>
              </a:rPr>
              <a:t>For more information, please contact Holly Wegman: </a:t>
            </a:r>
            <a:r>
              <a:rPr lang="en-US" sz="2800" dirty="0" err="1" smtClean="0">
                <a:latin typeface="Times New Roman" charset="0"/>
                <a:cs typeface="Calibri" charset="0"/>
              </a:rPr>
              <a:t>holly.wegman@gmail.com</a:t>
            </a:r>
            <a:endParaRPr lang="en-US" sz="2800" b="1" dirty="0">
              <a:latin typeface="Times New Roman" charset="0"/>
              <a:cs typeface="Calibri" charset="0"/>
            </a:endParaRPr>
          </a:p>
          <a:p>
            <a:pPr eaLnBrk="1" hangingPunct="1">
              <a:spcBef>
                <a:spcPct val="10000"/>
              </a:spcBef>
            </a:pPr>
            <a:r>
              <a:rPr lang="en-US" sz="2800" b="1" dirty="0" smtClean="0">
                <a:latin typeface="Times New Roman" charset="0"/>
                <a:cs typeface="Calibri" charset="0"/>
              </a:rPr>
              <a:t>You are also invited to visit our project website at:</a:t>
            </a:r>
          </a:p>
          <a:p>
            <a:pPr eaLnBrk="1" hangingPunct="1">
              <a:spcBef>
                <a:spcPct val="10000"/>
              </a:spcBef>
            </a:pPr>
            <a:r>
              <a:rPr lang="en-US" sz="2800" dirty="0" smtClean="0">
                <a:latin typeface="Times New Roman" charset="0"/>
              </a:rPr>
              <a:t>https://my.vanderbilt.edu/recoveryhighschools/</a:t>
            </a:r>
          </a:p>
          <a:p>
            <a:pPr eaLnBrk="1" hangingPunct="1">
              <a:spcBef>
                <a:spcPct val="10000"/>
              </a:spcBef>
            </a:pPr>
            <a:endParaRPr lang="en-US" sz="2800" dirty="0">
              <a:latin typeface="Times New Roman" charset="0"/>
            </a:endParaRPr>
          </a:p>
          <a:p>
            <a:pPr eaLnBrk="1" hangingPunct="1">
              <a:spcBef>
                <a:spcPct val="10000"/>
              </a:spcBef>
            </a:pPr>
            <a:endParaRPr lang="en-US" sz="2800" dirty="0">
              <a:latin typeface="Times New Roman" charset="0"/>
            </a:endParaRPr>
          </a:p>
        </p:txBody>
      </p:sp>
      <p:sp>
        <p:nvSpPr>
          <p:cNvPr id="2" name="Rectangle 180"/>
          <p:cNvSpPr>
            <a:spLocks noChangeArrowheads="1"/>
          </p:cNvSpPr>
          <p:nvPr/>
        </p:nvSpPr>
        <p:spPr bwMode="auto">
          <a:xfrm>
            <a:off x="10980802" y="84382"/>
            <a:ext cx="29282143" cy="3477875"/>
          </a:xfrm>
          <a:prstGeom prst="rect">
            <a:avLst/>
          </a:prstGeom>
          <a:solidFill>
            <a:schemeClr val="accent1"/>
          </a:solidFill>
          <a:ln>
            <a:noFill/>
          </a:ln>
          <a:extLst/>
        </p:spPr>
        <p:txBody>
          <a:bodyPr wrap="square" anchor="ctr">
            <a:spAutoFit/>
          </a:bodyPr>
          <a:lstStyle/>
          <a:p>
            <a:pPr algn="ctr">
              <a:defRPr/>
            </a:pPr>
            <a:r>
              <a:rPr lang="en-US" sz="11000" b="1" dirty="0">
                <a:ln>
                  <a:solidFill>
                    <a:schemeClr val="bg1"/>
                  </a:solidFill>
                </a:ln>
                <a:latin typeface="Calibri"/>
                <a:cs typeface="Calibri"/>
              </a:rPr>
              <a:t>Peer support as a mechanism for relapse prevention among adolescents in </a:t>
            </a:r>
            <a:r>
              <a:rPr lang="en-US" sz="11000" b="1" dirty="0" smtClean="0">
                <a:ln>
                  <a:solidFill>
                    <a:schemeClr val="bg1"/>
                  </a:solidFill>
                </a:ln>
                <a:latin typeface="Calibri"/>
                <a:cs typeface="Calibri"/>
              </a:rPr>
              <a:t>recovery</a:t>
            </a:r>
            <a:endParaRPr lang="en-US" sz="11000" b="1" dirty="0">
              <a:ln>
                <a:solidFill>
                  <a:schemeClr val="bg1"/>
                </a:solidFill>
              </a:ln>
              <a:latin typeface="Calibri"/>
              <a:cs typeface="Calibri"/>
            </a:endParaRPr>
          </a:p>
        </p:txBody>
      </p:sp>
      <p:pic>
        <p:nvPicPr>
          <p:cNvPr id="3" name="Picture 2" descr="Peabody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74" y="-84667"/>
            <a:ext cx="10980804" cy="3900644"/>
          </a:xfrm>
          <a:prstGeom prst="rect">
            <a:avLst/>
          </a:prstGeom>
        </p:spPr>
      </p:pic>
      <p:pic>
        <p:nvPicPr>
          <p:cNvPr id="16" name="Picture 15" descr="Peabody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10270" y="-79365"/>
            <a:ext cx="10980804" cy="3900644"/>
          </a:xfrm>
          <a:prstGeom prst="rect">
            <a:avLst/>
          </a:prstGeom>
        </p:spPr>
      </p:pic>
      <p:pic>
        <p:nvPicPr>
          <p:cNvPr id="8" name="Picture 7" descr="Central Freedom.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4041" y="20369534"/>
            <a:ext cx="4205359" cy="3154019"/>
          </a:xfrm>
          <a:prstGeom prst="rect">
            <a:avLst/>
          </a:prstGeom>
        </p:spPr>
      </p:pic>
      <p:pic>
        <p:nvPicPr>
          <p:cNvPr id="9" name="Picture 8" descr="City West.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922073" y="20370801"/>
            <a:ext cx="4199466" cy="3149600"/>
          </a:xfrm>
          <a:prstGeom prst="rect">
            <a:avLst/>
          </a:prstGeom>
        </p:spPr>
      </p:pic>
      <p:sp>
        <p:nvSpPr>
          <p:cNvPr id="10" name="TextBox 9"/>
          <p:cNvSpPr txBox="1"/>
          <p:nvPr/>
        </p:nvSpPr>
        <p:spPr>
          <a:xfrm>
            <a:off x="2895600" y="23596600"/>
            <a:ext cx="8915400" cy="461665"/>
          </a:xfrm>
          <a:prstGeom prst="rect">
            <a:avLst/>
          </a:prstGeom>
          <a:noFill/>
        </p:spPr>
        <p:txBody>
          <a:bodyPr wrap="square" rtlCol="0">
            <a:spAutoFit/>
          </a:bodyPr>
          <a:lstStyle/>
          <a:p>
            <a:r>
              <a:rPr lang="en-US" sz="2400" dirty="0" smtClean="0">
                <a:latin typeface="+mn-lt"/>
              </a:rPr>
              <a:t>Two recovery schools in Minnesota where interviews were conducted.</a:t>
            </a:r>
            <a:endParaRPr lang="en-US" sz="2400" dirty="0">
              <a:latin typeface="+mn-lt"/>
            </a:endParaRPr>
          </a:p>
        </p:txBody>
      </p:sp>
      <p:sp>
        <p:nvSpPr>
          <p:cNvPr id="12" name="TextBox 11"/>
          <p:cNvSpPr txBox="1"/>
          <p:nvPr/>
        </p:nvSpPr>
        <p:spPr>
          <a:xfrm>
            <a:off x="14605000" y="8092342"/>
            <a:ext cx="10911605" cy="10432723"/>
          </a:xfrm>
          <a:prstGeom prst="rect">
            <a:avLst/>
          </a:prstGeom>
          <a:solidFill>
            <a:srgbClr val="9BFB59"/>
          </a:solidFill>
        </p:spPr>
        <p:style>
          <a:lnRef idx="1">
            <a:schemeClr val="dk1"/>
          </a:lnRef>
          <a:fillRef idx="2">
            <a:schemeClr val="dk1"/>
          </a:fillRef>
          <a:effectRef idx="1">
            <a:schemeClr val="dk1"/>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chemeClr val="tx1"/>
                </a:solidFill>
                <a:effectLst>
                  <a:outerShdw blurRad="50800" dist="39000" dir="5460000" algn="tl">
                    <a:srgbClr val="000000">
                      <a:alpha val="38000"/>
                    </a:srgbClr>
                  </a:outerShdw>
                </a:effectLst>
              </a:rPr>
              <a:t>Positive Peer Support (19 instances)</a:t>
            </a:r>
            <a:endParaRPr lang="en-US" sz="2000" b="1" dirty="0" smtClean="0">
              <a:ln w="11430"/>
              <a:solidFill>
                <a:schemeClr val="tx1"/>
              </a:solidFill>
              <a:effectLst>
                <a:outerShdw blurRad="50800" dist="39000" dir="5460000" algn="tl">
                  <a:srgbClr val="000000">
                    <a:alpha val="38000"/>
                  </a:srgbClr>
                </a:outerShdw>
              </a:effectLst>
            </a:endParaRPr>
          </a:p>
          <a:p>
            <a:pPr algn="ctr"/>
            <a:endParaRPr lang="en-US" sz="2000" b="1" dirty="0" smtClean="0">
              <a:ln w="11430"/>
              <a:solidFill>
                <a:schemeClr val="tx1"/>
              </a:solidFill>
              <a:effectLst>
                <a:outerShdw blurRad="50800" dist="39000" dir="5460000" algn="tl">
                  <a:srgbClr val="000000">
                    <a:alpha val="38000"/>
                  </a:srgbClr>
                </a:outerShdw>
              </a:effectLst>
            </a:endParaRPr>
          </a:p>
          <a:p>
            <a:r>
              <a:rPr lang="en-US" dirty="0" smtClean="0">
                <a:ln w="11430"/>
                <a:solidFill>
                  <a:schemeClr val="tx1"/>
                </a:solidFill>
                <a:effectLst>
                  <a:outerShdw blurRad="50800" dist="39000" dir="5460000" algn="tl">
                    <a:srgbClr val="000000">
                      <a:alpha val="38000"/>
                    </a:srgbClr>
                  </a:outerShdw>
                </a:effectLst>
              </a:rPr>
              <a:t>“It’s like all of a sudden where they’ve never had that opportunity to have a venue to share, now they do.  And it kind of gives them hope and then they get the feedback from their peers saying, ‘You can make it… ‘cause I’m going through the exact same thing.’ So that sense of support is pretty strong.</a:t>
            </a:r>
            <a:r>
              <a:rPr lang="en-US" dirty="0" smtClean="0">
                <a:ln w="11430"/>
                <a:solidFill>
                  <a:schemeClr val="tx1"/>
                </a:solidFill>
                <a:effectLst>
                  <a:outerShdw blurRad="50800" dist="39000" dir="5460000" algn="tl">
                    <a:srgbClr val="000000">
                      <a:alpha val="38000"/>
                    </a:srgbClr>
                  </a:outerShdw>
                </a:effectLst>
              </a:rPr>
              <a:t>” </a:t>
            </a:r>
            <a:r>
              <a:rPr lang="en-US" i="1" dirty="0" smtClean="0">
                <a:ln w="11430"/>
                <a:solidFill>
                  <a:schemeClr val="tx1"/>
                </a:solidFill>
                <a:effectLst>
                  <a:outerShdw blurRad="50800" dist="39000" dir="5460000" algn="tl">
                    <a:srgbClr val="000000">
                      <a:alpha val="38000"/>
                    </a:srgbClr>
                  </a:outerShdw>
                </a:effectLst>
              </a:rPr>
              <a:t>~Counselor at School 1</a:t>
            </a:r>
            <a:endParaRPr lang="en-US" dirty="0" smtClean="0">
              <a:ln w="11430"/>
              <a:solidFill>
                <a:schemeClr val="tx1"/>
              </a:solidFill>
              <a:effectLst>
                <a:outerShdw blurRad="50800" dist="39000" dir="5460000" algn="tl">
                  <a:srgbClr val="000000">
                    <a:alpha val="38000"/>
                  </a:srgbClr>
                </a:outerShdw>
              </a:effectLst>
            </a:endParaRPr>
          </a:p>
          <a:p>
            <a:endParaRPr lang="en-US" sz="2800" dirty="0">
              <a:ln w="11430"/>
              <a:solidFill>
                <a:schemeClr val="tx1"/>
              </a:solidFill>
              <a:effectLst>
                <a:outerShdw blurRad="50800" dist="39000" dir="5460000" algn="tl">
                  <a:srgbClr val="000000">
                    <a:alpha val="38000"/>
                  </a:srgbClr>
                </a:outerShdw>
              </a:effectLst>
            </a:endParaRPr>
          </a:p>
          <a:p>
            <a:r>
              <a:rPr lang="en-US" dirty="0" smtClean="0">
                <a:ln w="11430"/>
                <a:solidFill>
                  <a:schemeClr val="tx1"/>
                </a:solidFill>
                <a:effectLst>
                  <a:outerShdw blurRad="50800" dist="39000" dir="5460000" algn="tl">
                    <a:srgbClr val="000000">
                      <a:alpha val="38000"/>
                    </a:srgbClr>
                  </a:outerShdw>
                </a:effectLst>
              </a:rPr>
              <a:t>“Our kids will take new kids in, take them to meetings, say ‘this is my favorite group.’ We talk about… what’s working, what’s not working, what’s your favorite group, what’s the favorite thing you heard a speaker say?</a:t>
            </a:r>
            <a:r>
              <a:rPr lang="en-US" dirty="0" smtClean="0">
                <a:ln w="11430"/>
                <a:solidFill>
                  <a:schemeClr val="tx1"/>
                </a:solidFill>
                <a:effectLst>
                  <a:outerShdw blurRad="50800" dist="39000" dir="5460000" algn="tl">
                    <a:srgbClr val="000000">
                      <a:alpha val="38000"/>
                    </a:srgbClr>
                  </a:outerShdw>
                </a:effectLst>
              </a:rPr>
              <a:t>” </a:t>
            </a:r>
            <a:r>
              <a:rPr lang="en-US" i="1" dirty="0" smtClean="0">
                <a:ln w="11430"/>
                <a:solidFill>
                  <a:schemeClr val="tx1"/>
                </a:solidFill>
                <a:effectLst>
                  <a:outerShdw blurRad="50800" dist="39000" dir="5460000" algn="tl">
                    <a:srgbClr val="000000">
                      <a:alpha val="38000"/>
                    </a:srgbClr>
                  </a:outerShdw>
                </a:effectLst>
              </a:rPr>
              <a:t>~Director at School 4</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en-US" dirty="0" smtClean="0">
                <a:ln w="11430"/>
                <a:solidFill>
                  <a:schemeClr val="tx1"/>
                </a:solidFill>
                <a:effectLst>
                  <a:outerShdw blurRad="50800" dist="39000" dir="5460000" algn="tl">
                    <a:srgbClr val="000000">
                      <a:alpha val="38000"/>
                    </a:srgbClr>
                  </a:outerShdw>
                </a:effectLst>
              </a:rPr>
              <a:t>“The reality is that we’ve created a culture here that most of our students really take their recovery seriously.  And because of that they care about their fellow student here, they care about their experience here.</a:t>
            </a:r>
            <a:r>
              <a:rPr lang="en-US" dirty="0" smtClean="0">
                <a:ln w="11430"/>
                <a:solidFill>
                  <a:schemeClr val="tx1"/>
                </a:solidFill>
                <a:effectLst>
                  <a:outerShdw blurRad="50800" dist="39000" dir="5460000" algn="tl">
                    <a:srgbClr val="000000">
                      <a:alpha val="38000"/>
                    </a:srgbClr>
                  </a:outerShdw>
                </a:effectLst>
              </a:rPr>
              <a:t>” </a:t>
            </a:r>
            <a:r>
              <a:rPr lang="en-US" i="1" dirty="0" smtClean="0">
                <a:ln w="11430"/>
                <a:solidFill>
                  <a:schemeClr val="tx1"/>
                </a:solidFill>
                <a:effectLst>
                  <a:outerShdw blurRad="50800" dist="39000" dir="5460000" algn="tl">
                    <a:srgbClr val="000000">
                      <a:alpha val="38000"/>
                    </a:srgbClr>
                  </a:outerShdw>
                </a:effectLst>
              </a:rPr>
              <a:t>~Director at School 3</a:t>
            </a:r>
            <a:endParaRPr lang="en-US" dirty="0" smtClean="0">
              <a:ln w="11430"/>
              <a:solidFill>
                <a:schemeClr val="tx1"/>
              </a:solidFill>
              <a:effectLst>
                <a:outerShdw blurRad="50800" dist="39000" dir="5460000" algn="tl">
                  <a:srgbClr val="000000">
                    <a:alpha val="38000"/>
                  </a:srgbClr>
                </a:outerShdw>
              </a:effectLst>
            </a:endParaRPr>
          </a:p>
          <a:p>
            <a:endParaRPr lang="en-US" sz="2800" dirty="0">
              <a:ln w="11430"/>
              <a:solidFill>
                <a:schemeClr val="tx1"/>
              </a:solidFill>
              <a:effectLst>
                <a:outerShdw blurRad="50800" dist="39000" dir="5460000" algn="tl">
                  <a:srgbClr val="000000">
                    <a:alpha val="38000"/>
                  </a:srgbClr>
                </a:outerShdw>
              </a:effectLst>
            </a:endParaRPr>
          </a:p>
          <a:p>
            <a:r>
              <a:rPr lang="en-US" dirty="0" smtClean="0">
                <a:ln w="11430"/>
                <a:solidFill>
                  <a:schemeClr val="tx1"/>
                </a:solidFill>
                <a:effectLst>
                  <a:outerShdw blurRad="50800" dist="39000" dir="5460000" algn="tl">
                    <a:srgbClr val="000000">
                      <a:alpha val="38000"/>
                    </a:srgbClr>
                  </a:outerShdw>
                </a:effectLst>
              </a:rPr>
              <a:t>“You can’t be with those friends that are using because of the fragile nature of your recovery, and so they really depend upon each other.</a:t>
            </a:r>
            <a:r>
              <a:rPr lang="en-US" dirty="0" smtClean="0">
                <a:ln w="11430"/>
                <a:solidFill>
                  <a:schemeClr val="tx1"/>
                </a:solidFill>
                <a:effectLst>
                  <a:outerShdw blurRad="50800" dist="39000" dir="5460000" algn="tl">
                    <a:srgbClr val="000000">
                      <a:alpha val="38000"/>
                    </a:srgbClr>
                  </a:outerShdw>
                </a:effectLst>
              </a:rPr>
              <a:t>” </a:t>
            </a:r>
            <a:r>
              <a:rPr lang="en-US" i="1" dirty="0" smtClean="0">
                <a:ln w="11430"/>
                <a:solidFill>
                  <a:schemeClr val="tx1"/>
                </a:solidFill>
                <a:effectLst>
                  <a:outerShdw blurRad="50800" dist="39000" dir="5460000" algn="tl">
                    <a:srgbClr val="000000">
                      <a:alpha val="38000"/>
                    </a:srgbClr>
                  </a:outerShdw>
                </a:effectLst>
              </a:rPr>
              <a:t>~Principal at School 6</a:t>
            </a:r>
            <a:r>
              <a:rPr lang="en-US" dirty="0" smtClean="0">
                <a:ln w="11430"/>
                <a:solidFill>
                  <a:schemeClr val="tx1"/>
                </a:solidFill>
                <a:effectLst>
                  <a:outerShdw blurRad="50800" dist="39000" dir="5460000" algn="tl">
                    <a:srgbClr val="000000">
                      <a:alpha val="38000"/>
                    </a:srgbClr>
                  </a:outerShdw>
                </a:effectLst>
              </a:rPr>
              <a:t> </a:t>
            </a:r>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TextBox 16"/>
          <p:cNvSpPr txBox="1"/>
          <p:nvPr/>
        </p:nvSpPr>
        <p:spPr>
          <a:xfrm>
            <a:off x="25632066" y="8104659"/>
            <a:ext cx="10842334" cy="10420407"/>
          </a:xfrm>
          <a:prstGeom prst="rect">
            <a:avLst/>
          </a:prstGeom>
          <a:solidFill>
            <a:srgbClr val="FFBCB3"/>
          </a:solidFill>
        </p:spPr>
        <p:style>
          <a:lnRef idx="1">
            <a:schemeClr val="dk1"/>
          </a:lnRef>
          <a:fillRef idx="2">
            <a:schemeClr val="dk1"/>
          </a:fillRef>
          <a:effectRef idx="1">
            <a:schemeClr val="dk1"/>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000000"/>
                </a:solidFill>
                <a:effectLst>
                  <a:outerShdw blurRad="50800" dist="39000" dir="5460000" algn="tl">
                    <a:srgbClr val="000000">
                      <a:alpha val="38000"/>
                    </a:srgbClr>
                  </a:outerShdw>
                </a:effectLst>
              </a:rPr>
              <a:t>Negative Peer Influence (7 instances)</a:t>
            </a:r>
          </a:p>
          <a:p>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en-US" dirty="0" smtClean="0">
                <a:ln w="11430"/>
                <a:solidFill>
                  <a:srgbClr val="000000"/>
                </a:solidFill>
                <a:effectLst>
                  <a:outerShdw blurRad="50800" dist="39000" dir="5460000" algn="tl">
                    <a:srgbClr val="000000">
                      <a:alpha val="38000"/>
                    </a:srgbClr>
                  </a:outerShdw>
                </a:effectLst>
              </a:rPr>
              <a:t>“I had a student say to me last week, ‘I relapsed,’ and he’s relapsed twice since he’s come to our school and it’s been with two students who also came to the school who dealt him… But he’s like, ‘that’s messed up.’</a:t>
            </a:r>
            <a:r>
              <a:rPr lang="en-US" dirty="0" smtClean="0">
                <a:ln w="11430"/>
                <a:solidFill>
                  <a:srgbClr val="000000"/>
                </a:solidFill>
                <a:effectLst>
                  <a:outerShdw blurRad="50800" dist="39000" dir="5460000" algn="tl">
                    <a:srgbClr val="000000">
                      <a:alpha val="38000"/>
                    </a:srgbClr>
                  </a:outerShdw>
                </a:effectLst>
              </a:rPr>
              <a:t>” </a:t>
            </a:r>
            <a:r>
              <a:rPr lang="en-US" i="1" dirty="0" smtClean="0">
                <a:ln w="11430"/>
                <a:solidFill>
                  <a:srgbClr val="000000"/>
                </a:solidFill>
                <a:effectLst>
                  <a:outerShdw blurRad="50800" dist="39000" dir="5460000" algn="tl">
                    <a:srgbClr val="000000">
                      <a:alpha val="38000"/>
                    </a:srgbClr>
                  </a:outerShdw>
                </a:effectLst>
              </a:rPr>
              <a:t>~Counselor at School 1</a:t>
            </a:r>
            <a:endParaRPr lang="en-US" dirty="0" smtClean="0">
              <a:ln w="11430"/>
              <a:solidFill>
                <a:srgbClr val="000000"/>
              </a:solidFill>
              <a:effectLst>
                <a:outerShdw blurRad="50800" dist="39000" dir="5460000" algn="tl">
                  <a:srgbClr val="000000">
                    <a:alpha val="38000"/>
                  </a:srgbClr>
                </a:outerShdw>
              </a:effectLst>
            </a:endParaRPr>
          </a:p>
          <a:p>
            <a:endParaRPr lang="en-US" sz="2400" dirty="0">
              <a:ln w="11430"/>
              <a:solidFill>
                <a:srgbClr val="000000"/>
              </a:solidFill>
              <a:effectLst>
                <a:outerShdw blurRad="50800" dist="39000" dir="5460000" algn="tl">
                  <a:srgbClr val="000000">
                    <a:alpha val="38000"/>
                  </a:srgbClr>
                </a:outerShdw>
              </a:effectLst>
            </a:endParaRPr>
          </a:p>
          <a:p>
            <a:r>
              <a:rPr lang="en-US" dirty="0" smtClean="0">
                <a:ln w="11430"/>
                <a:solidFill>
                  <a:srgbClr val="000000"/>
                </a:solidFill>
                <a:effectLst>
                  <a:outerShdw blurRad="50800" dist="39000" dir="5460000" algn="tl">
                    <a:srgbClr val="000000">
                      <a:alpha val="38000"/>
                    </a:srgbClr>
                  </a:outerShdw>
                </a:effectLst>
              </a:rPr>
              <a:t>“Last year we had a lot of people who were worried about other people’s sobriety and not as worried about their own. </a:t>
            </a:r>
            <a:r>
              <a:rPr lang="en-US" dirty="0" smtClean="0">
                <a:ln w="11430"/>
                <a:solidFill>
                  <a:srgbClr val="000000"/>
                </a:solidFill>
                <a:effectLst>
                  <a:outerShdw blurRad="50800" dist="39000" dir="5460000" algn="tl">
                    <a:srgbClr val="000000">
                      <a:alpha val="38000"/>
                    </a:srgbClr>
                  </a:outerShdw>
                </a:effectLst>
              </a:rPr>
              <a:t>And </a:t>
            </a:r>
            <a:r>
              <a:rPr lang="en-US" dirty="0" smtClean="0">
                <a:ln w="11430"/>
                <a:solidFill>
                  <a:srgbClr val="000000"/>
                </a:solidFill>
                <a:effectLst>
                  <a:outerShdw blurRad="50800" dist="39000" dir="5460000" algn="tl">
                    <a:srgbClr val="000000">
                      <a:alpha val="38000"/>
                    </a:srgbClr>
                  </a:outerShdw>
                </a:effectLst>
              </a:rPr>
              <a:t>then that got in to a lot of, you know, just drama, high school drama.</a:t>
            </a:r>
            <a:r>
              <a:rPr lang="en-US" dirty="0" smtClean="0">
                <a:ln w="11430"/>
                <a:solidFill>
                  <a:srgbClr val="000000"/>
                </a:solidFill>
                <a:effectLst>
                  <a:outerShdw blurRad="50800" dist="39000" dir="5460000" algn="tl">
                    <a:srgbClr val="000000">
                      <a:alpha val="38000"/>
                    </a:srgbClr>
                  </a:outerShdw>
                </a:effectLst>
              </a:rPr>
              <a:t>” </a:t>
            </a:r>
            <a:r>
              <a:rPr lang="en-US" i="1" dirty="0" smtClean="0">
                <a:ln w="11430"/>
                <a:solidFill>
                  <a:srgbClr val="000000"/>
                </a:solidFill>
                <a:effectLst>
                  <a:outerShdw blurRad="50800" dist="39000" dir="5460000" algn="tl">
                    <a:srgbClr val="000000">
                      <a:alpha val="38000"/>
                    </a:srgbClr>
                  </a:outerShdw>
                </a:effectLst>
              </a:rPr>
              <a:t>~Teacher at School 4</a:t>
            </a:r>
            <a:endParaRPr lang="en-US" dirty="0" smtClean="0">
              <a:ln w="11430"/>
              <a:solidFill>
                <a:srgbClr val="000000"/>
              </a:solidFill>
              <a:effectLst>
                <a:outerShdw blurRad="50800" dist="39000" dir="5460000" algn="tl">
                  <a:srgbClr val="000000">
                    <a:alpha val="38000"/>
                  </a:srgbClr>
                </a:outerShdw>
              </a:effectLst>
            </a:endParaRPr>
          </a:p>
          <a:p>
            <a:endParaRPr lang="en-US" sz="2400" b="1" dirty="0">
              <a:ln w="11430"/>
              <a:solidFill>
                <a:srgbClr val="000000"/>
              </a:solidFill>
              <a:effectLst>
                <a:outerShdw blurRad="50800" dist="39000" dir="5460000" algn="tl">
                  <a:srgbClr val="000000">
                    <a:alpha val="38000"/>
                  </a:srgbClr>
                </a:outerShdw>
              </a:effectLst>
            </a:endParaRPr>
          </a:p>
          <a:p>
            <a:r>
              <a:rPr lang="en-US" dirty="0" smtClean="0">
                <a:ln w="11430"/>
                <a:solidFill>
                  <a:srgbClr val="000000"/>
                </a:solidFill>
                <a:effectLst>
                  <a:outerShdw blurRad="50800" dist="39000" dir="5460000" algn="tl">
                    <a:srgbClr val="000000">
                      <a:alpha val="38000"/>
                    </a:srgbClr>
                  </a:outerShdw>
                </a:effectLst>
              </a:rPr>
              <a:t>“You know, there was a party that happened a month and a half ago. </a:t>
            </a:r>
            <a:r>
              <a:rPr lang="en-US" dirty="0" smtClean="0">
                <a:ln w="11430"/>
                <a:solidFill>
                  <a:srgbClr val="000000"/>
                </a:solidFill>
                <a:effectLst>
                  <a:outerShdw blurRad="50800" dist="39000" dir="5460000" algn="tl">
                    <a:srgbClr val="000000">
                      <a:alpha val="38000"/>
                    </a:srgbClr>
                  </a:outerShdw>
                </a:effectLst>
              </a:rPr>
              <a:t>[</a:t>
            </a:r>
            <a:r>
              <a:rPr lang="en-US" dirty="0" smtClean="0">
                <a:ln w="11430"/>
                <a:solidFill>
                  <a:srgbClr val="000000"/>
                </a:solidFill>
                <a:effectLst>
                  <a:outerShdw blurRad="50800" dist="39000" dir="5460000" algn="tl">
                    <a:srgbClr val="000000">
                      <a:alpha val="38000"/>
                    </a:srgbClr>
                  </a:outerShdw>
                </a:effectLst>
              </a:rPr>
              <a:t>Our] students were there. </a:t>
            </a:r>
            <a:r>
              <a:rPr lang="en-US" dirty="0" smtClean="0">
                <a:ln w="11430"/>
                <a:solidFill>
                  <a:srgbClr val="000000"/>
                </a:solidFill>
                <a:effectLst>
                  <a:outerShdw blurRad="50800" dist="39000" dir="5460000" algn="tl">
                    <a:srgbClr val="000000">
                      <a:alpha val="38000"/>
                    </a:srgbClr>
                  </a:outerShdw>
                </a:effectLst>
              </a:rPr>
              <a:t>All </a:t>
            </a:r>
            <a:r>
              <a:rPr lang="en-US" dirty="0" smtClean="0">
                <a:ln w="11430"/>
                <a:solidFill>
                  <a:srgbClr val="000000"/>
                </a:solidFill>
                <a:effectLst>
                  <a:outerShdw blurRad="50800" dist="39000" dir="5460000" algn="tl">
                    <a:srgbClr val="000000">
                      <a:alpha val="38000"/>
                    </a:srgbClr>
                  </a:outerShdw>
                </a:effectLst>
              </a:rPr>
              <a:t>[our] students got completely out of control, a lot of boundaries were blurred, and it was crazy around here for that week or so.</a:t>
            </a:r>
            <a:r>
              <a:rPr lang="en-US" dirty="0" smtClean="0">
                <a:ln w="11430"/>
                <a:solidFill>
                  <a:srgbClr val="000000"/>
                </a:solidFill>
                <a:effectLst>
                  <a:outerShdw blurRad="50800" dist="39000" dir="5460000" algn="tl">
                    <a:srgbClr val="000000">
                      <a:alpha val="38000"/>
                    </a:srgbClr>
                  </a:outerShdw>
                </a:effectLst>
              </a:rPr>
              <a:t>” </a:t>
            </a:r>
            <a:r>
              <a:rPr lang="en-US" i="1" dirty="0" smtClean="0">
                <a:ln w="11430"/>
                <a:solidFill>
                  <a:srgbClr val="000000"/>
                </a:solidFill>
                <a:effectLst>
                  <a:outerShdw blurRad="50800" dist="39000" dir="5460000" algn="tl">
                    <a:srgbClr val="000000">
                      <a:alpha val="38000"/>
                    </a:srgbClr>
                  </a:outerShdw>
                </a:effectLst>
              </a:rPr>
              <a:t>Director at School 3</a:t>
            </a:r>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spcAft>
                <a:spcPts val="0"/>
              </a:spcAft>
            </a:pPr>
            <a:r>
              <a:rPr lang="en-US" dirty="0" smtClean="0">
                <a:ln w="11430"/>
                <a:solidFill>
                  <a:srgbClr val="000000"/>
                </a:solidFill>
                <a:effectLst>
                  <a:outerShdw blurRad="50800" dist="39000" dir="5460000" algn="tl">
                    <a:srgbClr val="000000">
                      <a:alpha val="38000"/>
                    </a:srgbClr>
                  </a:outerShdw>
                </a:effectLst>
              </a:rPr>
              <a:t>“There’s so many kids here that are vulnerable and I’m asking [students who are not committed to sobriety] to help us out… And most… students will do the right thing. </a:t>
            </a:r>
            <a:r>
              <a:rPr lang="en-US" dirty="0" smtClean="0">
                <a:ln w="11430"/>
                <a:solidFill>
                  <a:srgbClr val="000000"/>
                </a:solidFill>
                <a:effectLst>
                  <a:outerShdw blurRad="50800" dist="39000" dir="5460000" algn="tl">
                    <a:srgbClr val="000000">
                      <a:alpha val="38000"/>
                    </a:srgbClr>
                  </a:outerShdw>
                </a:effectLst>
              </a:rPr>
              <a:t>They’re </a:t>
            </a:r>
            <a:r>
              <a:rPr lang="en-US" dirty="0" smtClean="0">
                <a:ln w="11430"/>
                <a:solidFill>
                  <a:srgbClr val="000000"/>
                </a:solidFill>
                <a:effectLst>
                  <a:outerShdw blurRad="50800" dist="39000" dir="5460000" algn="tl">
                    <a:srgbClr val="000000">
                      <a:alpha val="38000"/>
                    </a:srgbClr>
                  </a:outerShdw>
                </a:effectLst>
              </a:rPr>
              <a:t>like, ‘You’re right. </a:t>
            </a:r>
            <a:r>
              <a:rPr lang="en-US" dirty="0" smtClean="0">
                <a:ln w="11430"/>
                <a:solidFill>
                  <a:srgbClr val="000000"/>
                </a:solidFill>
                <a:effectLst>
                  <a:outerShdw blurRad="50800" dist="39000" dir="5460000" algn="tl">
                    <a:srgbClr val="000000">
                      <a:alpha val="38000"/>
                    </a:srgbClr>
                  </a:outerShdw>
                </a:effectLst>
              </a:rPr>
              <a:t>I’m </a:t>
            </a:r>
            <a:r>
              <a:rPr lang="en-US" dirty="0" smtClean="0">
                <a:ln w="11430"/>
                <a:solidFill>
                  <a:srgbClr val="000000"/>
                </a:solidFill>
                <a:effectLst>
                  <a:outerShdw blurRad="50800" dist="39000" dir="5460000" algn="tl">
                    <a:srgbClr val="000000">
                      <a:alpha val="38000"/>
                    </a:srgbClr>
                  </a:outerShdw>
                </a:effectLst>
              </a:rPr>
              <a:t>not helping this community, I’m hurting it’ and they will leave.” </a:t>
            </a:r>
            <a:r>
              <a:rPr lang="en-US" i="1" dirty="0">
                <a:ln w="11430"/>
                <a:solidFill>
                  <a:srgbClr val="000000"/>
                </a:solidFill>
                <a:effectLst>
                  <a:outerShdw blurRad="50800" dist="39000" dir="5460000" algn="tl">
                    <a:srgbClr val="000000">
                      <a:alpha val="38000"/>
                    </a:srgbClr>
                  </a:outerShdw>
                </a:effectLst>
              </a:rPr>
              <a:t>~Counselor at School </a:t>
            </a:r>
            <a:r>
              <a:rPr lang="en-US" i="1" dirty="0" smtClean="0">
                <a:ln w="11430"/>
                <a:solidFill>
                  <a:srgbClr val="000000"/>
                </a:solidFill>
                <a:effectLst>
                  <a:outerShdw blurRad="50800" dist="39000" dir="5460000" algn="tl">
                    <a:srgbClr val="000000">
                      <a:alpha val="38000"/>
                    </a:srgbClr>
                  </a:outerShdw>
                </a:effectLst>
              </a:rPr>
              <a:t>1</a:t>
            </a:r>
            <a:endParaRPr lang="en-US" dirty="0">
              <a:ln w="11430"/>
              <a:solidFill>
                <a:srgbClr val="000000"/>
              </a:solidFill>
              <a:effectLst>
                <a:outerShdw blurRad="50800" dist="39000" dir="5460000" algn="tl">
                  <a:srgbClr val="000000">
                    <a:alpha val="38000"/>
                  </a:srgbClr>
                </a:outerShdw>
              </a:effectLst>
            </a:endParaRPr>
          </a:p>
        </p:txBody>
      </p:sp>
      <p:sp>
        <p:nvSpPr>
          <p:cNvPr id="18" name="TextBox 17"/>
          <p:cNvSpPr txBox="1"/>
          <p:nvPr/>
        </p:nvSpPr>
        <p:spPr>
          <a:xfrm>
            <a:off x="14624900" y="18662275"/>
            <a:ext cx="21860381" cy="6401752"/>
          </a:xfrm>
          <a:prstGeom prst="rect">
            <a:avLst/>
          </a:prstGeom>
          <a:solidFill>
            <a:srgbClr val="90FFF6"/>
          </a:solidFill>
        </p:spPr>
        <p:style>
          <a:lnRef idx="1">
            <a:schemeClr val="dk1"/>
          </a:lnRef>
          <a:fillRef idx="2">
            <a:schemeClr val="dk1"/>
          </a:fillRef>
          <a:effectRef idx="1">
            <a:schemeClr val="dk1"/>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000000"/>
                </a:solidFill>
                <a:effectLst>
                  <a:outerShdw blurRad="50800" dist="39000" dir="5460000" algn="tl">
                    <a:srgbClr val="000000">
                      <a:alpha val="38000"/>
                    </a:srgbClr>
                  </a:outerShdw>
                </a:effectLst>
              </a:rPr>
              <a:t>Peer </a:t>
            </a:r>
            <a:r>
              <a:rPr lang="en-US" sz="4000" b="1" dirty="0" smtClean="0">
                <a:ln w="11430"/>
                <a:solidFill>
                  <a:srgbClr val="000000"/>
                </a:solidFill>
                <a:effectLst>
                  <a:outerShdw blurRad="50800" dist="39000" dir="5460000" algn="tl">
                    <a:srgbClr val="000000">
                      <a:alpha val="38000"/>
                    </a:srgbClr>
                  </a:outerShdw>
                </a:effectLst>
              </a:rPr>
              <a:t>Relationships (16 instances) </a:t>
            </a:r>
            <a:endParaRPr lang="en-US" sz="4000" b="1" dirty="0" smtClean="0">
              <a:ln w="11430"/>
              <a:solidFill>
                <a:srgbClr val="000000"/>
              </a:solidFill>
              <a:effectLst>
                <a:outerShdw blurRad="50800" dist="39000" dir="5460000" algn="tl">
                  <a:srgbClr val="000000">
                    <a:alpha val="38000"/>
                  </a:srgbClr>
                </a:outerShdw>
              </a:effectLst>
            </a:endParaRPr>
          </a:p>
          <a:p>
            <a:r>
              <a:rPr lang="en-US" dirty="0" smtClean="0">
                <a:ln w="11430"/>
                <a:solidFill>
                  <a:schemeClr val="tx1"/>
                </a:solidFill>
                <a:effectLst>
                  <a:outerShdw blurRad="50800" dist="39000" dir="5460000" algn="tl">
                    <a:srgbClr val="000000">
                      <a:alpha val="38000"/>
                    </a:srgbClr>
                  </a:outerShdw>
                </a:effectLst>
              </a:rPr>
              <a:t>“Being smaller schools it seems like there’s a lot of relationship drama that happens where kids start dating each other and then they break up and… someone leaves because being in a small school makes it very challenging for them to see the one they love so dearly and broke their heart.</a:t>
            </a:r>
            <a:r>
              <a:rPr lang="en-US" dirty="0" smtClean="0">
                <a:ln w="11430"/>
                <a:solidFill>
                  <a:schemeClr val="tx1"/>
                </a:solidFill>
                <a:effectLst>
                  <a:outerShdw blurRad="50800" dist="39000" dir="5460000" algn="tl">
                    <a:srgbClr val="000000">
                      <a:alpha val="38000"/>
                    </a:srgbClr>
                  </a:outerShdw>
                </a:effectLst>
              </a:rPr>
              <a:t>”</a:t>
            </a:r>
            <a:r>
              <a:rPr lang="en-US" i="1" dirty="0" smtClean="0">
                <a:ln w="11430"/>
                <a:solidFill>
                  <a:schemeClr val="tx1"/>
                </a:solidFill>
                <a:effectLst>
                  <a:outerShdw blurRad="50800" dist="39000" dir="5460000" algn="tl">
                    <a:srgbClr val="000000">
                      <a:alpha val="38000"/>
                    </a:srgbClr>
                  </a:outerShdw>
                </a:effectLst>
              </a:rPr>
              <a:t> ~Counselor at School 1</a:t>
            </a:r>
          </a:p>
          <a:p>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en-US" dirty="0" smtClean="0">
                <a:ln w="11430"/>
                <a:solidFill>
                  <a:schemeClr val="tx1"/>
                </a:solidFill>
                <a:effectLst>
                  <a:outerShdw blurRad="50800" dist="39000" dir="5460000" algn="tl">
                    <a:srgbClr val="000000">
                      <a:alpha val="38000"/>
                    </a:srgbClr>
                  </a:outerShdw>
                </a:effectLst>
              </a:rPr>
              <a:t>“</a:t>
            </a:r>
            <a:r>
              <a:rPr lang="en-US" dirty="0" smtClean="0">
                <a:ln w="11430"/>
                <a:solidFill>
                  <a:schemeClr val="tx1"/>
                </a:solidFill>
                <a:effectLst>
                  <a:outerShdw blurRad="50800" dist="39000" dir="5460000" algn="tl">
                    <a:srgbClr val="000000">
                      <a:alpha val="38000"/>
                    </a:srgbClr>
                  </a:outerShdw>
                </a:effectLst>
              </a:rPr>
              <a:t>[Students in recovery]</a:t>
            </a:r>
            <a:r>
              <a:rPr lang="en-US" dirty="0" smtClean="0">
                <a:ln w="11430"/>
                <a:solidFill>
                  <a:schemeClr val="tx1"/>
                </a:solidFill>
                <a:effectLst>
                  <a:outerShdw blurRad="50800" dist="39000" dir="5460000" algn="tl">
                    <a:srgbClr val="000000">
                      <a:alpha val="38000"/>
                    </a:srgbClr>
                  </a:outerShdw>
                </a:effectLst>
              </a:rPr>
              <a:t> </a:t>
            </a:r>
            <a:r>
              <a:rPr lang="en-US" dirty="0" smtClean="0">
                <a:ln w="11430"/>
                <a:solidFill>
                  <a:schemeClr val="tx1"/>
                </a:solidFill>
                <a:effectLst>
                  <a:outerShdw blurRad="50800" dist="39000" dir="5460000" algn="tl">
                    <a:srgbClr val="000000">
                      <a:alpha val="38000"/>
                    </a:srgbClr>
                  </a:outerShdw>
                </a:effectLst>
              </a:rPr>
              <a:t>really struggle with boredom and loneliness and that’s something they all report.  A lot of them turn to the internet and they turn to gaming and they seclude themselves even more which is something we keep wanting to work </a:t>
            </a:r>
            <a:r>
              <a:rPr lang="en-US" dirty="0" smtClean="0">
                <a:ln w="11430"/>
                <a:solidFill>
                  <a:schemeClr val="tx1"/>
                </a:solidFill>
                <a:effectLst>
                  <a:outerShdw blurRad="50800" dist="39000" dir="5460000" algn="tl">
                    <a:srgbClr val="000000">
                      <a:alpha val="38000"/>
                    </a:srgbClr>
                  </a:outerShdw>
                </a:effectLst>
              </a:rPr>
              <a:t>through…</a:t>
            </a:r>
            <a:r>
              <a:rPr lang="en-US" dirty="0" smtClean="0">
                <a:ln w="11430"/>
                <a:solidFill>
                  <a:schemeClr val="tx1"/>
                </a:solidFill>
                <a:effectLst>
                  <a:outerShdw blurRad="50800" dist="39000" dir="5460000" algn="tl">
                    <a:srgbClr val="000000">
                      <a:alpha val="38000"/>
                    </a:srgbClr>
                  </a:outerShdw>
                </a:effectLst>
              </a:rPr>
              <a:t> </a:t>
            </a:r>
            <a:r>
              <a:rPr lang="en-US" dirty="0" smtClean="0">
                <a:ln w="11430"/>
                <a:solidFill>
                  <a:schemeClr val="tx1"/>
                </a:solidFill>
                <a:effectLst>
                  <a:outerShdw blurRad="50800" dist="39000" dir="5460000" algn="tl">
                    <a:srgbClr val="000000">
                      <a:alpha val="38000"/>
                    </a:srgbClr>
                  </a:outerShdw>
                </a:effectLst>
              </a:rPr>
              <a:t>I </a:t>
            </a:r>
            <a:r>
              <a:rPr lang="en-US" dirty="0" smtClean="0">
                <a:ln w="11430"/>
                <a:solidFill>
                  <a:schemeClr val="tx1"/>
                </a:solidFill>
                <a:effectLst>
                  <a:outerShdw blurRad="50800" dist="39000" dir="5460000" algn="tl">
                    <a:srgbClr val="000000">
                      <a:alpha val="38000"/>
                    </a:srgbClr>
                  </a:outerShdw>
                </a:effectLst>
              </a:rPr>
              <a:t>think there’s some, there’s connectedness, but it hasn’t gotten to the point of necessarily hanging out, out of school.  And some of that could be barriers of transportation and things like that.</a:t>
            </a:r>
            <a:r>
              <a:rPr lang="en-US" dirty="0" smtClean="0">
                <a:ln w="11430"/>
                <a:solidFill>
                  <a:schemeClr val="tx1"/>
                </a:solidFill>
                <a:effectLst>
                  <a:outerShdw blurRad="50800" dist="39000" dir="5460000" algn="tl">
                    <a:srgbClr val="000000">
                      <a:alpha val="38000"/>
                    </a:srgbClr>
                  </a:outerShdw>
                </a:effectLst>
              </a:rPr>
              <a:t>” </a:t>
            </a:r>
            <a:r>
              <a:rPr lang="en-US" i="1" dirty="0">
                <a:ln w="11430"/>
                <a:solidFill>
                  <a:schemeClr val="tx1"/>
                </a:solidFill>
                <a:effectLst>
                  <a:outerShdw blurRad="50800" dist="39000" dir="5460000" algn="tl">
                    <a:srgbClr val="000000">
                      <a:alpha val="38000"/>
                    </a:srgbClr>
                  </a:outerShdw>
                </a:effectLst>
              </a:rPr>
              <a:t>~Social worker at </a:t>
            </a:r>
            <a:r>
              <a:rPr lang="en-US" i="1" dirty="0" smtClean="0">
                <a:ln w="11430"/>
                <a:solidFill>
                  <a:schemeClr val="tx1"/>
                </a:solidFill>
                <a:effectLst>
                  <a:outerShdw blurRad="50800" dist="39000" dir="5460000" algn="tl">
                    <a:srgbClr val="000000">
                      <a:alpha val="38000"/>
                    </a:srgbClr>
                  </a:outerShdw>
                </a:effectLst>
              </a:rPr>
              <a:t>School 4</a:t>
            </a:r>
          </a:p>
          <a:p>
            <a:endParaRPr lang="en-US" sz="2000" dirty="0">
              <a:ln w="11430"/>
              <a:solidFill>
                <a:schemeClr val="tx1"/>
              </a:solidFill>
              <a:effectLst>
                <a:outerShdw blurRad="50800" dist="39000" dir="5460000" algn="tl">
                  <a:srgbClr val="000000">
                    <a:alpha val="38000"/>
                  </a:srgbClr>
                </a:outerShdw>
              </a:effectLst>
            </a:endParaRPr>
          </a:p>
          <a:p>
            <a:r>
              <a:rPr lang="en-US" dirty="0" smtClean="0">
                <a:ln w="11430"/>
                <a:solidFill>
                  <a:schemeClr val="tx1"/>
                </a:solidFill>
                <a:effectLst>
                  <a:outerShdw blurRad="50800" dist="39000" dir="5460000" algn="tl">
                    <a:srgbClr val="000000">
                      <a:alpha val="38000"/>
                    </a:srgbClr>
                  </a:outerShdw>
                </a:effectLst>
              </a:rPr>
              <a:t>“And </a:t>
            </a:r>
            <a:r>
              <a:rPr lang="en-US" dirty="0">
                <a:ln w="11430"/>
                <a:solidFill>
                  <a:schemeClr val="tx1"/>
                </a:solidFill>
                <a:effectLst>
                  <a:outerShdw blurRad="50800" dist="39000" dir="5460000" algn="tl">
                    <a:srgbClr val="000000">
                      <a:alpha val="38000"/>
                    </a:srgbClr>
                  </a:outerShdw>
                </a:effectLst>
              </a:rPr>
              <a:t>then there can be times where you just feel energetically that there’s an undercurrent of something but you don’t know exactly what it is. And then that’s when you sort of realize well So-and-So knows that So-and</a:t>
            </a:r>
            <a:r>
              <a:rPr lang="en-US" dirty="0" smtClean="0">
                <a:ln w="11430"/>
                <a:solidFill>
                  <a:schemeClr val="tx1"/>
                </a:solidFill>
                <a:effectLst>
                  <a:outerShdw blurRad="50800" dist="39000" dir="5460000" algn="tl">
                    <a:srgbClr val="000000">
                      <a:alpha val="38000"/>
                    </a:srgbClr>
                  </a:outerShdw>
                </a:effectLst>
              </a:rPr>
              <a:t>-So </a:t>
            </a:r>
            <a:r>
              <a:rPr lang="en-US" dirty="0">
                <a:ln w="11430"/>
                <a:solidFill>
                  <a:schemeClr val="tx1"/>
                </a:solidFill>
                <a:effectLst>
                  <a:outerShdw blurRad="50800" dist="39000" dir="5460000" algn="tl">
                    <a:srgbClr val="000000">
                      <a:alpha val="38000"/>
                    </a:srgbClr>
                  </a:outerShdw>
                </a:effectLst>
              </a:rPr>
              <a:t>is using. You know what I mean</a:t>
            </a:r>
            <a:r>
              <a:rPr lang="en-US" dirty="0" smtClean="0">
                <a:ln w="11430"/>
                <a:solidFill>
                  <a:schemeClr val="tx1"/>
                </a:solidFill>
                <a:effectLst>
                  <a:outerShdw blurRad="50800" dist="39000" dir="5460000" algn="tl">
                    <a:srgbClr val="000000">
                      <a:alpha val="38000"/>
                    </a:srgbClr>
                  </a:outerShdw>
                </a:effectLst>
              </a:rPr>
              <a:t>?” </a:t>
            </a:r>
            <a:r>
              <a:rPr lang="en-US" i="1" dirty="0" smtClean="0">
                <a:ln w="11430"/>
                <a:solidFill>
                  <a:schemeClr val="tx1"/>
                </a:solidFill>
                <a:effectLst>
                  <a:outerShdw blurRad="50800" dist="39000" dir="5460000" algn="tl">
                    <a:srgbClr val="000000">
                      <a:alpha val="38000"/>
                    </a:srgbClr>
                  </a:outerShdw>
                </a:effectLst>
              </a:rPr>
              <a:t>Counselor at School 2</a:t>
            </a:r>
            <a:endParaRPr lang="en-US" i="1" dirty="0" smtClean="0">
              <a:ln w="11430"/>
              <a:solidFill>
                <a:schemeClr val="tx1"/>
              </a:solidFill>
              <a:effectLst>
                <a:outerShdw blurRad="50800" dist="39000" dir="5460000" algn="tl">
                  <a:srgbClr val="000000">
                    <a:alpha val="38000"/>
                  </a:srgbClr>
                </a:outerShdw>
              </a:effectLst>
            </a:endParaRPr>
          </a:p>
          <a:p>
            <a:endParaRPr lang="en-US" sz="1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TextBox 18"/>
          <p:cNvSpPr txBox="1"/>
          <p:nvPr/>
        </p:nvSpPr>
        <p:spPr>
          <a:xfrm>
            <a:off x="14600275" y="25224529"/>
            <a:ext cx="21860380" cy="5478423"/>
          </a:xfrm>
          <a:prstGeom prst="rect">
            <a:avLst/>
          </a:prstGeom>
          <a:solidFill>
            <a:srgbClr val="CBAAFF"/>
          </a:solidFill>
        </p:spPr>
        <p:style>
          <a:lnRef idx="1">
            <a:schemeClr val="dk1"/>
          </a:lnRef>
          <a:fillRef idx="2">
            <a:schemeClr val="dk1"/>
          </a:fillRef>
          <a:effectRef idx="1">
            <a:schemeClr val="dk1"/>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000000"/>
                </a:solidFill>
                <a:effectLst>
                  <a:outerShdw blurRad="50800" dist="39000" dir="5460000" algn="tl">
                    <a:srgbClr val="000000">
                      <a:alpha val="38000"/>
                    </a:srgbClr>
                  </a:outerShdw>
                </a:effectLst>
              </a:rPr>
              <a:t>Sense of </a:t>
            </a:r>
            <a:r>
              <a:rPr lang="en-US" sz="4000" b="1" dirty="0" smtClean="0">
                <a:ln w="11430"/>
                <a:solidFill>
                  <a:srgbClr val="000000"/>
                </a:solidFill>
                <a:effectLst>
                  <a:outerShdw blurRad="50800" dist="39000" dir="5460000" algn="tl">
                    <a:srgbClr val="000000">
                      <a:alpha val="38000"/>
                    </a:srgbClr>
                  </a:outerShdw>
                </a:effectLst>
              </a:rPr>
              <a:t>Community (41 instances)</a:t>
            </a:r>
            <a:endParaRPr lang="en-US" sz="4000" b="1" dirty="0" smtClean="0">
              <a:ln w="11430"/>
              <a:solidFill>
                <a:srgbClr val="000000"/>
              </a:solidFill>
              <a:effectLst>
                <a:outerShdw blurRad="50800" dist="39000" dir="5460000" algn="tl">
                  <a:srgbClr val="000000">
                    <a:alpha val="38000"/>
                  </a:srgbClr>
                </a:outerShdw>
              </a:effectLst>
            </a:endParaRPr>
          </a:p>
          <a:p>
            <a:r>
              <a:rPr lang="en-US" dirty="0" smtClean="0">
                <a:ln w="11430"/>
                <a:solidFill>
                  <a:schemeClr val="tx1"/>
                </a:solidFill>
                <a:effectLst>
                  <a:outerShdw blurRad="50800" dist="39000" dir="5460000" algn="tl">
                    <a:srgbClr val="000000">
                      <a:alpha val="38000"/>
                    </a:srgbClr>
                  </a:outerShdw>
                </a:effectLst>
              </a:rPr>
              <a:t>“They can’t hide here.  They’re accountable for their actions because there’s a focus on it.  There’s a sense of community and family here that they, a lot of the students take pride in and want to do well.</a:t>
            </a:r>
            <a:r>
              <a:rPr lang="en-US" dirty="0" smtClean="0">
                <a:ln w="11430"/>
                <a:solidFill>
                  <a:schemeClr val="tx1"/>
                </a:solidFill>
                <a:effectLst>
                  <a:outerShdw blurRad="50800" dist="39000" dir="5460000" algn="tl">
                    <a:srgbClr val="000000">
                      <a:alpha val="38000"/>
                    </a:srgbClr>
                  </a:outerShdw>
                </a:effectLst>
              </a:rPr>
              <a:t>” </a:t>
            </a:r>
            <a:r>
              <a:rPr lang="en-US" i="1" dirty="0" smtClean="0">
                <a:ln w="11430"/>
                <a:solidFill>
                  <a:schemeClr val="tx1"/>
                </a:solidFill>
                <a:effectLst>
                  <a:outerShdw blurRad="50800" dist="39000" dir="5460000" algn="tl">
                    <a:srgbClr val="000000">
                      <a:alpha val="38000"/>
                    </a:srgbClr>
                  </a:outerShdw>
                </a:effectLst>
              </a:rPr>
              <a:t>~Counselor at School 1</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en-US" sz="1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en-US" dirty="0" smtClean="0">
                <a:ln w="11430"/>
                <a:solidFill>
                  <a:schemeClr val="tx1"/>
                </a:solidFill>
                <a:effectLst>
                  <a:outerShdw blurRad="50800" dist="39000" dir="5460000" algn="tl">
                    <a:srgbClr val="000000">
                      <a:alpha val="38000"/>
                    </a:srgbClr>
                  </a:outerShdw>
                </a:effectLst>
              </a:rPr>
              <a:t>“So that’s to me what a Recovery School is all about.  That intimacy, that sort of, you know, really getting to know people… I just don’t know if you’d have that in another setting.</a:t>
            </a:r>
            <a:r>
              <a:rPr lang="en-US" dirty="0" smtClean="0">
                <a:ln w="11430"/>
                <a:solidFill>
                  <a:schemeClr val="tx1"/>
                </a:solidFill>
                <a:effectLst>
                  <a:outerShdw blurRad="50800" dist="39000" dir="5460000" algn="tl">
                    <a:srgbClr val="000000">
                      <a:alpha val="38000"/>
                    </a:srgbClr>
                  </a:outerShdw>
                </a:effectLst>
              </a:rPr>
              <a:t>” </a:t>
            </a:r>
            <a:r>
              <a:rPr lang="en-US" i="1" dirty="0" smtClean="0">
                <a:ln w="11430"/>
                <a:solidFill>
                  <a:schemeClr val="tx1"/>
                </a:solidFill>
                <a:effectLst>
                  <a:outerShdw blurRad="50800" dist="39000" dir="5460000" algn="tl">
                    <a:srgbClr val="000000">
                      <a:alpha val="38000"/>
                    </a:srgbClr>
                  </a:outerShdw>
                </a:effectLst>
              </a:rPr>
              <a:t>~Counselor at School 2</a:t>
            </a:r>
            <a:r>
              <a:rPr lang="en-US" dirty="0" smtClean="0">
                <a:ln w="11430"/>
                <a:solidFill>
                  <a:schemeClr val="tx1"/>
                </a:solidFill>
                <a:effectLst>
                  <a:outerShdw blurRad="50800" dist="39000" dir="5460000" algn="tl">
                    <a:srgbClr val="000000">
                      <a:alpha val="38000"/>
                    </a:srgbClr>
                  </a:outerShdw>
                </a:effectLst>
              </a:rPr>
              <a:t> </a:t>
            </a:r>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en-US" sz="1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en-US" dirty="0">
                <a:ln w="11430"/>
                <a:solidFill>
                  <a:schemeClr val="tx1"/>
                </a:solidFill>
                <a:effectLst>
                  <a:outerShdw blurRad="50800" dist="39000" dir="5460000" algn="tl">
                    <a:srgbClr val="000000">
                      <a:alpha val="38000"/>
                    </a:srgbClr>
                  </a:outerShdw>
                </a:effectLst>
              </a:rPr>
              <a:t>“</a:t>
            </a:r>
            <a:r>
              <a:rPr lang="en-US" dirty="0" smtClean="0">
                <a:ln w="11430"/>
                <a:solidFill>
                  <a:schemeClr val="tx1"/>
                </a:solidFill>
                <a:effectLst>
                  <a:outerShdw blurRad="50800" dist="39000" dir="5460000" algn="tl">
                    <a:srgbClr val="000000">
                      <a:alpha val="38000"/>
                    </a:srgbClr>
                  </a:outerShdw>
                </a:effectLst>
              </a:rPr>
              <a:t>You have to work it, you know, the site’s so small if you don’t work as a community you’re toast, and so we work as a community.</a:t>
            </a:r>
            <a:r>
              <a:rPr lang="en-US" dirty="0" smtClean="0">
                <a:ln w="11430"/>
                <a:solidFill>
                  <a:schemeClr val="tx1"/>
                </a:solidFill>
                <a:effectLst>
                  <a:outerShdw blurRad="50800" dist="39000" dir="5460000" algn="tl">
                    <a:srgbClr val="000000">
                      <a:alpha val="38000"/>
                    </a:srgbClr>
                  </a:outerShdw>
                </a:effectLst>
              </a:rPr>
              <a:t>” </a:t>
            </a:r>
            <a:r>
              <a:rPr lang="en-US" i="1" dirty="0" smtClean="0">
                <a:ln w="11430"/>
                <a:solidFill>
                  <a:schemeClr val="tx1"/>
                </a:solidFill>
                <a:effectLst>
                  <a:outerShdw blurRad="50800" dist="39000" dir="5460000" algn="tl">
                    <a:srgbClr val="000000">
                      <a:alpha val="38000"/>
                    </a:srgbClr>
                  </a:outerShdw>
                </a:effectLst>
              </a:rPr>
              <a:t>~Director at School 4</a:t>
            </a:r>
            <a:r>
              <a:rPr lang="en-US" dirty="0" smtClean="0">
                <a:ln w="11430"/>
                <a:solidFill>
                  <a:schemeClr val="tx1"/>
                </a:solidFill>
                <a:effectLst>
                  <a:outerShdw blurRad="50800" dist="39000" dir="5460000" algn="tl">
                    <a:srgbClr val="000000">
                      <a:alpha val="38000"/>
                    </a:srgbClr>
                  </a:outerShdw>
                </a:effectLst>
              </a:rPr>
              <a:t> </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en-US" sz="1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en-US" dirty="0" smtClean="0">
                <a:ln w="11430"/>
                <a:solidFill>
                  <a:schemeClr val="tx1"/>
                </a:solidFill>
                <a:effectLst>
                  <a:outerShdw blurRad="50800" dist="39000" dir="5460000" algn="tl">
                    <a:srgbClr val="000000">
                      <a:alpha val="38000"/>
                    </a:srgbClr>
                  </a:outerShdw>
                </a:effectLst>
              </a:rPr>
              <a:t>“So many of them don’t have a family, you know, and we, almost the program becomes their family, so they really depend upon each other and upon us.  We see a lot of them come back just to update us on how they’re doing.</a:t>
            </a:r>
            <a:r>
              <a:rPr lang="en-US" dirty="0" smtClean="0">
                <a:ln w="11430"/>
                <a:solidFill>
                  <a:schemeClr val="tx1"/>
                </a:solidFill>
                <a:effectLst>
                  <a:outerShdw blurRad="50800" dist="39000" dir="5460000" algn="tl">
                    <a:srgbClr val="000000">
                      <a:alpha val="38000"/>
                    </a:srgbClr>
                  </a:outerShdw>
                </a:effectLst>
              </a:rPr>
              <a:t>” </a:t>
            </a:r>
            <a:r>
              <a:rPr lang="en-US" i="1" dirty="0" smtClean="0">
                <a:ln w="11430"/>
                <a:solidFill>
                  <a:schemeClr val="tx1"/>
                </a:solidFill>
                <a:effectLst>
                  <a:outerShdw blurRad="50800" dist="39000" dir="5460000" algn="tl">
                    <a:srgbClr val="000000">
                      <a:alpha val="38000"/>
                    </a:srgbClr>
                  </a:outerShdw>
                </a:effectLst>
              </a:rPr>
              <a:t>~Principal at School 6</a:t>
            </a:r>
            <a:endParaRPr lang="en-US" i="1" dirty="0" smtClean="0">
              <a:ln w="11430"/>
              <a:solidFill>
                <a:schemeClr val="tx1"/>
              </a:solidFill>
              <a:effectLst>
                <a:outerShdw blurRad="50800" dist="39000" dir="5460000" algn="tl">
                  <a:srgbClr val="000000">
                    <a:alpha val="38000"/>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docProps/app.xml><?xml version="1.0" encoding="utf-8"?>
<Properties xmlns="http://schemas.openxmlformats.org/officeDocument/2006/extended-properties" xmlns:vt="http://schemas.openxmlformats.org/officeDocument/2006/docPropsVTypes">
  <TotalTime>16346</TotalTime>
  <Words>1655</Words>
  <Application>Microsoft Macintosh PowerPoint</Application>
  <PresentationFormat>Custom</PresentationFormat>
  <Paragraphs>77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Manager/>
  <Company/>
  <LinksUpToDate>false</LinksUpToDate>
  <SharedDoc>false</SharedDoc>
  <HyperlinkBase>http://colinpurrington.com/tips/academic/posterdesign</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dc:title>
  <dc:subject>conference poster</dc:subject>
  <dc:creator>Colin Purrington</dc:creator>
  <cp:keywords>poster, conference, session, meeting, symposium, research, presentation</cp:keywords>
  <dc:description>This template is free for you to use to create your poster.  Do not host this file on your own server, even in adapted form. If you need to post a template, please steal somebody else's or just make your own (it's easy).  Thanks!_x000d__x000d_</dc:description>
  <cp:lastModifiedBy>Holly Wegman</cp:lastModifiedBy>
  <cp:revision>569</cp:revision>
  <cp:lastPrinted>2011-10-30T12:54:45Z</cp:lastPrinted>
  <dcterms:created xsi:type="dcterms:W3CDTF">2012-06-12T14:08:55Z</dcterms:created>
  <dcterms:modified xsi:type="dcterms:W3CDTF">2013-05-28T16:38:05Z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Colin Purrington</vt:lpwstr>
  </property>
</Properties>
</file>