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
  </p:notesMasterIdLst>
  <p:sldIdLst>
    <p:sldId id="256" r:id="rId2"/>
  </p:sldIdLst>
  <p:sldSz cx="43891200" cy="329184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D065F-B633-4BF4-A448-768C03D068B3}" v="938" dt="2019-04-17T19:30:07.608"/>
    <p1510:client id="{ED977B30-D960-ED9D-0B39-5E989B592AB3}" v="228" dt="2019-04-17T18:19:14.777"/>
    <p1510:client id="{1A271D8F-6902-B955-D3CE-CC5DB92C596E}" v="18" dt="2019-04-18T17:28:30.049"/>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0368"/>
        <p:guide pos="13824"/>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B775D995-AD12-4644-BDAD-7A28144B5B62}" type="datetimeFigureOut">
              <a:rPr lang="en-US" smtClean="0"/>
              <a:t>4/18/2019</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79B55131-8E8F-FF4E-AFBB-5491C0184ED8}" type="slidenum">
              <a:rPr lang="en-US" smtClean="0"/>
              <a:t>‹#›</a:t>
            </a:fld>
            <a:endParaRPr lang="en-US"/>
          </a:p>
        </p:txBody>
      </p:sp>
    </p:spTree>
    <p:extLst>
      <p:ext uri="{BB962C8B-B14F-4D97-AF65-F5344CB8AC3E}">
        <p14:creationId xmlns:p14="http://schemas.microsoft.com/office/powerpoint/2010/main" val="131540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Put figure legends</a:t>
            </a:r>
            <a:r>
              <a:rPr lang="en-US" baseline="0"/>
              <a:t> down under all of the figures image of concentrator and motor. Actual logo </a:t>
            </a:r>
            <a:r>
              <a:rPr lang="en-US"/>
              <a:t>needed. Picture</a:t>
            </a:r>
            <a:r>
              <a:rPr lang="en-US" baseline="0"/>
              <a:t> of the knob on the concentrator and connected to the motor. QR code lower right hand </a:t>
            </a:r>
            <a:r>
              <a:rPr lang="en-US"/>
              <a:t>corner</a:t>
            </a:r>
          </a:p>
        </p:txBody>
      </p:sp>
      <p:sp>
        <p:nvSpPr>
          <p:cNvPr id="4" name="Slide Number Placeholder 3"/>
          <p:cNvSpPr>
            <a:spLocks noGrp="1"/>
          </p:cNvSpPr>
          <p:nvPr>
            <p:ph type="sldNum" sz="quarter" idx="10"/>
          </p:nvPr>
        </p:nvSpPr>
        <p:spPr/>
        <p:txBody>
          <a:bodyPr/>
          <a:lstStyle/>
          <a:p>
            <a:fld id="{79B55131-8E8F-FF4E-AFBB-5491C0184ED8}" type="slidenum">
              <a:rPr lang="en-US" smtClean="0"/>
              <a:t>1</a:t>
            </a:fld>
            <a:endParaRPr lang="en-US"/>
          </a:p>
        </p:txBody>
      </p:sp>
    </p:spTree>
    <p:extLst>
      <p:ext uri="{BB962C8B-B14F-4D97-AF65-F5344CB8AC3E}">
        <p14:creationId xmlns:p14="http://schemas.microsoft.com/office/powerpoint/2010/main" val="1857476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952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A2320-7051-4086-BE30-05F3CED99B81}"/>
              </a:ext>
            </a:extLst>
          </p:cNvPr>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CB6650-51D1-4FB7-8D77-2EAACEEADF8A}"/>
              </a:ext>
            </a:extLst>
          </p:cNvPr>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0E7C8-7FF9-4C9C-8025-3CCF1F580193}"/>
              </a:ext>
            </a:extLst>
          </p:cNvPr>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985D6BDF-9D0E-4E2B-85B8-D8F4790360C9}" type="datetimeFigureOut">
              <a:rPr lang="en-US" smtClean="0"/>
              <a:t>4/18/2019</a:t>
            </a:fld>
            <a:endParaRPr lang="en-US"/>
          </a:p>
        </p:txBody>
      </p:sp>
      <p:sp>
        <p:nvSpPr>
          <p:cNvPr id="5" name="Footer Placeholder 4">
            <a:extLst>
              <a:ext uri="{FF2B5EF4-FFF2-40B4-BE49-F238E27FC236}">
                <a16:creationId xmlns:a16="http://schemas.microsoft.com/office/drawing/2014/main" id="{FAC26B8D-9A00-4784-BBA0-627D012CA801}"/>
              </a:ext>
            </a:extLst>
          </p:cNvPr>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772DF0-F4C0-44E8-9F72-FFC4534F3346}"/>
              </a:ext>
            </a:extLst>
          </p:cNvPr>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BB075EA-769C-4ECD-B48E-D6FCDC24F876}" type="slidenum">
              <a:rPr lang="en-US" smtClean="0"/>
              <a:t>‹#›</a:t>
            </a:fld>
            <a:endParaRPr lang="en-US"/>
          </a:p>
        </p:txBody>
      </p:sp>
      <p:sp>
        <p:nvSpPr>
          <p:cNvPr id="7" name="Rectangle 6">
            <a:extLst>
              <a:ext uri="{FF2B5EF4-FFF2-40B4-BE49-F238E27FC236}">
                <a16:creationId xmlns:a16="http://schemas.microsoft.com/office/drawing/2014/main" id="{1A6B75E9-20AF-4508-B0B1-37EB62C7573F}"/>
              </a:ext>
            </a:extLst>
          </p:cNvPr>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8" name="Rectangle 7">
            <a:extLst>
              <a:ext uri="{FF2B5EF4-FFF2-40B4-BE49-F238E27FC236}">
                <a16:creationId xmlns:a16="http://schemas.microsoft.com/office/drawing/2014/main" id="{1908E2B7-FD7C-4917-9116-BC481670380D}"/>
              </a:ext>
            </a:extLst>
          </p:cNvPr>
          <p:cNvSpPr/>
          <p:nvPr userDrawn="1"/>
        </p:nvSpPr>
        <p:spPr>
          <a:xfrm>
            <a:off x="-3"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9" name="Rectangle 8">
            <a:extLst>
              <a:ext uri="{FF2B5EF4-FFF2-40B4-BE49-F238E27FC236}">
                <a16:creationId xmlns:a16="http://schemas.microsoft.com/office/drawing/2014/main" id="{4E459857-EC20-4725-9729-C46C2B82E67B}"/>
              </a:ext>
            </a:extLst>
          </p:cNvPr>
          <p:cNvSpPr/>
          <p:nvPr userDrawn="1"/>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10" name="Rectangle 9">
            <a:extLst>
              <a:ext uri="{FF2B5EF4-FFF2-40B4-BE49-F238E27FC236}">
                <a16:creationId xmlns:a16="http://schemas.microsoft.com/office/drawing/2014/main" id="{53D01061-EB55-4BDA-9715-6B258A79D235}"/>
              </a:ext>
            </a:extLst>
          </p:cNvPr>
          <p:cNvSpPr/>
          <p:nvPr userDrawn="1"/>
        </p:nvSpPr>
        <p:spPr>
          <a:xfrm>
            <a:off x="0" y="28803600"/>
            <a:ext cx="438912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a:p>
        </p:txBody>
      </p:sp>
      <p:sp>
        <p:nvSpPr>
          <p:cNvPr id="11" name="Instructions">
            <a:extLst>
              <a:ext uri="{FF2B5EF4-FFF2-40B4-BE49-F238E27FC236}">
                <a16:creationId xmlns:a16="http://schemas.microsoft.com/office/drawing/2014/main" id="{2635A212-2F14-4E54-B188-2E68FF297809}"/>
              </a:ext>
            </a:extLst>
          </p:cNvPr>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a:solidFill>
                  <a:srgbClr val="7F7F7F"/>
                </a:solidFill>
                <a:latin typeface="Calibri" pitchFamily="34" charset="0"/>
                <a:cs typeface="Calibri" panose="020F0502020204030204" pitchFamily="34" charset="0"/>
              </a:rPr>
              <a:t>Poster Print Size:</a:t>
            </a:r>
            <a:endParaRPr sz="7200">
              <a:solidFill>
                <a:srgbClr val="7F7F7F"/>
              </a:solidFill>
              <a:latin typeface="Calibri" pitchFamily="34" charset="0"/>
              <a:cs typeface="Calibri" panose="020F0502020204030204" pitchFamily="34" charset="0"/>
            </a:endParaRPr>
          </a:p>
          <a:p>
            <a:pPr lvl="0">
              <a:spcBef>
                <a:spcPts val="0"/>
              </a:spcBef>
              <a:spcAft>
                <a:spcPts val="1800"/>
              </a:spcAft>
            </a:pPr>
            <a:r>
              <a:rPr lang="en-US" sz="490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r>
              <a:rPr lang="en-US" sz="7200">
                <a:solidFill>
                  <a:srgbClr val="7F7F7F"/>
                </a:solidFill>
                <a:latin typeface="Calibri" pitchFamily="34" charset="0"/>
                <a:cs typeface="Calibri" panose="020F0502020204030204" pitchFamily="34" charset="0"/>
              </a:rPr>
              <a:t>Placeholders</a:t>
            </a:r>
            <a:r>
              <a:rPr sz="7200">
                <a:solidFill>
                  <a:srgbClr val="7F7F7F"/>
                </a:solidFill>
                <a:latin typeface="Calibri" pitchFamily="34" charset="0"/>
                <a:cs typeface="Calibri" panose="020F0502020204030204" pitchFamily="34" charset="0"/>
              </a:rPr>
              <a:t>:</a:t>
            </a:r>
          </a:p>
          <a:p>
            <a:pPr lvl="0">
              <a:spcBef>
                <a:spcPts val="0"/>
              </a:spcBef>
              <a:spcAft>
                <a:spcPts val="1800"/>
              </a:spcAft>
            </a:pPr>
            <a:r>
              <a:rPr sz="4900">
                <a:solidFill>
                  <a:srgbClr val="7F7F7F"/>
                </a:solidFill>
                <a:latin typeface="Calibri" pitchFamily="34" charset="0"/>
                <a:cs typeface="Calibri" panose="020F0502020204030204" pitchFamily="34" charset="0"/>
              </a:rPr>
              <a:t>The </a:t>
            </a:r>
            <a:r>
              <a:rPr lang="en-US" sz="4900">
                <a:solidFill>
                  <a:srgbClr val="7F7F7F"/>
                </a:solidFill>
                <a:latin typeface="Calibri" pitchFamily="34" charset="0"/>
                <a:cs typeface="Calibri" panose="020F0502020204030204" pitchFamily="34" charset="0"/>
              </a:rPr>
              <a:t>various elements included</a:t>
            </a:r>
            <a:r>
              <a:rPr sz="4900">
                <a:solidFill>
                  <a:srgbClr val="7F7F7F"/>
                </a:solidFill>
                <a:latin typeface="Calibri" pitchFamily="34" charset="0"/>
                <a:cs typeface="Calibri" panose="020F0502020204030204" pitchFamily="34" charset="0"/>
              </a:rPr>
              <a:t> in this </a:t>
            </a:r>
            <a:r>
              <a:rPr lang="en-US" sz="4900">
                <a:solidFill>
                  <a:srgbClr val="7F7F7F"/>
                </a:solidFill>
                <a:latin typeface="Calibri" pitchFamily="34" charset="0"/>
                <a:cs typeface="Calibri" panose="020F0502020204030204" pitchFamily="34" charset="0"/>
              </a:rPr>
              <a:t>poster are ones</a:t>
            </a:r>
            <a:r>
              <a:rPr lang="en-US" sz="4900" baseline="0">
                <a:solidFill>
                  <a:srgbClr val="7F7F7F"/>
                </a:solidFill>
                <a:latin typeface="Calibri" pitchFamily="34" charset="0"/>
                <a:cs typeface="Calibri" panose="020F0502020204030204" pitchFamily="34" charset="0"/>
              </a:rPr>
              <a:t> we often see in medical, research, and scientific posters.</a:t>
            </a:r>
            <a:r>
              <a:rPr sz="4900">
                <a:solidFill>
                  <a:srgbClr val="7F7F7F"/>
                </a:solidFill>
                <a:latin typeface="Calibri" pitchFamily="34" charset="0"/>
                <a:cs typeface="Calibri" panose="020F0502020204030204" pitchFamily="34" charset="0"/>
              </a:rPr>
              <a:t> </a:t>
            </a:r>
            <a:r>
              <a:rPr lang="en-US" sz="4900">
                <a:solidFill>
                  <a:srgbClr val="7F7F7F"/>
                </a:solidFill>
                <a:latin typeface="Calibri" pitchFamily="34" charset="0"/>
                <a:cs typeface="Calibri" panose="020F0502020204030204" pitchFamily="34" charset="0"/>
              </a:rPr>
              <a:t>Feel</a:t>
            </a:r>
            <a:r>
              <a:rPr lang="en-US" sz="4900" baseline="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a:solidFill>
                  <a:srgbClr val="7F7F7F"/>
                </a:solidFill>
                <a:latin typeface="Calibri" pitchFamily="34" charset="0"/>
                <a:cs typeface="Calibri" panose="020F0502020204030204" pitchFamily="34" charset="0"/>
              </a:rPr>
              <a:t>Image</a:t>
            </a:r>
            <a:r>
              <a:rPr lang="en-US" sz="7200" baseline="0">
                <a:solidFill>
                  <a:srgbClr val="7F7F7F"/>
                </a:solidFill>
                <a:latin typeface="Calibri" pitchFamily="34" charset="0"/>
                <a:cs typeface="Calibri" panose="020F0502020204030204" pitchFamily="34" charset="0"/>
              </a:rPr>
              <a:t> Quality</a:t>
            </a:r>
            <a:r>
              <a:rPr lang="en-US" sz="7200">
                <a:solidFill>
                  <a:srgbClr val="7F7F7F"/>
                </a:solidFill>
                <a:latin typeface="Calibri" pitchFamily="34" charset="0"/>
                <a:cs typeface="Calibri" panose="020F0502020204030204" pitchFamily="34" charset="0"/>
              </a:rPr>
              <a:t>:</a:t>
            </a:r>
          </a:p>
          <a:p>
            <a:pPr lvl="0">
              <a:spcBef>
                <a:spcPts val="0"/>
              </a:spcBef>
              <a:spcAft>
                <a:spcPts val="1800"/>
              </a:spcAft>
            </a:pPr>
            <a:r>
              <a:rPr lang="en-US" sz="4900">
                <a:solidFill>
                  <a:srgbClr val="7F7F7F"/>
                </a:solidFill>
                <a:latin typeface="Calibri" pitchFamily="34" charset="0"/>
                <a:cs typeface="Calibri" panose="020F0502020204030204" pitchFamily="34" charset="0"/>
              </a:rPr>
              <a:t>You can place digital photos or logo art in your poster file by selecting the </a:t>
            </a:r>
            <a:r>
              <a:rPr lang="en-US" sz="4900" b="1">
                <a:solidFill>
                  <a:srgbClr val="7F7F7F"/>
                </a:solidFill>
                <a:latin typeface="Calibri" pitchFamily="34" charset="0"/>
                <a:cs typeface="Calibri" panose="020F0502020204030204" pitchFamily="34" charset="0"/>
              </a:rPr>
              <a:t>Insert, Picture</a:t>
            </a:r>
            <a:r>
              <a:rPr lang="en-US" sz="490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a:solidFill>
                  <a:srgbClr val="7F7F7F"/>
                </a:solidFill>
                <a:latin typeface="Calibri" pitchFamily="34" charset="0"/>
                <a:cs typeface="Calibri" panose="020F0502020204030204" pitchFamily="34" charset="0"/>
              </a:rPr>
              <a:t>150-200 pixels per inch in their final printed size</a:t>
            </a:r>
            <a:r>
              <a:rPr lang="en-US" sz="4900">
                <a:solidFill>
                  <a:srgbClr val="7F7F7F"/>
                </a:solidFill>
                <a:latin typeface="Calibri" pitchFamily="34" charset="0"/>
                <a:cs typeface="Calibri" panose="020F0502020204030204" pitchFamily="34" charset="0"/>
              </a:rPr>
              <a:t>. For instance, a 1600 x 1200 pixel</a:t>
            </a:r>
            <a:r>
              <a:rPr lang="en-US" sz="4900" baseline="0">
                <a:solidFill>
                  <a:srgbClr val="7F7F7F"/>
                </a:solidFill>
                <a:latin typeface="Calibri" pitchFamily="34" charset="0"/>
                <a:cs typeface="Calibri" panose="020F0502020204030204" pitchFamily="34" charset="0"/>
              </a:rPr>
              <a:t> photo will usually look fine up to </a:t>
            </a:r>
            <a:r>
              <a:rPr lang="en-US" sz="490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br>
              <a:rPr lang="en-US" sz="3600">
                <a:solidFill>
                  <a:srgbClr val="7F7F7F"/>
                </a:solidFill>
                <a:latin typeface="Calibri" pitchFamily="34" charset="0"/>
                <a:cs typeface="Calibri" panose="020F0502020204030204" pitchFamily="34" charset="0"/>
              </a:rPr>
            </a:br>
            <a:r>
              <a:rPr lang="en-US" sz="3600">
                <a:solidFill>
                  <a:srgbClr val="7F7F7F"/>
                </a:solidFill>
                <a:latin typeface="Calibri" pitchFamily="34" charset="0"/>
                <a:cs typeface="Calibri" panose="020F0502020204030204" pitchFamily="34" charset="0"/>
              </a:rPr>
              <a:t>[This sidebar area does not print.]</a:t>
            </a:r>
          </a:p>
        </p:txBody>
      </p:sp>
      <p:grpSp>
        <p:nvGrpSpPr>
          <p:cNvPr id="12" name="Group 11">
            <a:extLst>
              <a:ext uri="{FF2B5EF4-FFF2-40B4-BE49-F238E27FC236}">
                <a16:creationId xmlns:a16="http://schemas.microsoft.com/office/drawing/2014/main" id="{8C03A960-1683-409E-A55D-F51A19859FC5}"/>
              </a:ext>
            </a:extLst>
          </p:cNvPr>
          <p:cNvGrpSpPr/>
          <p:nvPr userDrawn="1"/>
        </p:nvGrpSpPr>
        <p:grpSpPr>
          <a:xfrm>
            <a:off x="44805600" y="0"/>
            <a:ext cx="9601200" cy="32918400"/>
            <a:chOff x="33832800" y="0"/>
            <a:chExt cx="12801600" cy="43891200"/>
          </a:xfrm>
        </p:grpSpPr>
        <p:sp>
          <p:nvSpPr>
            <p:cNvPr id="13" name="Instructions">
              <a:extLst>
                <a:ext uri="{FF2B5EF4-FFF2-40B4-BE49-F238E27FC236}">
                  <a16:creationId xmlns:a16="http://schemas.microsoft.com/office/drawing/2014/main" id="{AB929665-0AA8-4244-A1ED-F55D3543CCB6}"/>
                </a:ext>
              </a:extLst>
            </p:cNvPr>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a:solidFill>
                    <a:schemeClr val="bg1">
                      <a:lumMod val="50000"/>
                    </a:schemeClr>
                  </a:solidFill>
                  <a:latin typeface="Calibri" pitchFamily="34" charset="0"/>
                  <a:cs typeface="Calibri" panose="020F0502020204030204" pitchFamily="34" charset="0"/>
                </a:rPr>
                <a:t>Change</a:t>
              </a:r>
              <a:r>
                <a:rPr lang="en-US" sz="7200" baseline="0">
                  <a:solidFill>
                    <a:schemeClr val="bg1">
                      <a:lumMod val="50000"/>
                    </a:schemeClr>
                  </a:solidFill>
                  <a:latin typeface="Calibri" pitchFamily="34" charset="0"/>
                  <a:cs typeface="Calibri" panose="020F0502020204030204" pitchFamily="34" charset="0"/>
                </a:rPr>
                <a:t> Color Theme</a:t>
              </a:r>
              <a:r>
                <a:rPr lang="en-US" sz="7200">
                  <a:solidFill>
                    <a:schemeClr val="bg1">
                      <a:lumMod val="50000"/>
                    </a:schemeClr>
                  </a:solidFill>
                  <a:latin typeface="Calibri" pitchFamily="34" charset="0"/>
                  <a:cs typeface="Calibri" panose="020F0502020204030204" pitchFamily="34" charset="0"/>
                </a:rPr>
                <a:t>:</a:t>
              </a:r>
              <a:endParaRPr sz="720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a:solidFill>
                    <a:schemeClr val="bg1">
                      <a:lumMod val="50000"/>
                    </a:schemeClr>
                  </a:solidFill>
                  <a:latin typeface="Calibri" pitchFamily="34" charset="0"/>
                  <a:cs typeface="Calibri" panose="020F0502020204030204" pitchFamily="34" charset="0"/>
                </a:rPr>
                <a:t>To change the color theme, select the </a:t>
              </a:r>
              <a:r>
                <a:rPr lang="en-US" sz="4900" b="1" baseline="0">
                  <a:solidFill>
                    <a:schemeClr val="bg1">
                      <a:lumMod val="50000"/>
                    </a:schemeClr>
                  </a:solidFill>
                  <a:latin typeface="Calibri" pitchFamily="34" charset="0"/>
                  <a:cs typeface="Calibri" panose="020F0502020204030204" pitchFamily="34" charset="0"/>
                </a:rPr>
                <a:t>Design</a:t>
              </a:r>
              <a:r>
                <a:rPr lang="en-US" sz="4900" baseline="0">
                  <a:solidFill>
                    <a:schemeClr val="bg1">
                      <a:lumMod val="50000"/>
                    </a:schemeClr>
                  </a:solidFill>
                  <a:latin typeface="Calibri" pitchFamily="34" charset="0"/>
                  <a:cs typeface="Calibri" panose="020F0502020204030204" pitchFamily="34" charset="0"/>
                </a:rPr>
                <a:t> tab, then select the </a:t>
              </a:r>
              <a:r>
                <a:rPr lang="en-US" sz="4900" b="1" baseline="0">
                  <a:solidFill>
                    <a:schemeClr val="bg1">
                      <a:lumMod val="50000"/>
                    </a:schemeClr>
                  </a:solidFill>
                  <a:latin typeface="Calibri" pitchFamily="34" charset="0"/>
                  <a:cs typeface="Calibri" panose="020F0502020204030204" pitchFamily="34" charset="0"/>
                </a:rPr>
                <a:t>Colors</a:t>
              </a:r>
              <a:r>
                <a:rPr lang="en-US" sz="4900" baseline="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a:solidFill>
                    <a:schemeClr val="bg1">
                      <a:lumMod val="50000"/>
                    </a:schemeClr>
                  </a:solidFill>
                  <a:latin typeface="Calibri" pitchFamily="34" charset="0"/>
                  <a:cs typeface="Calibri" panose="020F0502020204030204" pitchFamily="34" charset="0"/>
                </a:rPr>
                <a:t>Once your poster file is ready, visit</a:t>
              </a:r>
              <a:r>
                <a:rPr lang="en-US" sz="4900" baseline="0">
                  <a:solidFill>
                    <a:schemeClr val="bg1">
                      <a:lumMod val="50000"/>
                    </a:schemeClr>
                  </a:solidFill>
                  <a:latin typeface="Calibri" pitchFamily="34" charset="0"/>
                  <a:cs typeface="Calibri" panose="020F0502020204030204" pitchFamily="34" charset="0"/>
                </a:rPr>
                <a:t> </a:t>
              </a:r>
              <a:r>
                <a:rPr lang="en-US" sz="4900" b="1" baseline="0">
                  <a:solidFill>
                    <a:schemeClr val="bg1">
                      <a:lumMod val="50000"/>
                    </a:schemeClr>
                  </a:solidFill>
                  <a:latin typeface="Calibri" pitchFamily="34" charset="0"/>
                  <a:cs typeface="Calibri" panose="020F0502020204030204" pitchFamily="34" charset="0"/>
                </a:rPr>
                <a:t>www.genigraphics.com</a:t>
              </a:r>
              <a:r>
                <a:rPr lang="en-US" sz="4900" baseline="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a:solidFill>
                    <a:schemeClr val="bg1">
                      <a:lumMod val="50000"/>
                    </a:schemeClr>
                  </a:solidFill>
                  <a:latin typeface="Calibri" pitchFamily="34" charset="0"/>
                  <a:cs typeface="Calibri" panose="020F0502020204030204" pitchFamily="34" charset="0"/>
                </a:rPr>
                <a:t>US and Canada:  1-800-790-4001</a:t>
              </a:r>
              <a:br>
                <a:rPr lang="en-US" sz="4900" baseline="0">
                  <a:solidFill>
                    <a:schemeClr val="bg1">
                      <a:lumMod val="50000"/>
                    </a:schemeClr>
                  </a:solidFill>
                  <a:latin typeface="Calibri" pitchFamily="34" charset="0"/>
                  <a:cs typeface="Calibri" panose="020F0502020204030204" pitchFamily="34" charset="0"/>
                </a:rPr>
              </a:br>
              <a:r>
                <a:rPr lang="en-US" sz="4900" baseline="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br>
                <a:rPr lang="en-US" sz="3600">
                  <a:solidFill>
                    <a:schemeClr val="bg1">
                      <a:lumMod val="50000"/>
                    </a:schemeClr>
                  </a:solidFill>
                  <a:latin typeface="Calibri" pitchFamily="34" charset="0"/>
                  <a:cs typeface="Calibri" panose="020F0502020204030204" pitchFamily="34" charset="0"/>
                </a:rPr>
              </a:br>
              <a:r>
                <a:rPr lang="en-US" sz="360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a:extLst>
                <a:ext uri="{FF2B5EF4-FFF2-40B4-BE49-F238E27FC236}">
                  <a16:creationId xmlns:a16="http://schemas.microsoft.com/office/drawing/2014/main" id="{7BC9F82D-95DA-49DA-BE65-A0623C7DA1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pic>
        <p:nvPicPr>
          <p:cNvPr id="15" name="Picture 14">
            <a:extLst>
              <a:ext uri="{FF2B5EF4-FFF2-40B4-BE49-F238E27FC236}">
                <a16:creationId xmlns:a16="http://schemas.microsoft.com/office/drawing/2014/main" id="{C3E37D2B-E2A9-420A-AA43-8831BDD4649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404800" y="32613600"/>
            <a:ext cx="5297435" cy="185928"/>
          </a:xfrm>
          <a:prstGeom prst="rect">
            <a:avLst/>
          </a:prstGeom>
        </p:spPr>
      </p:pic>
    </p:spTree>
    <p:extLst>
      <p:ext uri="{BB962C8B-B14F-4D97-AF65-F5344CB8AC3E}">
        <p14:creationId xmlns:p14="http://schemas.microsoft.com/office/powerpoint/2010/main" val="3690493784"/>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3291840" rtl="0" eaLnBrk="1" latinLnBrk="0" hangingPunct="1">
        <a:lnSpc>
          <a:spcPct val="90000"/>
        </a:lnSpc>
        <a:spcBef>
          <a:spcPct val="0"/>
        </a:spcBef>
        <a:buNone/>
        <a:defRPr sz="8000" b="0" kern="1200">
          <a:solidFill>
            <a:schemeClr val="tx1"/>
          </a:solidFill>
          <a:latin typeface="Calibri" panose="020F0502020204030204" pitchFamily="34" charset="0"/>
          <a:ea typeface="+mj-ea"/>
          <a:cs typeface="Calibri" panose="020F0502020204030204" pitchFamily="34" charset="0"/>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800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660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54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480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480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22"/>
          <p:cNvSpPr txBox="1">
            <a:spLocks noChangeArrowheads="1"/>
          </p:cNvSpPr>
          <p:nvPr/>
        </p:nvSpPr>
        <p:spPr bwMode="auto">
          <a:xfrm>
            <a:off x="5934203" y="272270"/>
            <a:ext cx="32613258" cy="180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dirty="0">
                <a:solidFill>
                  <a:schemeClr val="bg1"/>
                </a:solidFill>
                <a:latin typeface="Arial"/>
                <a:cs typeface="Arial"/>
              </a:rPr>
              <a:t>Wireless Control of O</a:t>
            </a:r>
            <a:r>
              <a:rPr lang="en-US" sz="4400" b="1" dirty="0">
                <a:solidFill>
                  <a:schemeClr val="bg1"/>
                </a:solidFill>
                <a:latin typeface="Arial"/>
                <a:cs typeface="Arial"/>
              </a:rPr>
              <a:t>2</a:t>
            </a:r>
            <a:r>
              <a:rPr lang="en-US" sz="7200" b="1" dirty="0">
                <a:solidFill>
                  <a:schemeClr val="bg1"/>
                </a:solidFill>
                <a:latin typeface="Arial"/>
                <a:cs typeface="Arial"/>
              </a:rPr>
              <a:t> Liter Flow Rate on In-Home Oxygen Concentrators</a:t>
            </a:r>
            <a:endParaRPr lang="en-US" sz="7200" b="1"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589127" y="29781149"/>
            <a:ext cx="23829125" cy="2723798"/>
          </a:xfrm>
          <a:prstGeom prst="rect">
            <a:avLst/>
          </a:prstGeom>
          <a:noFill/>
        </p:spPr>
        <p:txBody>
          <a:bodyPr wrap="square" lIns="68568" tIns="68568" rIns="68568" bIns="68568" numCol="1" spcCol="342842" rtlCol="0" anchor="t">
            <a:spAutoFit/>
          </a:bodyPr>
          <a:lstStyle/>
          <a:p>
            <a:r>
              <a:rPr lang="en-US" sz="2400">
                <a:latin typeface="Arial"/>
                <a:cs typeface="Arial"/>
              </a:rPr>
              <a:t>[1] G. H. (n.d.). Idiopathic pulmonary fibrosis. Retrieved April 10, 2019, from Genetics Home Reference</a:t>
            </a:r>
          </a:p>
          <a:p>
            <a:pPr>
              <a:buFont typeface="Arial" panose="020F0302020204030204"/>
              <a:buChar char="•"/>
            </a:pPr>
            <a:endParaRPr lang="en-US" sz="2400">
              <a:latin typeface="Arial"/>
              <a:cs typeface="Arial"/>
            </a:endParaRPr>
          </a:p>
          <a:p>
            <a:r>
              <a:rPr lang="en-US" sz="2400">
                <a:latin typeface="Arial"/>
                <a:cs typeface="Arial"/>
              </a:rPr>
              <a:t>[2] LEY, B. AND COLLARD, H., 2013. Epidemiology of idiopathic pulmonary fibrosis. Dove Medical Press, 5, 483-492. </a:t>
            </a:r>
          </a:p>
          <a:p>
            <a:endParaRPr lang="en-US" sz="2400">
              <a:latin typeface="Arial"/>
              <a:cs typeface="Arial"/>
            </a:endParaRPr>
          </a:p>
          <a:p>
            <a:r>
              <a:rPr lang="en-US" sz="2400">
                <a:latin typeface="Arial"/>
                <a:cs typeface="Arial"/>
              </a:rPr>
              <a:t>We would like to acknowledge the Vanderbilt University School of Engineering for providing us with this amazing opportunity to apply the skills we have been honing over our student career.  We would also like to thank our sponsors, Dr. Matthew Walker III for teaching us design essentials and guiding us through our project, Dr. Lisa Lancaster for her knowledge of IPF and the clinical aspects of our algorithm. We would also like to thank Alex Stephens for his continuous help in creating and envision this project. </a:t>
            </a:r>
          </a:p>
        </p:txBody>
      </p:sp>
      <p:sp>
        <p:nvSpPr>
          <p:cNvPr id="27" name="TextBox 26"/>
          <p:cNvSpPr txBox="1"/>
          <p:nvPr/>
        </p:nvSpPr>
        <p:spPr>
          <a:xfrm>
            <a:off x="934536" y="28935949"/>
            <a:ext cx="9780410" cy="746346"/>
          </a:xfrm>
          <a:prstGeom prst="rect">
            <a:avLst/>
          </a:prstGeom>
          <a:noFill/>
        </p:spPr>
        <p:txBody>
          <a:bodyPr wrap="none" lIns="68568" tIns="34284" rIns="68568" bIns="34284" rtlCol="0">
            <a:spAutoFit/>
          </a:bodyPr>
          <a:lstStyle/>
          <a:p>
            <a:r>
              <a:rPr lang="en-US" sz="4400" b="1">
                <a:latin typeface="Arial"/>
                <a:cs typeface="Arial"/>
              </a:rPr>
              <a:t>References and Acknowledgements</a:t>
            </a:r>
          </a:p>
        </p:txBody>
      </p:sp>
      <p:sp>
        <p:nvSpPr>
          <p:cNvPr id="10" name="Text Box 189"/>
          <p:cNvSpPr txBox="1">
            <a:spLocks noChangeArrowheads="1"/>
          </p:cNvSpPr>
          <p:nvPr/>
        </p:nvSpPr>
        <p:spPr bwMode="auto">
          <a:xfrm>
            <a:off x="991961" y="10031551"/>
            <a:ext cx="13167360" cy="4216492"/>
          </a:xfrm>
          <a:prstGeom prst="rect">
            <a:avLst/>
          </a:prstGeom>
          <a:solidFill>
            <a:schemeClr val="bg1"/>
          </a:solidFill>
          <a:ln w="12700">
            <a:solidFill>
              <a:schemeClr val="bg1"/>
            </a:solidFill>
          </a:ln>
          <a:effectLst/>
        </p:spPr>
        <p:txBody>
          <a:bodyPr wrap="square"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endParaRPr lang="en-US" sz="3200">
              <a:latin typeface="Arial"/>
              <a:cs typeface="Arial"/>
            </a:endParaRPr>
          </a:p>
          <a:p>
            <a:pPr algn="just"/>
            <a:r>
              <a:rPr lang="en-US" sz="3200">
                <a:latin typeface="Arial"/>
                <a:cs typeface="Arial"/>
              </a:rPr>
              <a:t>Often patients on LTOT keep their oxygen concentrators in one location and set at a constant oxygen flow rate. However, human bodies require different oxygen flow rates for different activity levels. For this reason, an IPF patient can suffer long-term side effects as a result of not adjusting the flow rate on their oxygen concentrators depending on their activity.</a:t>
            </a:r>
          </a:p>
          <a:p>
            <a:pPr eaLnBrk="1" hangingPunct="1"/>
            <a:endParaRPr lang="en-US" sz="3200">
              <a:latin typeface="Arial"/>
              <a:cs typeface="Arial"/>
            </a:endParaRPr>
          </a:p>
        </p:txBody>
      </p:sp>
      <p:sp>
        <p:nvSpPr>
          <p:cNvPr id="32" name="Rectangle 31"/>
          <p:cNvSpPr/>
          <p:nvPr/>
        </p:nvSpPr>
        <p:spPr>
          <a:xfrm>
            <a:off x="991961" y="9604110"/>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Problem Statement</a:t>
            </a:r>
          </a:p>
        </p:txBody>
      </p:sp>
      <p:sp>
        <p:nvSpPr>
          <p:cNvPr id="33" name="Rectangle 32"/>
          <p:cNvSpPr/>
          <p:nvPr/>
        </p:nvSpPr>
        <p:spPr>
          <a:xfrm>
            <a:off x="991961" y="23544024"/>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Needs Assessment</a:t>
            </a:r>
          </a:p>
        </p:txBody>
      </p:sp>
      <p:sp>
        <p:nvSpPr>
          <p:cNvPr id="34" name="Rectangle 33"/>
          <p:cNvSpPr/>
          <p:nvPr/>
        </p:nvSpPr>
        <p:spPr>
          <a:xfrm>
            <a:off x="15448342" y="14782955"/>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Device Design</a:t>
            </a:r>
          </a:p>
        </p:txBody>
      </p:sp>
      <p:sp>
        <p:nvSpPr>
          <p:cNvPr id="35" name="Rectangle 34"/>
          <p:cNvSpPr/>
          <p:nvPr/>
        </p:nvSpPr>
        <p:spPr>
          <a:xfrm>
            <a:off x="29811106" y="19024465"/>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Results  </a:t>
            </a:r>
          </a:p>
        </p:txBody>
      </p:sp>
      <p:sp>
        <p:nvSpPr>
          <p:cNvPr id="11" name="Text Box 190"/>
          <p:cNvSpPr txBox="1">
            <a:spLocks noChangeArrowheads="1"/>
          </p:cNvSpPr>
          <p:nvPr/>
        </p:nvSpPr>
        <p:spPr bwMode="auto">
          <a:xfrm>
            <a:off x="991961" y="24421822"/>
            <a:ext cx="13167360" cy="3724050"/>
          </a:xfrm>
          <a:prstGeom prst="rect">
            <a:avLst/>
          </a:prstGeom>
          <a:solidFill>
            <a:schemeClr val="bg1"/>
          </a:solidFill>
          <a:ln w="12700">
            <a:solidFill>
              <a:schemeClr val="bg1"/>
            </a:solidFill>
          </a:ln>
          <a:effectLst/>
        </p:spPr>
        <p:txBody>
          <a:bodyPr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200">
                <a:latin typeface="Arial"/>
                <a:cs typeface="Arial"/>
              </a:rPr>
              <a:t>To seek an inexpensive and novel way to</a:t>
            </a:r>
          </a:p>
          <a:p>
            <a:pPr algn="just"/>
            <a:endParaRPr lang="en-US" sz="3200">
              <a:latin typeface="Arial" panose="020B0604020202020204" pitchFamily="34" charset="0"/>
              <a:cs typeface="Arial" panose="020B0604020202020204" pitchFamily="34" charset="0"/>
            </a:endParaRPr>
          </a:p>
          <a:p>
            <a:pPr marL="457200" indent="-457200" algn="just" fontAlgn="base">
              <a:buFont typeface="Arial" panose="020B0604020202020204" pitchFamily="34" charset="0"/>
              <a:buChar char="•"/>
            </a:pPr>
            <a:r>
              <a:rPr lang="en-US" sz="3200">
                <a:latin typeface="Arial" panose="020B0604020202020204" pitchFamily="34" charset="0"/>
                <a:cs typeface="Arial" panose="020B0604020202020204" pitchFamily="34" charset="0"/>
              </a:rPr>
              <a:t>Wirelessly control the oxygen liter flow on the oxygen concentrator</a:t>
            </a:r>
          </a:p>
          <a:p>
            <a:pPr marL="457200" indent="-457200" algn="just" fontAlgn="base">
              <a:buFont typeface="Arial" panose="020B0604020202020204" pitchFamily="34" charset="0"/>
              <a:buChar char="•"/>
            </a:pPr>
            <a:r>
              <a:rPr lang="en-US" sz="3200">
                <a:latin typeface="Arial" panose="020B0604020202020204" pitchFamily="34" charset="0"/>
                <a:cs typeface="Arial" panose="020B0604020202020204" pitchFamily="34" charset="0"/>
              </a:rPr>
              <a:t>Noninvasively monitor oxygen needs of IPF patients</a:t>
            </a:r>
          </a:p>
          <a:p>
            <a:pPr marL="457200" indent="-457200" algn="just" fontAlgn="base">
              <a:buFont typeface="Arial" panose="020B0604020202020204" pitchFamily="34" charset="0"/>
              <a:buChar char="•"/>
            </a:pPr>
            <a:r>
              <a:rPr lang="en-US" sz="3200">
                <a:latin typeface="Arial" panose="020B0604020202020204" pitchFamily="34" charset="0"/>
                <a:cs typeface="Arial" panose="020B0604020202020204" pitchFamily="34" charset="0"/>
              </a:rPr>
              <a:t>Inform the specific patient on what their oxygen liter flow should be based on their oxygen requirement</a:t>
            </a:r>
          </a:p>
          <a:p>
            <a:pPr marL="457200" indent="-457200" algn="just" fontAlgn="base">
              <a:buFont typeface="Arial" panose="020B0604020202020204" pitchFamily="34" charset="0"/>
              <a:buChar char="•"/>
            </a:pPr>
            <a:r>
              <a:rPr lang="en-US" sz="3200">
                <a:latin typeface="Arial" panose="020B0604020202020204" pitchFamily="34" charset="0"/>
                <a:cs typeface="Arial" panose="020B0604020202020204" pitchFamily="34" charset="0"/>
              </a:rPr>
              <a:t>Provide the user a way to monitor and track their oxygen liter flow</a:t>
            </a:r>
          </a:p>
        </p:txBody>
      </p:sp>
      <p:sp>
        <p:nvSpPr>
          <p:cNvPr id="45" name="Rectangle 44"/>
          <p:cNvSpPr/>
          <p:nvPr/>
        </p:nvSpPr>
        <p:spPr>
          <a:xfrm>
            <a:off x="29811106" y="4633599"/>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Application Design </a:t>
            </a:r>
          </a:p>
        </p:txBody>
      </p:sp>
      <p:sp>
        <p:nvSpPr>
          <p:cNvPr id="39" name="Rectangle 38">
            <a:extLst>
              <a:ext uri="{FF2B5EF4-FFF2-40B4-BE49-F238E27FC236}">
                <a16:creationId xmlns:a16="http://schemas.microsoft.com/office/drawing/2014/main" id="{954D7EC9-8110-4A17-940A-F242B1F008E3}"/>
              </a:ext>
            </a:extLst>
          </p:cNvPr>
          <p:cNvSpPr/>
          <p:nvPr/>
        </p:nvSpPr>
        <p:spPr>
          <a:xfrm>
            <a:off x="29811106" y="25343041"/>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Future Steps</a:t>
            </a:r>
          </a:p>
        </p:txBody>
      </p:sp>
      <p:sp>
        <p:nvSpPr>
          <p:cNvPr id="40" name="Rectangle 39">
            <a:extLst>
              <a:ext uri="{FF2B5EF4-FFF2-40B4-BE49-F238E27FC236}">
                <a16:creationId xmlns:a16="http://schemas.microsoft.com/office/drawing/2014/main" id="{FC6E9243-98C0-40D9-9A29-30BB2B5E9137}"/>
              </a:ext>
            </a:extLst>
          </p:cNvPr>
          <p:cNvSpPr/>
          <p:nvPr/>
        </p:nvSpPr>
        <p:spPr>
          <a:xfrm>
            <a:off x="991961" y="4649631"/>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Background</a:t>
            </a:r>
          </a:p>
        </p:txBody>
      </p:sp>
      <p:sp>
        <p:nvSpPr>
          <p:cNvPr id="41" name="Text Box 190">
            <a:extLst>
              <a:ext uri="{FF2B5EF4-FFF2-40B4-BE49-F238E27FC236}">
                <a16:creationId xmlns:a16="http://schemas.microsoft.com/office/drawing/2014/main" id="{E2EA8CDC-DB7C-4C20-AE60-631F1937B0F1}"/>
              </a:ext>
            </a:extLst>
          </p:cNvPr>
          <p:cNvSpPr txBox="1">
            <a:spLocks noChangeArrowheads="1"/>
          </p:cNvSpPr>
          <p:nvPr/>
        </p:nvSpPr>
        <p:spPr bwMode="auto">
          <a:xfrm>
            <a:off x="980238" y="5605633"/>
            <a:ext cx="13190806" cy="3724050"/>
          </a:xfrm>
          <a:prstGeom prst="rect">
            <a:avLst/>
          </a:prstGeom>
          <a:solidFill>
            <a:schemeClr val="bg1"/>
          </a:solidFill>
          <a:ln w="12700">
            <a:solidFill>
              <a:schemeClr val="bg1"/>
            </a:solidFill>
          </a:ln>
          <a:effectLst/>
        </p:spPr>
        <p:txBody>
          <a:bodyPr wrap="square"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200">
                <a:latin typeface="Arial"/>
                <a:cs typeface="Arial"/>
              </a:rPr>
              <a:t>Idiopathic Pulmonary Fibrosis (IPF) is a chronic disease that causes the individuals’ lung tissue to thicken and scar, thus decreasing their rate of lung - to - blood oxygen transfer [1]. Individuals diagnosed with IPF are placed on Long-Term Oxygen Therapy (LTOT) to improve their blood oxygen concentrations. Currently, there are 110,000 individuals in the US with IPF and with a growing geriatric patient population; this number is expected to rise [2]. </a:t>
            </a:r>
            <a:endParaRPr lang="en-US" sz="3200"/>
          </a:p>
        </p:txBody>
      </p:sp>
      <p:pic>
        <p:nvPicPr>
          <p:cNvPr id="1026" name="Picture 2" descr="https://lh4.googleusercontent.com/TenHQ1PyFr_25nFMtpKgi3ngAtA38dk-UmwqPwgbgNpuAbyO2ihpZWC5f1bqGqIv7MdToi3WIjh1uRR_nJbOSufwbz23mnlmS9krrIwNtoxtbHKF8lkErQi2n5nCLNiXYf2oyn1WFFc">
            <a:extLst>
              <a:ext uri="{FF2B5EF4-FFF2-40B4-BE49-F238E27FC236}">
                <a16:creationId xmlns:a16="http://schemas.microsoft.com/office/drawing/2014/main" id="{3664A099-CE62-4BEC-A347-55A0E2A28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7799" y="12999877"/>
            <a:ext cx="6695684" cy="1951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EvXhscfVTtojd9grgB6AbGJKEya14yKib1jDwiH3xizWKuRjM6lCoFZ7HllgUP_JvDD9NAFMAdwCbdjFgUBvZYvFi5xAVpUUNG6gpiesPho6IsnG91XYPkQI_d62DUSQS7sq-ikLy7s">
            <a:extLst>
              <a:ext uri="{FF2B5EF4-FFF2-40B4-BE49-F238E27FC236}">
                <a16:creationId xmlns:a16="http://schemas.microsoft.com/office/drawing/2014/main" id="{84EE9D41-9608-458A-BF6A-2D3B595660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56935" y="17020593"/>
            <a:ext cx="2394652" cy="32985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6.googleusercontent.com/TjQ8ke7LuLoSS3esWqnG3F9xUPSsuVVFr5U2QlzVam2A777mYptxH1al78GXYvONYuA7d9Yy1sJMZcsXH0p5sibniViI0CKfPhZH9i-Kvplg_gM71E8YEjnHDyU8UHAwsLayG5crWOc">
            <a:extLst>
              <a:ext uri="{FF2B5EF4-FFF2-40B4-BE49-F238E27FC236}">
                <a16:creationId xmlns:a16="http://schemas.microsoft.com/office/drawing/2014/main" id="{668E80D4-359E-4E87-8A6C-D9B7B54D19A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15665" y="17010816"/>
            <a:ext cx="2473916" cy="32985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4.googleusercontent.com/2kkP0yk9zIgOOqI04bxV4-XpdNVYUsV0uaEO0tdSkBYSVygvrIkF1kG_oS1EBvwd-E56F7qsqw4tQbPLd2lP1_Ps99O7Q_EyJtgeqsA1IJ28i_yrtJhRPJ6tRCWH7NqEpXkPt4gR2vk">
            <a:extLst>
              <a:ext uri="{FF2B5EF4-FFF2-40B4-BE49-F238E27FC236}">
                <a16:creationId xmlns:a16="http://schemas.microsoft.com/office/drawing/2014/main" id="{A16F7FD7-7846-47D7-A6AB-836294312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673771" y="5429117"/>
            <a:ext cx="6716503" cy="40629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3.googleusercontent.com/k4rZlOAigg5GfPSKW6CBN8dV_Kn_cHox9e0wFc182FheUlp-0kBNIGwojZIusm2rpRgCtGp5hqJO8oUZ4X_QNYCc1C0W6SE6MwS239jodToaqqG18kPkDjENra6RsTuj6j54v0lnP3A">
            <a:extLst>
              <a:ext uri="{FF2B5EF4-FFF2-40B4-BE49-F238E27FC236}">
                <a16:creationId xmlns:a16="http://schemas.microsoft.com/office/drawing/2014/main" id="{739D0F55-4DCE-467F-8D62-F69BE694290D}"/>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9399923" y="-184762"/>
            <a:ext cx="4808680" cy="5023626"/>
          </a:xfrm>
          <a:prstGeom prst="rect">
            <a:avLst/>
          </a:prstGeom>
          <a:noFill/>
          <a:extLst>
            <a:ext uri="{909E8E84-426E-40DD-AFC4-6F175D3DCCD1}">
              <a14:hiddenFill xmlns:a14="http://schemas.microsoft.com/office/drawing/2010/main">
                <a:solidFill>
                  <a:srgbClr val="FFFFFF"/>
                </a:solidFill>
              </a14:hiddenFill>
            </a:ext>
          </a:extLst>
        </p:spPr>
      </p:pic>
      <p:sp>
        <p:nvSpPr>
          <p:cNvPr id="54" name="Rectangle 53">
            <a:extLst>
              <a:ext uri="{FF2B5EF4-FFF2-40B4-BE49-F238E27FC236}">
                <a16:creationId xmlns:a16="http://schemas.microsoft.com/office/drawing/2014/main" id="{06B2F04A-4A56-4B21-8131-05B688A6208B}"/>
              </a:ext>
            </a:extLst>
          </p:cNvPr>
          <p:cNvSpPr/>
          <p:nvPr/>
        </p:nvSpPr>
        <p:spPr>
          <a:xfrm>
            <a:off x="15448342" y="4633599"/>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Our Goal:</a:t>
            </a:r>
          </a:p>
        </p:txBody>
      </p:sp>
      <p:sp>
        <p:nvSpPr>
          <p:cNvPr id="9" name="Rectangle 8">
            <a:extLst>
              <a:ext uri="{FF2B5EF4-FFF2-40B4-BE49-F238E27FC236}">
                <a16:creationId xmlns:a16="http://schemas.microsoft.com/office/drawing/2014/main" id="{44A1A9BD-4207-495A-BBB7-188A231C3150}"/>
              </a:ext>
            </a:extLst>
          </p:cNvPr>
          <p:cNvSpPr/>
          <p:nvPr/>
        </p:nvSpPr>
        <p:spPr>
          <a:xfrm>
            <a:off x="15427022" y="9396945"/>
            <a:ext cx="13210001" cy="5140959"/>
          </a:xfrm>
          <a:prstGeom prst="rect">
            <a:avLst/>
          </a:prstGeom>
        </p:spPr>
        <p:txBody>
          <a:bodyPr wrap="square" anchor="t">
            <a:spAutoFit/>
          </a:bodyPr>
          <a:lstStyle/>
          <a:p>
            <a:pPr algn="just">
              <a:lnSpc>
                <a:spcPct val="115000"/>
              </a:lnSpc>
            </a:pPr>
            <a:endParaRPr lang="en-US" sz="3200">
              <a:latin typeface="Arial" panose="020B0604020202020204" pitchFamily="34" charset="0"/>
              <a:ea typeface="Arial" panose="020B0604020202020204" pitchFamily="34" charset="0"/>
            </a:endParaRPr>
          </a:p>
          <a:p>
            <a:pPr algn="just">
              <a:lnSpc>
                <a:spcPct val="115000"/>
              </a:lnSpc>
            </a:pPr>
            <a:r>
              <a:rPr lang="en-US" sz="3200">
                <a:latin typeface="Arial"/>
                <a:ea typeface="Arial" panose="020B0604020202020204" pitchFamily="34" charset="0"/>
                <a:cs typeface="Arial"/>
              </a:rPr>
              <a:t>We have designed a device to attach to a standard in-home oxygen concentrator in addition to a smartphone application for the user to wirelessly control the device to adjust the oxygen liter flow rate. The application will use an algorithm to adjust the flow rate based on a a patient's blood oxygen saturation level. Together, the device and application will allow individuals on LTOT to conveniently wirelessly adjust their oxygen liter flow rate to receive an adequate amount of oxygen accounting for varying activity levels. </a:t>
            </a:r>
            <a:endParaRPr lang="en-US" sz="3200">
              <a:latin typeface="Arial"/>
              <a:ea typeface="Arial" panose="020B0604020202020204" pitchFamily="34" charset="0"/>
            </a:endParaRPr>
          </a:p>
        </p:txBody>
      </p:sp>
      <p:sp>
        <p:nvSpPr>
          <p:cNvPr id="16" name="Rectangle 15">
            <a:extLst>
              <a:ext uri="{FF2B5EF4-FFF2-40B4-BE49-F238E27FC236}">
                <a16:creationId xmlns:a16="http://schemas.microsoft.com/office/drawing/2014/main" id="{A4B93652-1C8E-4BB6-913A-2BADA5C99EEF}"/>
              </a:ext>
            </a:extLst>
          </p:cNvPr>
          <p:cNvSpPr/>
          <p:nvPr/>
        </p:nvSpPr>
        <p:spPr>
          <a:xfrm>
            <a:off x="926176" y="16718332"/>
            <a:ext cx="7824343" cy="6494085"/>
          </a:xfrm>
          <a:prstGeom prst="rect">
            <a:avLst/>
          </a:prstGeom>
        </p:spPr>
        <p:txBody>
          <a:bodyPr wrap="square">
            <a:spAutoFit/>
          </a:bodyPr>
          <a:lstStyle/>
          <a:p>
            <a:pPr algn="just"/>
            <a:r>
              <a:rPr lang="en-US" sz="3200">
                <a:latin typeface="Arial" panose="020B0604020202020204" pitchFamily="34" charset="0"/>
                <a:cs typeface="Arial" panose="020B0604020202020204" pitchFamily="34" charset="0"/>
              </a:rPr>
              <a:t>Fortunately, we had the opportunity to visit the home of an IPF patient to better identify and understand challenges faced surrounding LTOT. From this experience, we recognized the patient’s lack of knowledge on the oxygen liter flow rate he required in addition to his inability to easily communicatee with  physicians and simply track and store health information. Overall, these shortcomings cause general frustration and confusion for the patient regarding his illness and treatment. </a:t>
            </a:r>
          </a:p>
        </p:txBody>
      </p:sp>
      <p:sp>
        <p:nvSpPr>
          <p:cNvPr id="56" name="Rectangle 55">
            <a:extLst>
              <a:ext uri="{FF2B5EF4-FFF2-40B4-BE49-F238E27FC236}">
                <a16:creationId xmlns:a16="http://schemas.microsoft.com/office/drawing/2014/main" id="{AAA584B9-AAAB-4A24-95BA-E8BF63B80109}"/>
              </a:ext>
            </a:extLst>
          </p:cNvPr>
          <p:cNvSpPr/>
          <p:nvPr/>
        </p:nvSpPr>
        <p:spPr>
          <a:xfrm>
            <a:off x="991961" y="15679776"/>
            <a:ext cx="13167360" cy="731520"/>
          </a:xfrm>
          <a:prstGeom prst="rect">
            <a:avLst/>
          </a:prstGeom>
          <a:solidFill>
            <a:schemeClr val="accent1">
              <a:lumMod val="75000"/>
            </a:schemeClr>
          </a:solid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a:solidFill>
                  <a:schemeClr val="bg1"/>
                </a:solidFill>
                <a:latin typeface="Arial"/>
                <a:cs typeface="Arial"/>
              </a:rPr>
              <a:t>Visiting an IPF Patient</a:t>
            </a:r>
          </a:p>
        </p:txBody>
      </p:sp>
      <p:sp>
        <p:nvSpPr>
          <p:cNvPr id="37" name="TextBox 36">
            <a:extLst>
              <a:ext uri="{FF2B5EF4-FFF2-40B4-BE49-F238E27FC236}">
                <a16:creationId xmlns:a16="http://schemas.microsoft.com/office/drawing/2014/main" id="{5B576C4A-5813-416C-9534-F71E84F86F24}"/>
              </a:ext>
            </a:extLst>
          </p:cNvPr>
          <p:cNvSpPr txBox="1"/>
          <p:nvPr/>
        </p:nvSpPr>
        <p:spPr>
          <a:xfrm>
            <a:off x="15711371" y="21242953"/>
            <a:ext cx="57462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Arial"/>
                <a:cs typeface="Arial"/>
              </a:rPr>
              <a:t>Knob and Container Design</a:t>
            </a:r>
            <a:endParaRPr lang="en-US" sz="3200">
              <a:latin typeface="Arial"/>
              <a:cs typeface="Arial"/>
            </a:endParaRPr>
          </a:p>
        </p:txBody>
      </p:sp>
      <p:sp>
        <p:nvSpPr>
          <p:cNvPr id="38" name="TextBox 37">
            <a:extLst>
              <a:ext uri="{FF2B5EF4-FFF2-40B4-BE49-F238E27FC236}">
                <a16:creationId xmlns:a16="http://schemas.microsoft.com/office/drawing/2014/main" id="{BEF81062-6A01-4E1E-A68D-674A3EC698B3}"/>
              </a:ext>
            </a:extLst>
          </p:cNvPr>
          <p:cNvSpPr txBox="1"/>
          <p:nvPr/>
        </p:nvSpPr>
        <p:spPr>
          <a:xfrm>
            <a:off x="15660806" y="15793871"/>
            <a:ext cx="443552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Arial"/>
                <a:cs typeface="Arial"/>
              </a:rPr>
              <a:t>Mechanism Design</a:t>
            </a:r>
            <a:endParaRPr lang="en-US">
              <a:latin typeface="Arial"/>
              <a:cs typeface="Arial"/>
            </a:endParaRPr>
          </a:p>
        </p:txBody>
      </p:sp>
      <p:sp>
        <p:nvSpPr>
          <p:cNvPr id="47" name="Text Box 190">
            <a:extLst>
              <a:ext uri="{FF2B5EF4-FFF2-40B4-BE49-F238E27FC236}">
                <a16:creationId xmlns:a16="http://schemas.microsoft.com/office/drawing/2014/main" id="{52796269-83E6-46F3-A638-0B783409AA3A}"/>
              </a:ext>
            </a:extLst>
          </p:cNvPr>
          <p:cNvSpPr txBox="1">
            <a:spLocks noChangeArrowheads="1"/>
          </p:cNvSpPr>
          <p:nvPr/>
        </p:nvSpPr>
        <p:spPr bwMode="auto">
          <a:xfrm>
            <a:off x="15502933" y="25602430"/>
            <a:ext cx="13058178" cy="2739165"/>
          </a:xfrm>
          <a:prstGeom prst="rect">
            <a:avLst/>
          </a:prstGeom>
          <a:solidFill>
            <a:schemeClr val="bg1"/>
          </a:solidFill>
          <a:ln w="12700">
            <a:solidFill>
              <a:schemeClr val="bg1"/>
            </a:solidFill>
          </a:ln>
          <a:effectLst/>
        </p:spPr>
        <p:txBody>
          <a:bodyPr wrap="square" lIns="137137" tIns="137137" rIns="137137" bIns="137137" anchor="t">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a:r>
              <a:rPr lang="en-US" sz="3200">
                <a:latin typeface="Arial"/>
                <a:cs typeface="Arial"/>
              </a:rPr>
              <a:t>To create the device, we used an Arduino Uno board with a stepper motor driver and Bluetooth driver to control a stepper motor.  The  Bluetooth driver will be  used to connect to the application. The mechanistic driver will be contained in an acrylic box atop an acrylic shield that can be placed next to the oxygen tank. </a:t>
            </a:r>
            <a:endParaRPr lang="en-US" sz="3200">
              <a:cs typeface="Arial"/>
            </a:endParaRPr>
          </a:p>
        </p:txBody>
      </p:sp>
      <p:pic>
        <p:nvPicPr>
          <p:cNvPr id="3" name="Picture 2">
            <a:extLst>
              <a:ext uri="{FF2B5EF4-FFF2-40B4-BE49-F238E27FC236}">
                <a16:creationId xmlns:a16="http://schemas.microsoft.com/office/drawing/2014/main" id="{0ED20C7E-D8FF-4B50-ADAD-97981CD449C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301312" y="29253386"/>
            <a:ext cx="3388576" cy="3388576"/>
          </a:xfrm>
          <a:prstGeom prst="rect">
            <a:avLst/>
          </a:prstGeom>
        </p:spPr>
      </p:pic>
      <p:sp>
        <p:nvSpPr>
          <p:cNvPr id="2" name="TextBox 1"/>
          <p:cNvSpPr txBox="1"/>
          <p:nvPr/>
        </p:nvSpPr>
        <p:spPr>
          <a:xfrm>
            <a:off x="29797944" y="20050234"/>
            <a:ext cx="13193685" cy="4524315"/>
          </a:xfrm>
          <a:prstGeom prst="rect">
            <a:avLst/>
          </a:prstGeom>
          <a:noFill/>
        </p:spPr>
        <p:txBody>
          <a:bodyPr wrap="square" rtlCol="0" anchor="t">
            <a:spAutoFit/>
          </a:bodyPr>
          <a:lstStyle/>
          <a:p>
            <a:pPr algn="just"/>
            <a:r>
              <a:rPr lang="en-US" sz="3200" dirty="0">
                <a:latin typeface="Arial"/>
                <a:cs typeface="Arial"/>
              </a:rPr>
              <a:t>We have developed a working Android app and mechanical device to control the O</a:t>
            </a:r>
            <a:r>
              <a:rPr lang="en-US" sz="3200" baseline="-25000" dirty="0">
                <a:latin typeface="Arial"/>
                <a:cs typeface="Arial"/>
              </a:rPr>
              <a:t>2</a:t>
            </a:r>
            <a:r>
              <a:rPr lang="en-US" sz="3200" dirty="0">
                <a:latin typeface="Arial"/>
                <a:cs typeface="Arial"/>
              </a:rPr>
              <a:t> liter flow rate on an in-home concentrator based on the patient’s blood O</a:t>
            </a:r>
            <a:r>
              <a:rPr lang="en-US" sz="3200" baseline="-25000" dirty="0">
                <a:latin typeface="Arial"/>
                <a:cs typeface="Arial"/>
              </a:rPr>
              <a:t>2</a:t>
            </a:r>
            <a:r>
              <a:rPr lang="en-US" sz="3200" dirty="0">
                <a:latin typeface="Arial"/>
                <a:cs typeface="Arial"/>
              </a:rPr>
              <a:t> saturation level. Our system allows the user to wirelessly adjust their O</a:t>
            </a:r>
            <a:r>
              <a:rPr lang="en-US" sz="3200" baseline="-25000" dirty="0">
                <a:latin typeface="Arial"/>
                <a:cs typeface="Arial"/>
              </a:rPr>
              <a:t>2</a:t>
            </a:r>
            <a:r>
              <a:rPr lang="en-US" sz="3200" dirty="0">
                <a:latin typeface="Arial"/>
                <a:cs typeface="Arial"/>
              </a:rPr>
              <a:t> flow rate which should improve their quality of life over time by accounting for change in physical activity. Additionally, adjustments based on patients’ blood O</a:t>
            </a:r>
            <a:r>
              <a:rPr lang="en-US" sz="3200" baseline="-25000" dirty="0">
                <a:latin typeface="Arial"/>
                <a:cs typeface="Arial"/>
              </a:rPr>
              <a:t>2</a:t>
            </a:r>
            <a:r>
              <a:rPr lang="en-US" sz="3200" dirty="0">
                <a:latin typeface="Arial"/>
                <a:cs typeface="Arial"/>
              </a:rPr>
              <a:t> saturation and protocol will ensure adequate O</a:t>
            </a:r>
            <a:r>
              <a:rPr lang="en-US" sz="3200" baseline="-25000" dirty="0">
                <a:latin typeface="Arial"/>
                <a:cs typeface="Arial"/>
              </a:rPr>
              <a:t>2</a:t>
            </a:r>
            <a:r>
              <a:rPr lang="en-US" sz="3200" dirty="0">
                <a:latin typeface="Arial"/>
                <a:cs typeface="Arial"/>
              </a:rPr>
              <a:t> for the patient and reduce the risk associated with arbitrarily changing the O</a:t>
            </a:r>
            <a:r>
              <a:rPr lang="en-US" sz="3200" baseline="-25000" dirty="0">
                <a:latin typeface="Arial"/>
                <a:cs typeface="Arial"/>
              </a:rPr>
              <a:t>2</a:t>
            </a:r>
            <a:r>
              <a:rPr lang="en-US" sz="3200" dirty="0">
                <a:latin typeface="Arial"/>
                <a:cs typeface="Arial"/>
              </a:rPr>
              <a:t> liter flow rates and the lack of oxygen liter flow rate adjustments before adverse physiological effects arise. </a:t>
            </a:r>
            <a:endParaRPr lang="en-US" sz="32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75E1EBE-2464-4FB9-A1E9-DA44C3BC1180}"/>
              </a:ext>
            </a:extLst>
          </p:cNvPr>
          <p:cNvSpPr txBox="1"/>
          <p:nvPr/>
        </p:nvSpPr>
        <p:spPr>
          <a:xfrm>
            <a:off x="29783962" y="26368810"/>
            <a:ext cx="13221649" cy="2554545"/>
          </a:xfrm>
          <a:prstGeom prst="rect">
            <a:avLst/>
          </a:prstGeom>
          <a:noFill/>
        </p:spPr>
        <p:txBody>
          <a:bodyPr wrap="square" rtlCol="0" anchor="t">
            <a:spAutoFit/>
          </a:bodyPr>
          <a:lstStyle/>
          <a:p>
            <a:pPr marL="457200" indent="-457200">
              <a:buFont typeface="Arial" panose="020B0604020202020204" pitchFamily="34" charset="0"/>
              <a:buChar char="•"/>
            </a:pPr>
            <a:r>
              <a:rPr lang="en-US" sz="3200" dirty="0">
                <a:latin typeface="Arial"/>
                <a:cs typeface="Arial"/>
              </a:rPr>
              <a:t>Increase app functionality (user authentication, data storage, etc.)</a:t>
            </a:r>
          </a:p>
          <a:p>
            <a:pPr marL="457200" indent="-457200">
              <a:buFont typeface="Arial" panose="020B0604020202020204" pitchFamily="34" charset="0"/>
              <a:buChar char="•"/>
            </a:pPr>
            <a:r>
              <a:rPr lang="en-US" sz="3200" dirty="0">
                <a:latin typeface="Arial"/>
                <a:cs typeface="Arial"/>
              </a:rPr>
              <a:t>Clinical Testing</a:t>
            </a:r>
          </a:p>
          <a:p>
            <a:pPr marL="457200" indent="-457200">
              <a:buFont typeface="Arial" panose="020B0604020202020204" pitchFamily="34" charset="0"/>
              <a:buChar char="•"/>
            </a:pPr>
            <a:r>
              <a:rPr lang="en-US" sz="3200" dirty="0">
                <a:latin typeface="Arial"/>
                <a:cs typeface="Arial"/>
              </a:rPr>
              <a:t>Incorporate IR technology on Android phones</a:t>
            </a:r>
          </a:p>
          <a:p>
            <a:pPr marL="457200" indent="-457200">
              <a:buFont typeface="Arial" panose="020B0604020202020204" pitchFamily="34" charset="0"/>
              <a:buChar char="•"/>
            </a:pPr>
            <a:r>
              <a:rPr lang="en-US" sz="3200" dirty="0">
                <a:latin typeface="Arial"/>
                <a:cs typeface="Arial"/>
              </a:rPr>
              <a:t>Create customizable features </a:t>
            </a:r>
            <a:endParaRPr lang="en-US" sz="3200" dirty="0">
              <a:latin typeface="Arial" panose="020B0604020202020204" pitchFamily="34" charset="0"/>
              <a:cs typeface="Arial" panose="020B0604020202020204" pitchFamily="34" charset="0"/>
            </a:endParaRPr>
          </a:p>
          <a:p>
            <a:endParaRPr lang="en-US" sz="3200"/>
          </a:p>
        </p:txBody>
      </p:sp>
      <p:pic>
        <p:nvPicPr>
          <p:cNvPr id="7" name="Picture 2" descr="https://news.vanderbilt.edu/files/vu06b.jpg">
            <a:extLst>
              <a:ext uri="{FF2B5EF4-FFF2-40B4-BE49-F238E27FC236}">
                <a16:creationId xmlns:a16="http://schemas.microsoft.com/office/drawing/2014/main" id="{3028A916-5283-4DF5-A4F8-6D773A757F4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4536" y="456419"/>
            <a:ext cx="2648254" cy="32031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8C3FCCD-D7F6-4095-B3E1-CBF66A18CF83}"/>
              </a:ext>
            </a:extLst>
          </p:cNvPr>
          <p:cNvSpPr txBox="1"/>
          <p:nvPr/>
        </p:nvSpPr>
        <p:spPr>
          <a:xfrm>
            <a:off x="4180802" y="14929360"/>
            <a:ext cx="6789679"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Figure 1: Everyday Changes In Physical Activity </a:t>
            </a:r>
          </a:p>
        </p:txBody>
      </p:sp>
      <p:sp>
        <p:nvSpPr>
          <p:cNvPr id="48" name="TextBox 47">
            <a:extLst>
              <a:ext uri="{FF2B5EF4-FFF2-40B4-BE49-F238E27FC236}">
                <a16:creationId xmlns:a16="http://schemas.microsoft.com/office/drawing/2014/main" id="{07DB7CFD-E30E-4981-8515-7266F4736EE8}"/>
              </a:ext>
            </a:extLst>
          </p:cNvPr>
          <p:cNvSpPr txBox="1"/>
          <p:nvPr/>
        </p:nvSpPr>
        <p:spPr>
          <a:xfrm>
            <a:off x="8823788" y="20582095"/>
            <a:ext cx="5125639" cy="2308324"/>
          </a:xfrm>
          <a:prstGeom prst="rect">
            <a:avLst/>
          </a:prstGeom>
          <a:noFill/>
        </p:spPr>
        <p:txBody>
          <a:bodyPr wrap="square" rtlCol="0">
            <a:spAutoFit/>
          </a:bodyPr>
          <a:lstStyle/>
          <a:p>
            <a:pPr algn="just"/>
            <a:r>
              <a:rPr lang="en-US" sz="2400">
                <a:latin typeface="Arial" panose="020B0604020202020204" pitchFamily="34" charset="0"/>
                <a:cs typeface="Arial" panose="020B0604020202020204" pitchFamily="34" charset="0"/>
              </a:rPr>
              <a:t>Figure 2: These are images from our visit to IPF patient in March. The left image shows the general set-up of LTOT and the right  image shows how this patient tracked his lung function health. </a:t>
            </a:r>
          </a:p>
        </p:txBody>
      </p:sp>
      <p:sp>
        <p:nvSpPr>
          <p:cNvPr id="49" name="TextBox 48">
            <a:extLst>
              <a:ext uri="{FF2B5EF4-FFF2-40B4-BE49-F238E27FC236}">
                <a16:creationId xmlns:a16="http://schemas.microsoft.com/office/drawing/2014/main" id="{8892663F-EAA4-4FB8-A1B4-6217B50A44E0}"/>
              </a:ext>
            </a:extLst>
          </p:cNvPr>
          <p:cNvSpPr txBox="1"/>
          <p:nvPr/>
        </p:nvSpPr>
        <p:spPr>
          <a:xfrm>
            <a:off x="32733367" y="18268551"/>
            <a:ext cx="7322838"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Figure 7: Protocol implemented for Backend Design </a:t>
            </a:r>
          </a:p>
        </p:txBody>
      </p:sp>
      <p:sp>
        <p:nvSpPr>
          <p:cNvPr id="50" name="TextBox 49">
            <a:extLst>
              <a:ext uri="{FF2B5EF4-FFF2-40B4-BE49-F238E27FC236}">
                <a16:creationId xmlns:a16="http://schemas.microsoft.com/office/drawing/2014/main" id="{7CE8598B-541F-42D5-A1BC-7C7033049428}"/>
              </a:ext>
            </a:extLst>
          </p:cNvPr>
          <p:cNvSpPr txBox="1"/>
          <p:nvPr/>
        </p:nvSpPr>
        <p:spPr>
          <a:xfrm>
            <a:off x="19124816" y="9546377"/>
            <a:ext cx="5899372" cy="461665"/>
          </a:xfrm>
          <a:prstGeom prst="rect">
            <a:avLst/>
          </a:prstGeom>
          <a:noFill/>
        </p:spPr>
        <p:txBody>
          <a:bodyPr wrap="none" rtlCol="0" anchor="t">
            <a:spAutoFit/>
          </a:bodyPr>
          <a:lstStyle/>
          <a:p>
            <a:r>
              <a:rPr lang="en-US" sz="2400">
                <a:latin typeface="Arial"/>
                <a:cs typeface="Arial"/>
              </a:rPr>
              <a:t>Figure 3: Overview of final system design </a:t>
            </a:r>
          </a:p>
        </p:txBody>
      </p:sp>
      <p:sp>
        <p:nvSpPr>
          <p:cNvPr id="51" name="TextBox 50">
            <a:extLst>
              <a:ext uri="{FF2B5EF4-FFF2-40B4-BE49-F238E27FC236}">
                <a16:creationId xmlns:a16="http://schemas.microsoft.com/office/drawing/2014/main" id="{BAE850C7-98AF-4388-A4ED-031272161B3F}"/>
              </a:ext>
            </a:extLst>
          </p:cNvPr>
          <p:cNvSpPr txBox="1"/>
          <p:nvPr/>
        </p:nvSpPr>
        <p:spPr>
          <a:xfrm>
            <a:off x="19645792" y="20317117"/>
            <a:ext cx="4772460"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Figure 4: Circuit design for device</a:t>
            </a:r>
          </a:p>
        </p:txBody>
      </p:sp>
      <p:sp>
        <p:nvSpPr>
          <p:cNvPr id="52" name="TextBox 51">
            <a:extLst>
              <a:ext uri="{FF2B5EF4-FFF2-40B4-BE49-F238E27FC236}">
                <a16:creationId xmlns:a16="http://schemas.microsoft.com/office/drawing/2014/main" id="{F0A9BA31-B616-4379-9988-E86D3A5899EA}"/>
              </a:ext>
            </a:extLst>
          </p:cNvPr>
          <p:cNvSpPr txBox="1"/>
          <p:nvPr/>
        </p:nvSpPr>
        <p:spPr>
          <a:xfrm>
            <a:off x="18679181" y="24714441"/>
            <a:ext cx="6705682" cy="461665"/>
          </a:xfrm>
          <a:prstGeom prst="rect">
            <a:avLst/>
          </a:prstGeom>
          <a:noFill/>
        </p:spPr>
        <p:txBody>
          <a:bodyPr wrap="square" rtlCol="0" anchor="t">
            <a:spAutoFit/>
          </a:bodyPr>
          <a:lstStyle/>
          <a:p>
            <a:r>
              <a:rPr lang="en-US" sz="2400">
                <a:latin typeface="Arial"/>
                <a:cs typeface="Arial"/>
              </a:rPr>
              <a:t>Figure 5: Design for device container and knob  </a:t>
            </a:r>
            <a:endParaRPr lang="en-US" sz="240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405400" y="16411862"/>
            <a:ext cx="5253244" cy="3553919"/>
          </a:xfrm>
          <a:prstGeom prst="rect">
            <a:avLst/>
          </a:prstGeom>
        </p:spPr>
      </p:pic>
      <p:pic>
        <p:nvPicPr>
          <p:cNvPr id="13" name="Picture 14" descr="A picture containing blue, luggage, suitcase, ground&#10;&#10;Description generated with very high confidence">
            <a:extLst>
              <a:ext uri="{FF2B5EF4-FFF2-40B4-BE49-F238E27FC236}">
                <a16:creationId xmlns:a16="http://schemas.microsoft.com/office/drawing/2014/main" id="{1DBE3C81-2098-4791-8559-AB4A10513B41}"/>
              </a:ext>
            </a:extLst>
          </p:cNvPr>
          <p:cNvPicPr>
            <a:picLocks noChangeAspect="1"/>
          </p:cNvPicPr>
          <p:nvPr/>
        </p:nvPicPr>
        <p:blipFill>
          <a:blip r:embed="rId12"/>
          <a:stretch>
            <a:fillRect/>
          </a:stretch>
        </p:blipFill>
        <p:spPr>
          <a:xfrm>
            <a:off x="25782287" y="21920895"/>
            <a:ext cx="2743200" cy="2628271"/>
          </a:xfrm>
          <a:prstGeom prst="rect">
            <a:avLst/>
          </a:prstGeom>
        </p:spPr>
      </p:pic>
      <p:pic>
        <p:nvPicPr>
          <p:cNvPr id="18" name="Picture 19" descr="A picture containing blue, ground, sitting, box&#10;&#10;Description generated with very high confidence">
            <a:extLst>
              <a:ext uri="{FF2B5EF4-FFF2-40B4-BE49-F238E27FC236}">
                <a16:creationId xmlns:a16="http://schemas.microsoft.com/office/drawing/2014/main" id="{8E131E5A-BE59-465E-A8B9-82DE36911FDB}"/>
              </a:ext>
            </a:extLst>
          </p:cNvPr>
          <p:cNvPicPr>
            <a:picLocks noChangeAspect="1"/>
          </p:cNvPicPr>
          <p:nvPr/>
        </p:nvPicPr>
        <p:blipFill>
          <a:blip r:embed="rId13"/>
          <a:stretch>
            <a:fillRect/>
          </a:stretch>
        </p:blipFill>
        <p:spPr>
          <a:xfrm>
            <a:off x="22242674" y="21865289"/>
            <a:ext cx="2743200" cy="2638352"/>
          </a:xfrm>
          <a:prstGeom prst="rect">
            <a:avLst/>
          </a:prstGeom>
        </p:spPr>
      </p:pic>
      <p:pic>
        <p:nvPicPr>
          <p:cNvPr id="22" name="Picture 22" descr="A picture containing cup, red, ground, floor&#10;&#10;Description generated with very high confidence">
            <a:extLst>
              <a:ext uri="{FF2B5EF4-FFF2-40B4-BE49-F238E27FC236}">
                <a16:creationId xmlns:a16="http://schemas.microsoft.com/office/drawing/2014/main" id="{F377ABE5-4787-4E27-99B4-6BED6044EB57}"/>
              </a:ext>
            </a:extLst>
          </p:cNvPr>
          <p:cNvPicPr>
            <a:picLocks noChangeAspect="1"/>
          </p:cNvPicPr>
          <p:nvPr/>
        </p:nvPicPr>
        <p:blipFill>
          <a:blip r:embed="rId14"/>
          <a:stretch>
            <a:fillRect/>
          </a:stretch>
        </p:blipFill>
        <p:spPr>
          <a:xfrm>
            <a:off x="16225333" y="22129630"/>
            <a:ext cx="2288107" cy="2160234"/>
          </a:xfrm>
          <a:prstGeom prst="rect">
            <a:avLst/>
          </a:prstGeom>
        </p:spPr>
      </p:pic>
      <p:pic>
        <p:nvPicPr>
          <p:cNvPr id="24" name="Picture 24" descr="A picture containing ground, red, sitting, floor&#10;&#10;Description generated with very high confidence">
            <a:extLst>
              <a:ext uri="{FF2B5EF4-FFF2-40B4-BE49-F238E27FC236}">
                <a16:creationId xmlns:a16="http://schemas.microsoft.com/office/drawing/2014/main" id="{4DE878E9-C8EE-446E-BC05-3FC0CD1420C8}"/>
              </a:ext>
            </a:extLst>
          </p:cNvPr>
          <p:cNvPicPr>
            <a:picLocks noChangeAspect="1"/>
          </p:cNvPicPr>
          <p:nvPr/>
        </p:nvPicPr>
        <p:blipFill rotWithShape="1">
          <a:blip r:embed="rId15"/>
          <a:srcRect t="1121" r="22469" b="-3574"/>
          <a:stretch/>
        </p:blipFill>
        <p:spPr>
          <a:xfrm>
            <a:off x="19107588" y="22127878"/>
            <a:ext cx="1886484" cy="2208990"/>
          </a:xfrm>
          <a:prstGeom prst="rect">
            <a:avLst/>
          </a:prstGeom>
        </p:spPr>
      </p:pic>
      <p:pic>
        <p:nvPicPr>
          <p:cNvPr id="15" name="Picture 14">
            <a:extLst>
              <a:ext uri="{FF2B5EF4-FFF2-40B4-BE49-F238E27FC236}">
                <a16:creationId xmlns:a16="http://schemas.microsoft.com/office/drawing/2014/main" id="{B4C272DB-9822-423F-BF67-2287C68AFB76}"/>
              </a:ext>
            </a:extLst>
          </p:cNvPr>
          <p:cNvPicPr>
            <a:picLocks noChangeAspect="1"/>
          </p:cNvPicPr>
          <p:nvPr/>
        </p:nvPicPr>
        <p:blipFill>
          <a:blip r:embed="rId16"/>
          <a:stretch>
            <a:fillRect/>
          </a:stretch>
        </p:blipFill>
        <p:spPr>
          <a:xfrm>
            <a:off x="29726507" y="12452498"/>
            <a:ext cx="13336558" cy="5875770"/>
          </a:xfrm>
          <a:prstGeom prst="rect">
            <a:avLst/>
          </a:prstGeom>
        </p:spPr>
      </p:pic>
      <p:pic>
        <p:nvPicPr>
          <p:cNvPr id="23" name="Picture 22" descr="A screenshot of a cell phone&#10;&#10;Description generated with very high confidence">
            <a:extLst>
              <a:ext uri="{FF2B5EF4-FFF2-40B4-BE49-F238E27FC236}">
                <a16:creationId xmlns:a16="http://schemas.microsoft.com/office/drawing/2014/main" id="{3A912356-36A4-4C03-ADFB-62B82F11C8B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1556977" y="5499674"/>
            <a:ext cx="3135086" cy="5225143"/>
          </a:xfrm>
          <a:prstGeom prst="rect">
            <a:avLst/>
          </a:prstGeom>
        </p:spPr>
      </p:pic>
      <p:pic>
        <p:nvPicPr>
          <p:cNvPr id="28" name="Picture 27" descr="A screenshot of a cell phone&#10;&#10;Description generated with very high confidence">
            <a:extLst>
              <a:ext uri="{FF2B5EF4-FFF2-40B4-BE49-F238E27FC236}">
                <a16:creationId xmlns:a16="http://schemas.microsoft.com/office/drawing/2014/main" id="{B1EDB3A7-16E3-43C9-AB92-3C09FA98DD4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7906921" y="5598106"/>
            <a:ext cx="3135086" cy="5225143"/>
          </a:xfrm>
          <a:prstGeom prst="rect">
            <a:avLst/>
          </a:prstGeom>
        </p:spPr>
      </p:pic>
      <p:sp>
        <p:nvSpPr>
          <p:cNvPr id="57" name="TextBox 56">
            <a:extLst>
              <a:ext uri="{FF2B5EF4-FFF2-40B4-BE49-F238E27FC236}">
                <a16:creationId xmlns:a16="http://schemas.microsoft.com/office/drawing/2014/main" id="{FC66037F-EF4F-4155-A82B-73159E2DE3B5}"/>
              </a:ext>
            </a:extLst>
          </p:cNvPr>
          <p:cNvSpPr txBox="1"/>
          <p:nvPr/>
        </p:nvSpPr>
        <p:spPr>
          <a:xfrm>
            <a:off x="32400329" y="11265544"/>
            <a:ext cx="7988914" cy="830997"/>
          </a:xfrm>
          <a:prstGeom prst="rect">
            <a:avLst/>
          </a:prstGeom>
          <a:noFill/>
        </p:spPr>
        <p:txBody>
          <a:bodyPr wrap="square" rtlCol="0">
            <a:spAutoFit/>
          </a:bodyPr>
          <a:lstStyle/>
          <a:p>
            <a:pPr algn="ctr"/>
            <a:r>
              <a:rPr lang="en-US" sz="2400">
                <a:latin typeface="Arial" panose="020B0604020202020204" pitchFamily="34" charset="0"/>
                <a:cs typeface="Arial" panose="020B0604020202020204" pitchFamily="34" charset="0"/>
              </a:rPr>
              <a:t>Figure 6: User interface created with MIT App Inventor 2 to control oxygen flow rate</a:t>
            </a:r>
          </a:p>
        </p:txBody>
      </p:sp>
      <p:sp>
        <p:nvSpPr>
          <p:cNvPr id="29" name="TextBox 28">
            <a:extLst>
              <a:ext uri="{FF2B5EF4-FFF2-40B4-BE49-F238E27FC236}">
                <a16:creationId xmlns:a16="http://schemas.microsoft.com/office/drawing/2014/main" id="{2A0FE453-67E2-4D9C-B84F-4A3E5FE08BFE}"/>
              </a:ext>
            </a:extLst>
          </p:cNvPr>
          <p:cNvSpPr txBox="1"/>
          <p:nvPr/>
        </p:nvSpPr>
        <p:spPr>
          <a:xfrm>
            <a:off x="11892663" y="1644903"/>
            <a:ext cx="20360310" cy="2124749"/>
          </a:xfrm>
          <a:prstGeom prst="rect">
            <a:avLst/>
          </a:prstGeom>
          <a:noFill/>
        </p:spPr>
        <p:txBody>
          <a:bodyPr wrap="square" rtlCol="0" anchor="t">
            <a:spAutoFit/>
          </a:bodyPr>
          <a:lstStyle/>
          <a:p>
            <a:pPr algn="ctr">
              <a:lnSpc>
                <a:spcPct val="150000"/>
              </a:lnSpc>
            </a:pPr>
            <a:r>
              <a:rPr lang="en-US" sz="3600" dirty="0">
                <a:solidFill>
                  <a:schemeClr val="bg1"/>
                </a:solidFill>
                <a:latin typeface="Arial"/>
                <a:cs typeface="Arial"/>
              </a:rPr>
              <a:t>Elliott Grant</a:t>
            </a:r>
            <a:r>
              <a:rPr lang="en-US" sz="3600" baseline="30000" dirty="0">
                <a:solidFill>
                  <a:schemeClr val="bg1"/>
                </a:solidFill>
                <a:latin typeface="Arial"/>
                <a:cs typeface="Arial"/>
              </a:rPr>
              <a:t>1</a:t>
            </a:r>
            <a:r>
              <a:rPr lang="en-US" sz="3600" dirty="0">
                <a:solidFill>
                  <a:schemeClr val="bg1"/>
                </a:solidFill>
                <a:latin typeface="Arial"/>
                <a:cs typeface="Arial"/>
              </a:rPr>
              <a:t>, Gabriel Hoppock</a:t>
            </a:r>
            <a:r>
              <a:rPr lang="en-US" sz="3600" baseline="30000" dirty="0">
                <a:solidFill>
                  <a:schemeClr val="bg1"/>
                </a:solidFill>
                <a:latin typeface="Arial"/>
                <a:cs typeface="Arial"/>
              </a:rPr>
              <a:t>1</a:t>
            </a:r>
            <a:r>
              <a:rPr lang="en-US" sz="3600" dirty="0">
                <a:solidFill>
                  <a:schemeClr val="bg1"/>
                </a:solidFill>
                <a:latin typeface="Arial"/>
                <a:cs typeface="Arial"/>
              </a:rPr>
              <a:t>, </a:t>
            </a:r>
            <a:r>
              <a:rPr lang="en-US" sz="3600" dirty="0" err="1">
                <a:solidFill>
                  <a:schemeClr val="bg1"/>
                </a:solidFill>
                <a:latin typeface="Arial"/>
                <a:cs typeface="Arial"/>
              </a:rPr>
              <a:t>Lamya</a:t>
            </a:r>
            <a:r>
              <a:rPr lang="en-US" sz="3600" dirty="0">
                <a:solidFill>
                  <a:schemeClr val="bg1"/>
                </a:solidFill>
                <a:latin typeface="Arial"/>
                <a:cs typeface="Arial"/>
              </a:rPr>
              <a:t> Jaigirdar</a:t>
            </a:r>
            <a:r>
              <a:rPr lang="en-US" sz="3600" baseline="30000" dirty="0">
                <a:solidFill>
                  <a:schemeClr val="bg1"/>
                </a:solidFill>
                <a:latin typeface="Arial"/>
                <a:cs typeface="Arial"/>
              </a:rPr>
              <a:t>1</a:t>
            </a:r>
            <a:r>
              <a:rPr lang="en-US" sz="3600" dirty="0">
                <a:solidFill>
                  <a:schemeClr val="bg1"/>
                </a:solidFill>
                <a:latin typeface="Arial"/>
                <a:cs typeface="Arial"/>
              </a:rPr>
              <a:t>, Carla Pax</a:t>
            </a:r>
            <a:r>
              <a:rPr lang="en-US" sz="3600" baseline="30000" dirty="0">
                <a:solidFill>
                  <a:schemeClr val="bg1"/>
                </a:solidFill>
                <a:latin typeface="Arial"/>
                <a:cs typeface="Arial"/>
              </a:rPr>
              <a:t>1</a:t>
            </a:r>
            <a:endParaRPr lang="en-US" dirty="0">
              <a:solidFill>
                <a:schemeClr val="bg1"/>
              </a:solidFill>
              <a:cs typeface="Calibri" panose="020F0502020204030204"/>
            </a:endParaRPr>
          </a:p>
          <a:p>
            <a:pPr algn="ctr"/>
            <a:r>
              <a:rPr lang="en-US" sz="3600" dirty="0">
                <a:solidFill>
                  <a:schemeClr val="bg1"/>
                </a:solidFill>
                <a:latin typeface="Arial"/>
                <a:cs typeface="Arial"/>
              </a:rPr>
              <a:t>Advisors: Dr. Lisa Lancaster</a:t>
            </a:r>
            <a:r>
              <a:rPr lang="en-US" sz="3600" baseline="30000" dirty="0">
                <a:solidFill>
                  <a:schemeClr val="bg1"/>
                </a:solidFill>
                <a:latin typeface="Arial"/>
                <a:cs typeface="Arial"/>
              </a:rPr>
              <a:t>2</a:t>
            </a:r>
            <a:r>
              <a:rPr lang="en-US" sz="3600" dirty="0">
                <a:solidFill>
                  <a:schemeClr val="bg1"/>
                </a:solidFill>
                <a:latin typeface="Arial"/>
                <a:cs typeface="Arial"/>
              </a:rPr>
              <a:t>, Ms. Wendi Mason</a:t>
            </a:r>
            <a:r>
              <a:rPr lang="en-US" sz="3600" baseline="30000" dirty="0">
                <a:solidFill>
                  <a:schemeClr val="bg1"/>
                </a:solidFill>
                <a:latin typeface="Arial"/>
                <a:cs typeface="Arial"/>
              </a:rPr>
              <a:t>2</a:t>
            </a:r>
            <a:r>
              <a:rPr lang="en-US" sz="3600" dirty="0">
                <a:solidFill>
                  <a:schemeClr val="bg1"/>
                </a:solidFill>
                <a:latin typeface="Arial"/>
                <a:cs typeface="Arial"/>
              </a:rPr>
              <a:t>, Dr. Mathew Walker III</a:t>
            </a:r>
            <a:r>
              <a:rPr lang="en-US" sz="3600" baseline="30000" dirty="0">
                <a:solidFill>
                  <a:schemeClr val="bg1"/>
                </a:solidFill>
                <a:latin typeface="Arial"/>
                <a:cs typeface="Arial"/>
              </a:rPr>
              <a:t>1,2</a:t>
            </a:r>
          </a:p>
          <a:p>
            <a:pPr algn="ctr">
              <a:lnSpc>
                <a:spcPct val="150000"/>
              </a:lnSpc>
            </a:pPr>
            <a:r>
              <a:rPr lang="en-US" sz="3200" dirty="0">
                <a:solidFill>
                  <a:schemeClr val="bg1"/>
                </a:solidFill>
                <a:latin typeface="Arial"/>
                <a:cs typeface="Arial"/>
              </a:rPr>
              <a:t>1</a:t>
            </a:r>
            <a:r>
              <a:rPr lang="en-US" sz="2800" dirty="0">
                <a:solidFill>
                  <a:schemeClr val="bg1"/>
                </a:solidFill>
                <a:latin typeface="Arial"/>
                <a:cs typeface="Arial"/>
              </a:rPr>
              <a:t> Vanderbilt University Department of Biomedical Engineering, 2 Vanderbilt University Medical Center</a:t>
            </a:r>
          </a:p>
        </p:txBody>
      </p:sp>
    </p:spTree>
    <p:extLst>
      <p:ext uri="{BB962C8B-B14F-4D97-AF65-F5344CB8AC3E}">
        <p14:creationId xmlns:p14="http://schemas.microsoft.com/office/powerpoint/2010/main" val="225125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Slides>
  <Notes>1</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Genigraphics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revision>31</cp:revision>
  <cp:lastPrinted>2017-11-03T00:56:36Z</cp:lastPrinted>
  <dcterms:created xsi:type="dcterms:W3CDTF">2013-02-10T21:14:48Z</dcterms:created>
  <dcterms:modified xsi:type="dcterms:W3CDTF">2019-04-18T17:35:01Z</dcterms:modified>
</cp:coreProperties>
</file>