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slideLayouts/slideLayout4.xml" ContentType="application/vnd.openxmlformats-officedocument.presentationml.slideLayout+xml"/>
  <Override PartName="/ppt/theme/theme3.xml" ContentType="application/vnd.openxmlformats-officedocument.theme+xml"/>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handoutMasterIdLst>
    <p:handoutMasterId r:id="rId6"/>
  </p:handoutMasterIdLst>
  <p:sldIdLst>
    <p:sldId id="256" r:id="rId4"/>
  </p:sldIdLst>
  <p:sldSz cx="43891200" cy="329184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154D"/>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8" autoAdjust="0"/>
    <p:restoredTop sz="98387" autoAdjust="0"/>
  </p:normalViewPr>
  <p:slideViewPr>
    <p:cSldViewPr snapToGrid="0" snapToObjects="1" showGuides="1">
      <p:cViewPr>
        <p:scale>
          <a:sx n="23" d="100"/>
          <a:sy n="23" d="100"/>
        </p:scale>
        <p:origin x="-992" y="-88"/>
      </p:cViewPr>
      <p:guideLst>
        <p:guide orient="horz" pos="3318"/>
        <p:guide orient="horz" pos="288"/>
        <p:guide orient="horz" pos="20160"/>
        <p:guide orient="horz"/>
        <p:guide pos="581"/>
        <p:guide pos="27069"/>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79" d="100"/>
          <a:sy n="79" d="100"/>
        </p:scale>
        <p:origin x="-376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commentAuthors" Target="commentAuthors.xml"/><Relationship Id="rId9" Type="http://schemas.openxmlformats.org/officeDocument/2006/relationships/presProps" Target="presProps.xml"/><Relationship Id="rId1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4" Type="http://schemas.openxmlformats.org/officeDocument/2006/relationships/image" Target="../media/image4.wmf"/><Relationship Id="rId1" Type="http://schemas.openxmlformats.org/officeDocument/2006/relationships/image" Target="../media/image1.wmf"/><Relationship Id="rId2"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wmf"/><Relationship Id="rId4" Type="http://schemas.openxmlformats.org/officeDocument/2006/relationships/image" Target="../media/image4.wmf"/><Relationship Id="rId1" Type="http://schemas.openxmlformats.org/officeDocument/2006/relationships/image" Target="../media/image1.wmf"/><Relationship Id="rId2"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4/11/16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4/11/16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41030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378481"/>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41"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587165"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587166"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22258339"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22250400" y="5548749"/>
            <a:ext cx="10058400"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2914027" y="5548749"/>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2914027" y="6378481"/>
            <a:ext cx="10047018"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2914027" y="1427273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2914027" y="15011402"/>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2914027" y="25679401"/>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2914027" y="26433446"/>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904188" y="14951552"/>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9"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b="1">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6" y="6295353"/>
            <a:ext cx="13591277"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38" y="5431995"/>
            <a:ext cx="13573126"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922338" y="18240478"/>
            <a:ext cx="13592864"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942080" y="17409229"/>
            <a:ext cx="1357312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5154276" y="21595083"/>
            <a:ext cx="13571534"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5154276" y="20739663"/>
            <a:ext cx="13571534"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5162215" y="6295353"/>
            <a:ext cx="13571534"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5154277" y="5431995"/>
            <a:ext cx="1357947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9395741" y="5431995"/>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9395741" y="6295353"/>
            <a:ext cx="13576029"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9395741" y="17377122"/>
            <a:ext cx="13576029" cy="754045"/>
          </a:xfrm>
          <a:prstGeom prst="rect">
            <a:avLst/>
          </a:prstGeom>
          <a:noFill/>
        </p:spPr>
        <p:txBody>
          <a:bodyPr wrap="square" lIns="91436" tIns="91436" rIns="91436" bIns="91436" anchor="ctr" anchorCtr="0">
            <a:spAutoFit/>
          </a:bodyPr>
          <a:lstStyle>
            <a:lvl1pPr marL="0" indent="0" algn="ctr">
              <a:buNone/>
              <a:tabLst/>
              <a:defRPr sz="37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9390710" y="18157350"/>
            <a:ext cx="13581061"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9395741" y="25845657"/>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9395742" y="26625887"/>
            <a:ext cx="13581061" cy="861752"/>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4"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5"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6"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b="1">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31" name="TextBox 30"/>
          <p:cNvSpPr txBox="1"/>
          <p:nvPr userDrawn="1"/>
        </p:nvSpPr>
        <p:spPr>
          <a:xfrm>
            <a:off x="14272591" y="9899374"/>
            <a:ext cx="4134679" cy="477054"/>
          </a:xfrm>
          <a:prstGeom prst="rect">
            <a:avLst/>
          </a:prstGeom>
          <a:noFill/>
        </p:spPr>
        <p:txBody>
          <a:bodyPr wrap="square" rtlCol="0">
            <a:spAutoFit/>
          </a:bodyPr>
          <a:lstStyle/>
          <a:p>
            <a:endParaRPr lang="en-US" sz="2500" dirty="0">
              <a:solidFill>
                <a:schemeClr val="accent5">
                  <a:lumMod val="50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378481"/>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41"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587165"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587166" y="554874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22258339" y="6378481"/>
            <a:ext cx="10048874"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22250400" y="5548749"/>
            <a:ext cx="10058400"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2914027" y="5548749"/>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2914027" y="6378481"/>
            <a:ext cx="10047018"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2914027" y="1427273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2914027" y="15011402"/>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2914027" y="25679401"/>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2914027" y="26433446"/>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904188" y="14951552"/>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9"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b="1">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6212225"/>
            <a:ext cx="10056813"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922341" y="5348867"/>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902598" y="15043762"/>
            <a:ext cx="1005840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922339" y="1421251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587163" y="6204287"/>
            <a:ext cx="20720048"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11587164" y="5348867"/>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11587164" y="21896538"/>
            <a:ext cx="20720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11587162" y="21074746"/>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32905536" y="5348867"/>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32905536" y="6212225"/>
            <a:ext cx="10047018"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32905536" y="1427273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32905536" y="15011402"/>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32905536" y="25669876"/>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32905536" y="26436774"/>
            <a:ext cx="10052050" cy="846363"/>
          </a:xfrm>
          <a:prstGeom prst="rect">
            <a:avLst/>
          </a:prstGeom>
        </p:spPr>
        <p:txBody>
          <a:bodyPr wrap="square" lIns="228589" tIns="228589" rIns="228589" bIns="228589">
            <a:spAutoFit/>
          </a:bodyPr>
          <a:lstStyle>
            <a:lvl1pPr marL="0" indent="0">
              <a:buNone/>
              <a:defRPr sz="2500">
                <a:solidFill>
                  <a:schemeClr val="accent5">
                    <a:lumMod val="50000"/>
                  </a:schemeClr>
                </a:solidFill>
                <a:latin typeface="Times New Roman" panose="02020603050405020304" pitchFamily="18" charset="0"/>
                <a:cs typeface="Times New Roman" panose="02020603050405020304"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4" name="Text Placeholder 76"/>
          <p:cNvSpPr>
            <a:spLocks noGrp="1"/>
          </p:cNvSpPr>
          <p:nvPr>
            <p:ph type="body" sz="quarter" idx="150" hasCustomPrompt="1"/>
          </p:nvPr>
        </p:nvSpPr>
        <p:spPr>
          <a:xfrm>
            <a:off x="5932593" y="3383947"/>
            <a:ext cx="31998968" cy="1280160"/>
          </a:xfrm>
          <a:prstGeom prst="rect">
            <a:avLst/>
          </a:prstGeom>
        </p:spPr>
        <p:txBody>
          <a:bodyPr>
            <a:normAutofit/>
          </a:bodyPr>
          <a:lstStyle>
            <a:lvl1pPr marL="0" indent="0" algn="ctr">
              <a:buFontTx/>
              <a:buNone/>
              <a:defRPr sz="60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65" name="Text Placeholder 76"/>
          <p:cNvSpPr>
            <a:spLocks noGrp="1"/>
          </p:cNvSpPr>
          <p:nvPr>
            <p:ph type="body" sz="quarter" idx="151" hasCustomPrompt="1"/>
          </p:nvPr>
        </p:nvSpPr>
        <p:spPr>
          <a:xfrm>
            <a:off x="5932593" y="2103787"/>
            <a:ext cx="31998968" cy="1280160"/>
          </a:xfrm>
          <a:prstGeom prst="rect">
            <a:avLst/>
          </a:prstGeom>
        </p:spPr>
        <p:txBody>
          <a:bodyPr anchor="t" anchorCtr="1">
            <a:normAutofit/>
          </a:bodyPr>
          <a:lstStyle>
            <a:lvl1pPr marL="0" indent="0" algn="ctr">
              <a:buFontTx/>
              <a:buNone/>
              <a:defRPr sz="8800">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66" name="Text Placeholder 76"/>
          <p:cNvSpPr>
            <a:spLocks noGrp="1"/>
          </p:cNvSpPr>
          <p:nvPr>
            <p:ph type="body" sz="quarter" idx="153" hasCustomPrompt="1"/>
          </p:nvPr>
        </p:nvSpPr>
        <p:spPr>
          <a:xfrm>
            <a:off x="5932593" y="465813"/>
            <a:ext cx="31998968" cy="1637973"/>
          </a:xfrm>
          <a:prstGeom prst="rect">
            <a:avLst/>
          </a:prstGeom>
        </p:spPr>
        <p:txBody>
          <a:bodyPr anchor="t" anchorCtr="1">
            <a:normAutofit/>
          </a:bodyPr>
          <a:lstStyle>
            <a:lvl1pPr marL="0" indent="0" algn="ctr">
              <a:buFontTx/>
              <a:buNone/>
              <a:defRPr sz="11500" b="1">
                <a:solidFill>
                  <a:schemeClr val="accent5">
                    <a:lumMod val="50000"/>
                  </a:schemeClr>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image" Target="../media/image6.jpeg"/><Relationship Id="rId12" Type="http://schemas.openxmlformats.org/officeDocument/2006/relationships/image" Target="../media/image7.png"/><Relationship Id="rId13" Type="http://schemas.openxmlformats.org/officeDocument/2006/relationships/image" Target="../media/image8.png"/><Relationship Id="rId14" Type="http://schemas.openxmlformats.org/officeDocument/2006/relationships/image" Target="../media/image9.png"/><Relationship Id="rId15" Type="http://schemas.openxmlformats.org/officeDocument/2006/relationships/image" Target="../media/image10.png"/><Relationship Id="rId16" Type="http://schemas.openxmlformats.org/officeDocument/2006/relationships/oleObject" Target="../embeddings/oleObject3.bin"/><Relationship Id="rId17" Type="http://schemas.openxmlformats.org/officeDocument/2006/relationships/image" Target="../media/image3.wmf"/><Relationship Id="rId18" Type="http://schemas.openxmlformats.org/officeDocument/2006/relationships/oleObject" Target="../embeddings/oleObject4.bin"/><Relationship Id="rId19" Type="http://schemas.openxmlformats.org/officeDocument/2006/relationships/image" Target="../media/image4.wmf"/><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theme" Target="../theme/theme2.xml"/><Relationship Id="rId4" Type="http://schemas.openxmlformats.org/officeDocument/2006/relationships/vmlDrawing" Target="../drawings/vmlDrawing1.vml"/><Relationship Id="rId5" Type="http://schemas.openxmlformats.org/officeDocument/2006/relationships/oleObject" Target="../embeddings/oleObject1.bin"/><Relationship Id="rId6" Type="http://schemas.openxmlformats.org/officeDocument/2006/relationships/image" Target="../media/image1.wmf"/><Relationship Id="rId7" Type="http://schemas.openxmlformats.org/officeDocument/2006/relationships/image" Target="../media/image5.png"/><Relationship Id="rId8" Type="http://schemas.openxmlformats.org/officeDocument/2006/relationships/oleObject" Target="../embeddings/oleObject2.bin"/><Relationship Id="rId9" Type="http://schemas.openxmlformats.org/officeDocument/2006/relationships/image" Target="../media/image2.wmf"/><Relationship Id="rId10"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11" Type="http://schemas.openxmlformats.org/officeDocument/2006/relationships/image" Target="../media/image7.png"/><Relationship Id="rId12" Type="http://schemas.openxmlformats.org/officeDocument/2006/relationships/image" Target="../media/image8.png"/><Relationship Id="rId13" Type="http://schemas.openxmlformats.org/officeDocument/2006/relationships/image" Target="../media/image9.png"/><Relationship Id="rId14" Type="http://schemas.openxmlformats.org/officeDocument/2006/relationships/image" Target="../media/image10.png"/><Relationship Id="rId15" Type="http://schemas.openxmlformats.org/officeDocument/2006/relationships/oleObject" Target="../embeddings/oleObject7.bin"/><Relationship Id="rId16" Type="http://schemas.openxmlformats.org/officeDocument/2006/relationships/image" Target="../media/image3.wmf"/><Relationship Id="rId17" Type="http://schemas.openxmlformats.org/officeDocument/2006/relationships/oleObject" Target="../embeddings/oleObject8.bin"/><Relationship Id="rId18" Type="http://schemas.openxmlformats.org/officeDocument/2006/relationships/image" Target="../media/image4.wmf"/><Relationship Id="rId1" Type="http://schemas.openxmlformats.org/officeDocument/2006/relationships/slideLayout" Target="../slideLayouts/slideLayout4.xml"/><Relationship Id="rId2" Type="http://schemas.openxmlformats.org/officeDocument/2006/relationships/theme" Target="../theme/theme3.xml"/><Relationship Id="rId3" Type="http://schemas.openxmlformats.org/officeDocument/2006/relationships/vmlDrawing" Target="../drawings/vmlDrawing2.vml"/><Relationship Id="rId4" Type="http://schemas.openxmlformats.org/officeDocument/2006/relationships/oleObject" Target="../embeddings/oleObject5.bin"/><Relationship Id="rId5" Type="http://schemas.openxmlformats.org/officeDocument/2006/relationships/image" Target="../media/image1.wmf"/><Relationship Id="rId6" Type="http://schemas.openxmlformats.org/officeDocument/2006/relationships/image" Target="../media/image5.png"/><Relationship Id="rId7" Type="http://schemas.openxmlformats.org/officeDocument/2006/relationships/oleObject" Target="../embeddings/oleObject6.bin"/><Relationship Id="rId8" Type="http://schemas.openxmlformats.org/officeDocument/2006/relationships/image" Target="../media/image2.wmf"/><Relationship Id="rId9" Type="http://schemas.openxmlformats.org/officeDocument/2006/relationships/hyperlink" Target="http://www.facebook.com/pages/PosterPresentationscom/217914411419?v=app_4949752878&amp;ref=ts" TargetMode="External"/><Relationship Id="rId10" Type="http://schemas.openxmlformats.org/officeDocument/2006/relationships/image" Target="../media/image6.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8" name="Rectangle 67"/>
          <p:cNvSpPr/>
          <p:nvPr userDrawn="1"/>
        </p:nvSpPr>
        <p:spPr>
          <a:xfrm rot="10800000">
            <a:off x="0" y="31869601"/>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ounded Rectangle 1"/>
          <p:cNvSpPr/>
          <p:nvPr userDrawn="1"/>
        </p:nvSpPr>
        <p:spPr>
          <a:xfrm>
            <a:off x="922338" y="5475145"/>
            <a:ext cx="10058400" cy="26736675"/>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userDrawn="1"/>
        </p:nvSpPr>
        <p:spPr>
          <a:xfrm>
            <a:off x="11587692" y="5475142"/>
            <a:ext cx="10058400" cy="26736675"/>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22253046" y="5475143"/>
            <a:ext cx="10058400" cy="26736675"/>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p:cNvSpPr/>
          <p:nvPr userDrawn="1"/>
        </p:nvSpPr>
        <p:spPr>
          <a:xfrm>
            <a:off x="32918399" y="5475144"/>
            <a:ext cx="10058400" cy="26736675"/>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36"/>
          <p:cNvSpPr>
            <a:spLocks noChangeArrowheads="1"/>
          </p:cNvSpPr>
          <p:nvPr/>
        </p:nvSpPr>
        <p:spPr bwMode="auto">
          <a:xfrm>
            <a:off x="0" y="0"/>
            <a:ext cx="43891200" cy="4800600"/>
          </a:xfrm>
          <a:prstGeom prst="rect">
            <a:avLst/>
          </a:prstGeom>
          <a:noFill/>
          <a:ln w="9525">
            <a:noFill/>
            <a:miter lim="800000"/>
            <a:headEnd/>
            <a:tailEnd/>
          </a:ln>
          <a:effectLst/>
        </p:spPr>
        <p:txBody>
          <a:bodyPr wrap="none" lIns="91436" tIns="45717" rIns="91436" bIns="45717" anchor="ctr"/>
          <a:lstStyle/>
          <a:p>
            <a:pPr>
              <a:defRPr/>
            </a:pPr>
            <a:endParaRPr lang="en-US" dirty="0"/>
          </a:p>
        </p:txBody>
      </p:sp>
      <p:sp>
        <p:nvSpPr>
          <p:cNvPr id="10" name="Text Box 14"/>
          <p:cNvSpPr txBox="1">
            <a:spLocks noChangeArrowheads="1"/>
          </p:cNvSpPr>
          <p:nvPr/>
        </p:nvSpPr>
        <p:spPr bwMode="auto">
          <a:xfrm>
            <a:off x="1567305" y="32390910"/>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2015</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
        <p:nvSpPr>
          <p:cNvPr id="6" name="Rectangle 5"/>
          <p:cNvSpPr/>
          <p:nvPr userDrawn="1"/>
        </p:nvSpPr>
        <p:spPr>
          <a:xfrm>
            <a:off x="0" y="-55065"/>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userDrawn="1"/>
        </p:nvSpPr>
        <p:spPr>
          <a:xfrm>
            <a:off x="6096" y="4742487"/>
            <a:ext cx="43891200" cy="274521"/>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userDrawn="1"/>
        </p:nvSpPr>
        <p:spPr>
          <a:xfrm>
            <a:off x="44487207" y="31252910"/>
            <a:ext cx="7629577" cy="1399638"/>
          </a:xfrm>
          <a:prstGeom prst="rect">
            <a:avLst/>
          </a:prstGeom>
          <a:noFill/>
        </p:spPr>
        <p:txBody>
          <a:bodyPr wrap="square" lIns="65304" tIns="32651" rIns="65304" bIns="32651" rtlCol="0">
            <a:spAutoFit/>
          </a:bodyPr>
          <a:lstStyle/>
          <a:p>
            <a:pPr marL="400050" indent="-400050">
              <a:lnSpc>
                <a:spcPts val="2600"/>
              </a:lnSpc>
            </a:pPr>
            <a:r>
              <a:rPr lang="en-US" sz="2800" dirty="0" smtClean="0">
                <a:solidFill>
                  <a:schemeClr val="bg1"/>
                </a:solidFill>
              </a:rPr>
              <a:t>© 2015</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400" dirty="0" smtClean="0">
                <a:solidFill>
                  <a:schemeClr val="bg1"/>
                </a:solidFill>
              </a:rPr>
              <a:t>2117 Fourth Street ,</a:t>
            </a:r>
            <a:r>
              <a:rPr lang="en-US" sz="2400" baseline="0" dirty="0" smtClean="0">
                <a:solidFill>
                  <a:schemeClr val="bg1"/>
                </a:solidFill>
              </a:rPr>
              <a:t> Unit C</a:t>
            </a:r>
          </a:p>
          <a:p>
            <a:pPr marL="400050" indent="-400050">
              <a:lnSpc>
                <a:spcPts val="2600"/>
              </a:lnSpc>
            </a:pPr>
            <a:r>
              <a:rPr lang="en-US" sz="2400" baseline="0" dirty="0" smtClean="0">
                <a:solidFill>
                  <a:schemeClr val="bg1"/>
                </a:solidFill>
              </a:rPr>
              <a:t>	Berkeley CA </a:t>
            </a:r>
            <a:r>
              <a:rPr lang="en-US" sz="2000" baseline="0" dirty="0" smtClean="0">
                <a:solidFill>
                  <a:schemeClr val="bg1"/>
                </a:solidFill>
              </a:rPr>
              <a:t>94710</a:t>
            </a:r>
            <a:endParaRPr lang="en-US" sz="2400" baseline="0" dirty="0" smtClean="0">
              <a:solidFill>
                <a:schemeClr val="bg1"/>
              </a:solidFill>
            </a:endParaRPr>
          </a:p>
          <a:p>
            <a:pPr marL="400050" indent="-400050">
              <a:lnSpc>
                <a:spcPts val="2600"/>
              </a:lnSpc>
            </a:pPr>
            <a:r>
              <a:rPr lang="en-US" sz="2400" b="1" baseline="0" dirty="0" smtClean="0">
                <a:solidFill>
                  <a:srgbClr val="FFFF00"/>
                </a:solidFill>
              </a:rPr>
              <a:t>	posterpresenter@gmail.com</a:t>
            </a:r>
            <a:endParaRPr lang="en-US" sz="2800" b="1" dirty="0">
              <a:solidFill>
                <a:srgbClr val="FFFF00"/>
              </a:solidFill>
            </a:endParaRPr>
          </a:p>
        </p:txBody>
      </p:sp>
    </p:spTree>
  </p:cSld>
  <p:clrMap bg1="lt1" tx1="dk1" bg2="lt2" tx2="dk2" accent1="accent1" accent2="accent2" accent3="accent3" accent4="accent4" accent5="accent5" accent6="accent6" hlink="hlink" folHlink="folHlink"/>
  <p:sldLayoutIdLst>
    <p:sldLayoutId id="2147483652" r:id="rId1"/>
  </p:sldLayoutIdLst>
  <p:timing>
    <p:tnLst>
      <p:par>
        <p:cTn xmlns:p14="http://schemas.microsoft.com/office/powerpoint/2010/mai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 name="Rectangle 39"/>
          <p:cNvSpPr/>
          <p:nvPr userDrawn="1"/>
        </p:nvSpPr>
        <p:spPr>
          <a:xfrm rot="10800000">
            <a:off x="-6419" y="31869601"/>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Box 14"/>
          <p:cNvSpPr txBox="1">
            <a:spLocks noChangeArrowheads="1"/>
          </p:cNvSpPr>
          <p:nvPr/>
        </p:nvSpPr>
        <p:spPr bwMode="auto">
          <a:xfrm>
            <a:off x="1484177" y="32306273"/>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2015</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cxnSp>
        <p:nvCxnSpPr>
          <p:cNvPr id="38" name="Straight Connector 37"/>
          <p:cNvCxnSpPr/>
          <p:nvPr/>
        </p:nvCxnSpPr>
        <p:spPr>
          <a:xfrm flipV="1">
            <a:off x="-13946601" y="11526118"/>
            <a:ext cx="13577436" cy="818"/>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44" name="Group 43"/>
          <p:cNvGrpSpPr/>
          <p:nvPr userDrawn="1"/>
        </p:nvGrpSpPr>
        <p:grpSpPr>
          <a:xfrm>
            <a:off x="44157839" y="-55065"/>
            <a:ext cx="11062139" cy="32973465"/>
            <a:chOff x="44157839" y="-55065"/>
            <a:chExt cx="11062139" cy="32973465"/>
          </a:xfrm>
        </p:grpSpPr>
        <p:sp>
          <p:nvSpPr>
            <p:cNvPr id="45" name="Rectangle 44"/>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smtClean="0">
                  <a:solidFill>
                    <a:schemeClr val="bg1"/>
                  </a:solidFill>
                  <a:latin typeface="Trebuchet MS" pitchFamily="34" charset="0"/>
                </a:rPr>
                <a:t>QUICK START (cont.)</a:t>
              </a:r>
            </a:p>
            <a:p>
              <a:pPr algn="ctr"/>
              <a:endParaRPr lang="en-US" sz="36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r>
                <a:rPr lang="en-US" sz="2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Text</a:t>
              </a:r>
            </a:p>
            <a:p>
              <a:pPr marL="3265488" lvl="2" indent="0" algn="l" defTabSz="114300"/>
              <a:r>
                <a:rPr lang="en-US" sz="2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 </a:t>
              </a:r>
              <a:r>
                <a:rPr kumimoji="0" lang="en-US" sz="32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smtClean="0">
                <a:solidFill>
                  <a:schemeClr val="bg1">
                    <a:lumMod val="75000"/>
                  </a:schemeClr>
                </a:solidFill>
                <a:latin typeface="Trebuchet MS" pitchFamily="34" charset="0"/>
              </a:endParaRPr>
            </a:p>
            <a:p>
              <a:pPr marL="1518341" lvl="2"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Tables</a:t>
              </a:r>
            </a:p>
            <a:p>
              <a:pPr marL="1730375" lvl="1" indent="0" algn="l" defTabSz="114300"/>
              <a:r>
                <a:rPr lang="en-US" sz="2400" b="0" baseline="0" dirty="0" smtClean="0">
                  <a:solidFill>
                    <a:schemeClr val="bg1">
                      <a:lumMod val="75000"/>
                    </a:schemeClr>
                  </a:solidFill>
                  <a:latin typeface="Trebuchet MS" pitchFamily="34" charset="0"/>
                </a:rPr>
                <a:t>To add a table from scratch go to the INSERT menu and </a:t>
              </a:r>
              <a:br>
                <a:rPr lang="en-US" sz="2400" b="0" baseline="0" dirty="0" smtClean="0">
                  <a:solidFill>
                    <a:schemeClr val="bg1">
                      <a:lumMod val="75000"/>
                    </a:schemeClr>
                  </a:solidFill>
                  <a:latin typeface="Trebuchet MS" pitchFamily="34" charset="0"/>
                </a:rPr>
              </a:br>
              <a:r>
                <a:rPr lang="en-US" sz="2400" b="0" baseline="0" dirty="0" smtClean="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46" name="Object 45"/>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2231" name="Image" r:id="rId5" imgW="4571280" imgH="1688760" progId="Photoshop.Image.13">
                    <p:embed/>
                  </p:oleObj>
                </mc:Choice>
                <mc:Fallback>
                  <p:oleObj name="Image" r:id="rId5" imgW="4571280" imgH="1688760" progId="Photoshop.Image.13">
                    <p:embed/>
                    <p:pic>
                      <p:nvPicPr>
                        <p:cNvPr id="0" name=""/>
                        <p:cNvPicPr/>
                        <p:nvPr/>
                      </p:nvPicPr>
                      <p:blipFill>
                        <a:blip r:embed="rId6"/>
                        <a:stretch>
                          <a:fillRect/>
                        </a:stretch>
                      </p:blipFill>
                      <p:spPr>
                        <a:xfrm>
                          <a:off x="46915679" y="3349444"/>
                          <a:ext cx="5586150" cy="2063772"/>
                        </a:xfrm>
                        <a:prstGeom prst="rect">
                          <a:avLst/>
                        </a:prstGeom>
                      </p:spPr>
                    </p:pic>
                  </p:oleObj>
                </mc:Fallback>
              </mc:AlternateContent>
            </a:graphicData>
          </a:graphic>
        </p:graphicFrame>
        <p:pic>
          <p:nvPicPr>
            <p:cNvPr id="47" name="Picture 46"/>
            <p:cNvPicPr>
              <a:picLocks noChangeAspect="1"/>
            </p:cNvPicPr>
            <p:nvPr userDrawn="1"/>
          </p:nvPicPr>
          <p:blipFill>
            <a:blip r:embed="rId7"/>
            <a:stretch>
              <a:fillRect/>
            </a:stretch>
          </p:blipFill>
          <p:spPr>
            <a:xfrm>
              <a:off x="44621819" y="7740040"/>
              <a:ext cx="2969584" cy="1370577"/>
            </a:xfrm>
            <a:prstGeom prst="rect">
              <a:avLst/>
            </a:prstGeom>
            <a:ln>
              <a:noFill/>
            </a:ln>
          </p:spPr>
        </p:pic>
        <p:graphicFrame>
          <p:nvGraphicFramePr>
            <p:cNvPr id="48" name="Object 47"/>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2232" name="Image" r:id="rId8" imgW="1574280" imgH="1053720" progId="Photoshop.Image.13">
                    <p:embed/>
                  </p:oleObj>
                </mc:Choice>
                <mc:Fallback>
                  <p:oleObj name="Image" r:id="rId8" imgW="1574280" imgH="1053720" progId="Photoshop.Image.13">
                    <p:embed/>
                    <p:pic>
                      <p:nvPicPr>
                        <p:cNvPr id="0" name=""/>
                        <p:cNvPicPr/>
                        <p:nvPr/>
                      </p:nvPicPr>
                      <p:blipFill>
                        <a:blip r:embed="rId9"/>
                        <a:stretch>
                          <a:fillRect/>
                        </a:stretch>
                      </p:blipFill>
                      <p:spPr>
                        <a:xfrm>
                          <a:off x="44629619" y="12347263"/>
                          <a:ext cx="1482266" cy="992162"/>
                        </a:xfrm>
                        <a:prstGeom prst="rect">
                          <a:avLst/>
                        </a:prstGeom>
                      </p:spPr>
                    </p:pic>
                  </p:oleObj>
                </mc:Fallback>
              </mc:AlternateContent>
            </a:graphicData>
          </a:graphic>
        </p:graphicFrame>
        <p:grpSp>
          <p:nvGrpSpPr>
            <p:cNvPr id="49" name="Group 48"/>
            <p:cNvGrpSpPr/>
            <p:nvPr userDrawn="1"/>
          </p:nvGrpSpPr>
          <p:grpSpPr>
            <a:xfrm>
              <a:off x="44487207" y="29414560"/>
              <a:ext cx="10354213" cy="1265612"/>
              <a:chOff x="44200453" y="28362386"/>
              <a:chExt cx="9771399" cy="1090622"/>
            </a:xfrm>
          </p:grpSpPr>
          <p:sp>
            <p:nvSpPr>
              <p:cNvPr id="51" name="Rounded Rectangle 5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7" descr="http://t2.gstatic.com/images?q=tbn:ANd9GcR4APHC6TT9w54M2zn_pvCiBxUNcspYPoVxirLRphBoJabfSvu7zw">
                <a:hlinkClick r:id="rId10"/>
              </p:cNvPr>
              <p:cNvPicPr>
                <a:picLocks noChangeAspect="1" noChangeArrowheads="1"/>
              </p:cNvPicPr>
              <p:nvPr userDrawn="1"/>
            </p:nvPicPr>
            <p:blipFill>
              <a:blip r:embed="rId11" cstate="print"/>
              <a:srcRect/>
              <a:stretch>
                <a:fillRect/>
              </a:stretch>
            </p:blipFill>
            <p:spPr bwMode="auto">
              <a:xfrm>
                <a:off x="44326393" y="28460718"/>
                <a:ext cx="914401" cy="914399"/>
              </a:xfrm>
              <a:prstGeom prst="rect">
                <a:avLst/>
              </a:prstGeom>
              <a:noFill/>
              <a:ln>
                <a:noFill/>
              </a:ln>
            </p:spPr>
          </p:pic>
          <p:sp>
            <p:nvSpPr>
              <p:cNvPr id="53" name="TextBox 52"/>
              <p:cNvSpPr txBox="1"/>
              <p:nvPr userDrawn="1"/>
            </p:nvSpPr>
            <p:spPr>
              <a:xfrm>
                <a:off x="45300663" y="28552305"/>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grpSp>
      <p:grpSp>
        <p:nvGrpSpPr>
          <p:cNvPr id="54" name="Group 53"/>
          <p:cNvGrpSpPr/>
          <p:nvPr userDrawn="1"/>
        </p:nvGrpSpPr>
        <p:grpSpPr>
          <a:xfrm>
            <a:off x="-11225189" y="-1"/>
            <a:ext cx="11018865" cy="32918401"/>
            <a:chOff x="-11225189" y="-1"/>
            <a:chExt cx="11018865" cy="32918401"/>
          </a:xfrm>
        </p:grpSpPr>
        <p:sp>
          <p:nvSpPr>
            <p:cNvPr id="55" name="Rectangle 54"/>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smtClean="0">
                  <a:solidFill>
                    <a:srgbClr val="FF0000"/>
                  </a:solidFill>
                  <a:latin typeface="Trebuchet MS" pitchFamily="34" charset="0"/>
                </a:rPr>
                <a:t>(—THIS SIDEBAR DOES NOT PRINT—)</a:t>
              </a:r>
              <a:endParaRPr lang="en-US" sz="3200" b="1" spc="600"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DESIGN</a:t>
              </a:r>
              <a:r>
                <a:rPr lang="en-US" sz="4000" b="1" spc="600" baseline="0" dirty="0" smtClean="0">
                  <a:solidFill>
                    <a:schemeClr val="bg1"/>
                  </a:solidFill>
                  <a:latin typeface="Trebuchet MS" pitchFamily="34" charset="0"/>
                </a:rPr>
                <a:t> </a:t>
              </a:r>
              <a:r>
                <a:rPr lang="en-US" sz="4000" b="1" spc="600" dirty="0" smtClean="0">
                  <a:solidFill>
                    <a:schemeClr val="bg1"/>
                  </a:solidFill>
                  <a:latin typeface="Trebuchet MS" pitchFamily="34" charset="0"/>
                </a:rPr>
                <a:t>GUIDE</a:t>
              </a:r>
            </a:p>
            <a:p>
              <a:pPr algn="ctr"/>
              <a:endParaRPr lang="en-US" sz="2800" b="1" dirty="0" smtClean="0">
                <a:latin typeface="Trebuchet MS" pitchFamily="34" charset="0"/>
              </a:endParaRPr>
            </a:p>
            <a:p>
              <a:pPr defTabSz="3765639"/>
              <a:r>
                <a:rPr lang="en-US" sz="2800" i="0" dirty="0" smtClean="0">
                  <a:latin typeface="Trebuchet MS" pitchFamily="34" charset="0"/>
                </a:rPr>
                <a:t>This PowerPoint</a:t>
              </a:r>
              <a:r>
                <a:rPr lang="en-US" sz="2800" i="0" baseline="0" dirty="0" smtClean="0">
                  <a:latin typeface="Trebuchet MS" pitchFamily="34" charset="0"/>
                </a:rPr>
                <a:t> </a:t>
              </a:r>
              <a:r>
                <a:rPr lang="en-US" sz="2800" i="0" dirty="0" smtClean="0">
                  <a:latin typeface="Trebuchet MS" pitchFamily="34" charset="0"/>
                </a:rPr>
                <a:t>2007 template produces</a:t>
              </a:r>
              <a:r>
                <a:rPr lang="en-US" sz="2800" i="0" baseline="0" dirty="0" smtClean="0">
                  <a:latin typeface="Trebuchet MS" pitchFamily="34" charset="0"/>
                </a:rPr>
                <a:t> </a:t>
              </a:r>
              <a:r>
                <a:rPr lang="en-US" sz="2800" i="0" dirty="0" smtClean="0">
                  <a:latin typeface="Trebuchet MS" pitchFamily="34" charset="0"/>
                </a:rPr>
                <a:t>a 36”x48” presentation poster. </a:t>
              </a:r>
              <a:r>
                <a:rPr lang="en-US" sz="2800" dirty="0" smtClean="0">
                  <a:latin typeface="Trebuchet MS" pitchFamily="34" charset="0"/>
                </a:rPr>
                <a:t>You</a:t>
              </a:r>
              <a:r>
                <a:rPr lang="en-US" sz="2800" baseline="0" dirty="0" smtClean="0">
                  <a:latin typeface="Trebuchet MS" pitchFamily="34" charset="0"/>
                </a:rPr>
                <a:t> can u</a:t>
              </a:r>
              <a:r>
                <a:rPr lang="en-US" sz="2800" dirty="0" smtClean="0">
                  <a:latin typeface="Trebuchet MS" pitchFamily="34" charset="0"/>
                </a:rPr>
                <a:t>se</a:t>
              </a:r>
              <a:r>
                <a:rPr lang="en-US" sz="2800" baseline="0" dirty="0" smtClean="0">
                  <a:latin typeface="Trebuchet MS" pitchFamily="34" charset="0"/>
                </a:rPr>
                <a:t> it to create your research poster and </a:t>
              </a:r>
              <a:r>
                <a:rPr lang="en-US" sz="2800" dirty="0" smtClean="0">
                  <a:latin typeface="Trebuchet MS" pitchFamily="34" charset="0"/>
                </a:rPr>
                <a:t>save valuable time placing titles, subtitles,</a:t>
              </a:r>
              <a:r>
                <a:rPr lang="en-US" sz="2800" baseline="0" dirty="0" smtClean="0">
                  <a:latin typeface="Trebuchet MS" pitchFamily="34" charset="0"/>
                </a:rPr>
                <a:t> text, and graphics</a:t>
              </a:r>
              <a:r>
                <a:rPr lang="en-US" sz="2800" dirty="0" smtClean="0">
                  <a:latin typeface="Trebuchet MS" pitchFamily="34" charset="0"/>
                </a:rPr>
                <a:t>. </a:t>
              </a:r>
            </a:p>
            <a:p>
              <a:pPr defTabSz="3765639"/>
              <a:endParaRPr lang="en-US" sz="2800" dirty="0" smtClean="0">
                <a:latin typeface="Trebuchet MS" pitchFamily="34" charset="0"/>
              </a:endParaRPr>
            </a:p>
            <a:p>
              <a:pPr defTabSz="4389219"/>
              <a:r>
                <a:rPr lang="en-US" sz="28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smtClean="0">
                  <a:solidFill>
                    <a:srgbClr val="FFC000"/>
                  </a:solidFill>
                  <a:latin typeface="Trebuchet MS" pitchFamily="34" charset="0"/>
                </a:rPr>
                <a:t>PosterPresentations.com</a:t>
              </a:r>
              <a:r>
                <a:rPr lang="en-US" sz="2800" b="1" dirty="0" smtClean="0">
                  <a:solidFill>
                    <a:schemeClr val="bg1"/>
                  </a:solidFill>
                  <a:latin typeface="Trebuchet MS" pitchFamily="34" charset="0"/>
                </a:rPr>
                <a:t> </a:t>
              </a:r>
              <a:r>
                <a:rPr lang="en-US" sz="2800" dirty="0" smtClean="0">
                  <a:solidFill>
                    <a:schemeClr val="bg1"/>
                  </a:solidFill>
                  <a:latin typeface="Trebuchet MS" pitchFamily="34" charset="0"/>
                </a:rPr>
                <a:t>and click on HELP DESK.</a:t>
              </a:r>
            </a:p>
            <a:p>
              <a:pPr defTabSz="4389219"/>
              <a:endParaRPr lang="en-US" sz="2800" dirty="0" smtClean="0">
                <a:latin typeface="Trebuchet MS" pitchFamily="34" charset="0"/>
              </a:endParaRPr>
            </a:p>
            <a:p>
              <a:pPr defTabSz="4389219"/>
              <a:r>
                <a:rPr lang="en-US" sz="2800" dirty="0" smtClean="0">
                  <a:solidFill>
                    <a:schemeClr val="bg1"/>
                  </a:solidFill>
                  <a:latin typeface="Trebuchet MS" pitchFamily="34" charset="0"/>
                </a:rPr>
                <a:t>When</a:t>
              </a:r>
              <a:r>
                <a:rPr lang="en-US" sz="2800" baseline="0" dirty="0" smtClean="0">
                  <a:solidFill>
                    <a:schemeClr val="bg1"/>
                  </a:solidFill>
                  <a:latin typeface="Trebuchet MS" pitchFamily="34" charset="0"/>
                </a:rPr>
                <a:t> you are ready to print your poster</a:t>
              </a:r>
              <a:r>
                <a:rPr lang="en-US" sz="2800" dirty="0" smtClean="0">
                  <a:solidFill>
                    <a:schemeClr val="bg1"/>
                  </a:solidFill>
                  <a:latin typeface="Trebuchet MS" pitchFamily="34" charset="0"/>
                </a:rPr>
                <a:t>,</a:t>
              </a:r>
              <a:r>
                <a:rPr lang="en-US" sz="2800" baseline="0" dirty="0" smtClean="0">
                  <a:solidFill>
                    <a:schemeClr val="bg1"/>
                  </a:solidFill>
                  <a:latin typeface="Trebuchet MS" pitchFamily="34" charset="0"/>
                </a:rPr>
                <a:t> go online to </a:t>
              </a:r>
              <a:r>
                <a:rPr lang="en-US" sz="2800" b="0" dirty="0" smtClean="0">
                  <a:solidFill>
                    <a:schemeClr val="bg1"/>
                  </a:solidFill>
                  <a:latin typeface="Trebuchet MS" pitchFamily="34" charset="0"/>
                </a:rPr>
                <a:t>PosterPresentations.com</a:t>
              </a:r>
              <a:r>
                <a:rPr lang="en-US" sz="2800" dirty="0" smtClean="0">
                  <a:solidFill>
                    <a:schemeClr val="bg1"/>
                  </a:solidFill>
                  <a:latin typeface="Trebuchet MS" pitchFamily="34" charset="0"/>
                </a:rPr>
                <a:t/>
              </a:r>
              <a:br>
                <a:rPr lang="en-US" sz="2800" dirty="0" smtClean="0">
                  <a:solidFill>
                    <a:schemeClr val="bg1"/>
                  </a:solidFill>
                  <a:latin typeface="Trebuchet MS" pitchFamily="34" charset="0"/>
                </a:rPr>
              </a:br>
              <a:endParaRPr lang="en-US" sz="2800" dirty="0" smtClean="0">
                <a:solidFill>
                  <a:schemeClr val="bg1"/>
                </a:solidFill>
                <a:latin typeface="Trebuchet MS" pitchFamily="34" charset="0"/>
              </a:endParaRPr>
            </a:p>
            <a:p>
              <a:pPr algn="l" defTabSz="3765639"/>
              <a:r>
                <a:rPr lang="en-US" sz="2800" b="0" dirty="0" smtClean="0">
                  <a:solidFill>
                    <a:schemeClr val="bg1"/>
                  </a:solidFill>
                  <a:latin typeface="Trebuchet MS" pitchFamily="34" charset="0"/>
                </a:rPr>
                <a:t>Need</a:t>
              </a:r>
              <a:r>
                <a:rPr lang="en-US" sz="2800" b="0" baseline="0" dirty="0" smtClean="0">
                  <a:solidFill>
                    <a:schemeClr val="bg1"/>
                  </a:solidFill>
                  <a:latin typeface="Trebuchet MS" pitchFamily="34" charset="0"/>
                </a:rPr>
                <a:t> assistance? Call us at </a:t>
              </a:r>
              <a:r>
                <a:rPr lang="en-US" sz="2800" b="0" dirty="0" smtClean="0">
                  <a:solidFill>
                    <a:srgbClr val="FFC000"/>
                  </a:solidFill>
                  <a:latin typeface="Trebuchet MS" pitchFamily="34" charset="0"/>
                </a:rPr>
                <a:t>1.510.649.3001</a:t>
              </a:r>
            </a:p>
            <a:p>
              <a:pPr algn="l" defTabSz="3765639"/>
              <a:endParaRPr lang="en-US" sz="3600" b="1" dirty="0" smtClean="0">
                <a:solidFill>
                  <a:srgbClr val="FFFF00"/>
                </a:solidFill>
                <a:latin typeface="Trebuchet MS" pitchFamily="34" charset="0"/>
              </a:endParaRPr>
            </a:p>
            <a:p>
              <a:pPr algn="ctr"/>
              <a:endParaRPr lang="en-US" sz="2400" b="1"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QUICK START</a:t>
              </a:r>
            </a:p>
            <a:p>
              <a:pPr algn="ctr"/>
              <a:endParaRPr lang="en-US" sz="32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Zoom in and out</a:t>
              </a:r>
            </a:p>
            <a:p>
              <a:pPr marL="1892300" indent="-1892300" algn="l" defTabSz="850900"/>
              <a:r>
                <a:rPr lang="en-US" sz="2400" b="0" baseline="0" dirty="0" smtClean="0">
                  <a:solidFill>
                    <a:schemeClr val="bg1"/>
                  </a:solidFill>
                  <a:latin typeface="Trebuchet MS" pitchFamily="34" charset="0"/>
                </a:rPr>
                <a:t>	</a:t>
              </a:r>
              <a:r>
                <a:rPr lang="en-US" sz="2400" b="0" baseline="0" dirty="0" smtClean="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smtClean="0">
                  <a:solidFill>
                    <a:schemeClr val="bg1">
                      <a:lumMod val="75000"/>
                    </a:schemeClr>
                  </a:solidFill>
                  <a:latin typeface="Trebuchet MS" pitchFamily="34" charset="0"/>
                </a:rPr>
                <a:t>	</a:t>
              </a:r>
              <a:r>
                <a:rPr lang="en-US" sz="2400" b="0" baseline="0" dirty="0" smtClean="0">
                  <a:solidFill>
                    <a:schemeClr val="bg1">
                      <a:lumMod val="75000"/>
                    </a:schemeClr>
                  </a:solidFill>
                  <a:latin typeface="Trebuchet MS" pitchFamily="34" charset="0"/>
                </a:rPr>
                <a:t>Go to VIEW &gt; ZOOM.</a:t>
              </a:r>
            </a:p>
            <a:p>
              <a:pPr algn="l"/>
              <a:endParaRPr lang="en-US" sz="2800" b="0"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Title, Authors, and Affiliations</a:t>
              </a:r>
            </a:p>
            <a:p>
              <a:pPr algn="l"/>
              <a:r>
                <a:rPr lang="en-US" sz="2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800" b="1" baseline="0" dirty="0" smtClean="0">
                  <a:solidFill>
                    <a:schemeClr val="bg1"/>
                  </a:solidFill>
                  <a:latin typeface="Trebuchet MS" pitchFamily="34" charset="0"/>
                </a:rPr>
                <a:t/>
              </a:r>
              <a:br>
                <a:rPr lang="en-US" sz="2800" b="1" baseline="0" dirty="0" smtClean="0">
                  <a:solidFill>
                    <a:schemeClr val="bg1"/>
                  </a:solidFill>
                  <a:latin typeface="Trebuchet MS" pitchFamily="34" charset="0"/>
                </a:rPr>
              </a:br>
              <a:endParaRPr lang="en-US" sz="2800" b="1" dirty="0" smtClean="0">
                <a:solidFill>
                  <a:schemeClr val="bg1"/>
                </a:solidFill>
                <a:latin typeface="Trebuchet MS" pitchFamily="34" charset="0"/>
              </a:endParaRPr>
            </a:p>
            <a:p>
              <a:pPr algn="ctr"/>
              <a:endParaRPr lang="en-US" sz="2800" b="1" dirty="0" smtClean="0">
                <a:solidFill>
                  <a:srgbClr val="FFC000"/>
                </a:solidFill>
                <a:latin typeface="Trebuchet MS" pitchFamily="34" charset="0"/>
              </a:endParaRPr>
            </a:p>
            <a:p>
              <a:pPr algn="ctr"/>
              <a:endParaRPr lang="en-US" sz="2800" b="1" dirty="0" smtClean="0">
                <a:solidFill>
                  <a:srgbClr val="FFC000"/>
                </a:solidFill>
                <a:latin typeface="Trebuchet MS" pitchFamily="34" charset="0"/>
              </a:endParaRPr>
            </a:p>
            <a:p>
              <a:pPr algn="ctr"/>
              <a:r>
                <a:rPr lang="en-US" sz="3200" b="1" dirty="0" smtClean="0">
                  <a:solidFill>
                    <a:srgbClr val="FFC000"/>
                  </a:solidFill>
                  <a:latin typeface="Trebuchet MS" pitchFamily="34" charset="0"/>
                </a:rPr>
                <a:t>Adding Logos</a:t>
              </a:r>
              <a:r>
                <a:rPr lang="en-US" sz="3200" b="1" baseline="0" dirty="0" smtClean="0">
                  <a:solidFill>
                    <a:srgbClr val="FFC000"/>
                  </a:solidFill>
                  <a:latin typeface="Trebuchet MS" pitchFamily="34" charset="0"/>
                </a:rPr>
                <a:t> / Seals</a:t>
              </a:r>
            </a:p>
            <a:p>
              <a:pPr algn="l"/>
              <a:r>
                <a:rPr lang="en-US" sz="2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spc="0"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See if your school’s logo is available on our free poster templates page.</a:t>
              </a:r>
            </a:p>
            <a:p>
              <a:pPr algn="l"/>
              <a:endParaRPr lang="en-US" sz="2400" b="0" baseline="0" dirty="0" smtClean="0">
                <a:latin typeface="Trebuchet MS" pitchFamily="34" charset="0"/>
              </a:endParaRPr>
            </a:p>
            <a:p>
              <a:pPr algn="ctr"/>
              <a:r>
                <a:rPr lang="en-US" sz="3200" b="1" baseline="0" dirty="0" smtClean="0">
                  <a:solidFill>
                    <a:srgbClr val="FFC000"/>
                  </a:solidFill>
                  <a:latin typeface="Trebuchet MS" pitchFamily="34" charset="0"/>
                </a:rPr>
                <a:t>Photographs / Graphics</a:t>
              </a:r>
            </a:p>
            <a:p>
              <a:pPr algn="l" defTabSz="977900"/>
              <a:r>
                <a:rPr lang="en-US" sz="2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smtClean="0">
                  <a:solidFill>
                    <a:schemeClr val="bg1">
                      <a:lumMod val="75000"/>
                    </a:schemeClr>
                  </a:solidFill>
                  <a:latin typeface="Trebuchet MS" pitchFamily="34" charset="0"/>
                </a:rPr>
                <a:t>disproportionally.</a:t>
              </a:r>
            </a:p>
            <a:p>
              <a:pPr algn="l" defTabSz="977900"/>
              <a:endParaRPr lang="en-US" sz="2400" b="0" baseline="0" dirty="0" smtClean="0">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r>
                <a:rPr lang="en-US" sz="3200" b="1" baseline="0" dirty="0" smtClean="0">
                  <a:solidFill>
                    <a:srgbClr val="FFC000"/>
                  </a:solidFill>
                  <a:latin typeface="Trebuchet MS" pitchFamily="34" charset="0"/>
                </a:rPr>
                <a:t>Image Quality Check</a:t>
              </a:r>
            </a:p>
            <a:p>
              <a:pPr lvl="0" algn="l" defTabSz="977900"/>
              <a:r>
                <a:rPr lang="en-US" sz="2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800" b="0" dirty="0" smtClean="0">
                <a:latin typeface="Trebuchet MS" pitchFamily="34" charset="0"/>
              </a:endParaRPr>
            </a:p>
          </p:txBody>
        </p:sp>
        <p:cxnSp>
          <p:nvCxnSpPr>
            <p:cNvPr id="56" name="Straight Connector 55"/>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7" name="Picture 56"/>
            <p:cNvPicPr>
              <a:picLocks noChangeAspect="1"/>
            </p:cNvPicPr>
            <p:nvPr userDrawn="1"/>
          </p:nvPicPr>
          <p:blipFill>
            <a:blip r:embed="rId12"/>
            <a:stretch>
              <a:fillRect/>
            </a:stretch>
          </p:blipFill>
          <p:spPr>
            <a:xfrm>
              <a:off x="-10740740" y="10261718"/>
              <a:ext cx="1597666" cy="1201935"/>
            </a:xfrm>
            <a:prstGeom prst="rect">
              <a:avLst/>
            </a:prstGeom>
          </p:spPr>
        </p:pic>
        <p:pic>
          <p:nvPicPr>
            <p:cNvPr id="58" name="Picture 57"/>
            <p:cNvPicPr>
              <a:picLocks noChangeAspect="1"/>
            </p:cNvPicPr>
            <p:nvPr userDrawn="1"/>
          </p:nvPicPr>
          <p:blipFill>
            <a:blip r:embed="rId13"/>
            <a:stretch>
              <a:fillRect/>
            </a:stretch>
          </p:blipFill>
          <p:spPr>
            <a:xfrm>
              <a:off x="-10732765" y="15696927"/>
              <a:ext cx="9986808" cy="1053596"/>
            </a:xfrm>
            <a:prstGeom prst="rect">
              <a:avLst/>
            </a:prstGeom>
          </p:spPr>
        </p:pic>
        <p:grpSp>
          <p:nvGrpSpPr>
            <p:cNvPr id="59" name="Group 58"/>
            <p:cNvGrpSpPr/>
            <p:nvPr userDrawn="1"/>
          </p:nvGrpSpPr>
          <p:grpSpPr>
            <a:xfrm>
              <a:off x="-9744993" y="23540957"/>
              <a:ext cx="7531182" cy="2120439"/>
              <a:chOff x="-4470427" y="11016658"/>
              <a:chExt cx="3470785" cy="974220"/>
            </a:xfrm>
          </p:grpSpPr>
          <p:grpSp>
            <p:nvGrpSpPr>
              <p:cNvPr id="65" name="Group 64"/>
              <p:cNvGrpSpPr/>
              <p:nvPr userDrawn="1"/>
            </p:nvGrpSpPr>
            <p:grpSpPr>
              <a:xfrm>
                <a:off x="-2783495" y="11060886"/>
                <a:ext cx="624431" cy="893535"/>
                <a:chOff x="-3958697" y="11117435"/>
                <a:chExt cx="779338" cy="1280430"/>
              </a:xfrm>
            </p:grpSpPr>
            <p:pic>
              <p:nvPicPr>
                <p:cNvPr id="71" name="Picture 70"/>
                <p:cNvPicPr>
                  <a:picLocks noChangeAspect="1"/>
                </p:cNvPicPr>
                <p:nvPr userDrawn="1"/>
              </p:nvPicPr>
              <p:blipFill>
                <a:blip r:embed="rId14"/>
                <a:stretch>
                  <a:fillRect/>
                </a:stretch>
              </p:blipFill>
              <p:spPr>
                <a:xfrm>
                  <a:off x="-3948160" y="11117435"/>
                  <a:ext cx="768801" cy="1090857"/>
                </a:xfrm>
                <a:prstGeom prst="rect">
                  <a:avLst/>
                </a:prstGeom>
              </p:spPr>
            </p:pic>
            <p:sp>
              <p:nvSpPr>
                <p:cNvPr id="72" name="TextBox 71"/>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smtClean="0">
                      <a:solidFill>
                        <a:schemeClr val="tx1"/>
                      </a:solidFill>
                    </a:rPr>
                    <a:t>ORIGINAL</a:t>
                  </a:r>
                  <a:endParaRPr lang="en-US" sz="1600" b="1" dirty="0">
                    <a:solidFill>
                      <a:schemeClr val="tx1"/>
                    </a:solidFill>
                  </a:endParaRPr>
                </a:p>
              </p:txBody>
            </p:sp>
          </p:grpSp>
          <p:grpSp>
            <p:nvGrpSpPr>
              <p:cNvPr id="66" name="Group 65"/>
              <p:cNvGrpSpPr/>
              <p:nvPr userDrawn="1"/>
            </p:nvGrpSpPr>
            <p:grpSpPr>
              <a:xfrm>
                <a:off x="-2033159" y="11060889"/>
                <a:ext cx="1033517" cy="893529"/>
                <a:chOff x="-2921738" y="11200127"/>
                <a:chExt cx="1420279" cy="1227904"/>
              </a:xfrm>
            </p:grpSpPr>
            <p:pic>
              <p:nvPicPr>
                <p:cNvPr id="69" name="Picture 68"/>
                <p:cNvPicPr>
                  <a:picLocks noChangeAspect="1"/>
                </p:cNvPicPr>
                <p:nvPr userDrawn="1"/>
              </p:nvPicPr>
              <p:blipFill>
                <a:blip r:embed="rId14"/>
                <a:stretch>
                  <a:fillRect/>
                </a:stretch>
              </p:blipFill>
              <p:spPr>
                <a:xfrm>
                  <a:off x="-2921738" y="11200127"/>
                  <a:ext cx="1420279" cy="1029694"/>
                </a:xfrm>
                <a:prstGeom prst="rect">
                  <a:avLst/>
                </a:prstGeom>
              </p:spPr>
            </p:pic>
            <p:sp>
              <p:nvSpPr>
                <p:cNvPr id="70" name="TextBox 69"/>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smtClean="0">
                      <a:solidFill>
                        <a:schemeClr val="bg1"/>
                      </a:solidFill>
                    </a:rPr>
                    <a:t>DISTORTED</a:t>
                  </a:r>
                  <a:endParaRPr lang="en-US" sz="700" b="1" dirty="0">
                    <a:solidFill>
                      <a:schemeClr val="bg1"/>
                    </a:solidFill>
                  </a:endParaRPr>
                </a:p>
              </p:txBody>
            </p:sp>
          </p:grpSp>
          <p:pic>
            <p:nvPicPr>
              <p:cNvPr id="67" name="Picture 66"/>
              <p:cNvPicPr>
                <a:picLocks noChangeAspect="1"/>
              </p:cNvPicPr>
              <p:nvPr userDrawn="1"/>
            </p:nvPicPr>
            <p:blipFill>
              <a:blip r:embed="rId15"/>
              <a:stretch>
                <a:fillRect/>
              </a:stretch>
            </p:blipFill>
            <p:spPr>
              <a:xfrm>
                <a:off x="-4470427" y="11016658"/>
                <a:ext cx="1098742" cy="847761"/>
              </a:xfrm>
              <a:prstGeom prst="rect">
                <a:avLst/>
              </a:prstGeom>
            </p:spPr>
          </p:pic>
          <p:sp>
            <p:nvSpPr>
              <p:cNvPr id="68" name="TextBox 67"/>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60" name="Group 59"/>
            <p:cNvGrpSpPr/>
            <p:nvPr userDrawn="1"/>
          </p:nvGrpSpPr>
          <p:grpSpPr>
            <a:xfrm>
              <a:off x="-10398793" y="27751410"/>
              <a:ext cx="9323012" cy="2453251"/>
              <a:chOff x="-4754996" y="12734136"/>
              <a:chExt cx="4296559" cy="1127128"/>
            </a:xfrm>
          </p:grpSpPr>
          <p:graphicFrame>
            <p:nvGraphicFramePr>
              <p:cNvPr id="61" name="Object 60"/>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2233" name="Image" r:id="rId16" imgW="1828440" imgH="1117440" progId="Photoshop.Image.13">
                      <p:embed/>
                    </p:oleObj>
                  </mc:Choice>
                  <mc:Fallback>
                    <p:oleObj name="Image" r:id="rId16" imgW="1828440" imgH="1117440" progId="Photoshop.Image.13">
                      <p:embed/>
                      <p:pic>
                        <p:nvPicPr>
                          <p:cNvPr id="0" name=""/>
                          <p:cNvPicPr/>
                          <p:nvPr/>
                        </p:nvPicPr>
                        <p:blipFill>
                          <a:blip r:embed="rId17"/>
                          <a:stretch>
                            <a:fillRect/>
                          </a:stretch>
                        </p:blipFill>
                        <p:spPr>
                          <a:xfrm>
                            <a:off x="-4533347" y="12734142"/>
                            <a:ext cx="1828800" cy="1117600"/>
                          </a:xfrm>
                          <a:prstGeom prst="rect">
                            <a:avLst/>
                          </a:prstGeom>
                        </p:spPr>
                      </p:pic>
                    </p:oleObj>
                  </mc:Fallback>
                </mc:AlternateContent>
              </a:graphicData>
            </a:graphic>
          </p:graphicFrame>
          <p:graphicFrame>
            <p:nvGraphicFramePr>
              <p:cNvPr id="62" name="Object 61"/>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2234" name="Image" r:id="rId18" imgW="1828440" imgH="1117440" progId="Photoshop.Image.13">
                      <p:embed/>
                    </p:oleObj>
                  </mc:Choice>
                  <mc:Fallback>
                    <p:oleObj name="Image" r:id="rId18" imgW="1828440" imgH="1117440" progId="Photoshop.Image.13">
                      <p:embed/>
                      <p:pic>
                        <p:nvPicPr>
                          <p:cNvPr id="0" name=""/>
                          <p:cNvPicPr/>
                          <p:nvPr/>
                        </p:nvPicPr>
                        <p:blipFill>
                          <a:blip r:embed="rId19"/>
                          <a:stretch>
                            <a:fillRect/>
                          </a:stretch>
                        </p:blipFill>
                        <p:spPr>
                          <a:xfrm>
                            <a:off x="-2456641" y="12737835"/>
                            <a:ext cx="1828800" cy="1117600"/>
                          </a:xfrm>
                          <a:prstGeom prst="rect">
                            <a:avLst/>
                          </a:prstGeom>
                        </p:spPr>
                      </p:pic>
                    </p:oleObj>
                  </mc:Fallback>
                </mc:AlternateContent>
              </a:graphicData>
            </a:graphic>
          </p:graphicFrame>
          <p:sp>
            <p:nvSpPr>
              <p:cNvPr id="63" name="TextBox 62"/>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smtClean="0">
                    <a:solidFill>
                      <a:srgbClr val="92D050"/>
                    </a:solidFill>
                  </a:rPr>
                  <a:t>Good</a:t>
                </a:r>
                <a:r>
                  <a:rPr lang="en-US" sz="1600" baseline="0" dirty="0" smtClean="0">
                    <a:solidFill>
                      <a:srgbClr val="92D050"/>
                    </a:solidFill>
                  </a:rPr>
                  <a:t> </a:t>
                </a:r>
                <a:r>
                  <a:rPr lang="en-US" sz="1600" baseline="0" dirty="0" smtClean="0">
                    <a:solidFill>
                      <a:schemeClr val="bg1"/>
                    </a:solidFill>
                  </a:rPr>
                  <a:t>printing quality</a:t>
                </a:r>
                <a:endParaRPr lang="en-US" sz="1600" dirty="0">
                  <a:solidFill>
                    <a:schemeClr val="bg1"/>
                  </a:solidFill>
                </a:endParaRPr>
              </a:p>
            </p:txBody>
          </p:sp>
          <p:sp>
            <p:nvSpPr>
              <p:cNvPr id="64" name="TextBox 63"/>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smtClean="0">
                    <a:solidFill>
                      <a:srgbClr val="FF0000"/>
                    </a:solidFill>
                  </a:rPr>
                  <a:t>Bad </a:t>
                </a:r>
                <a:r>
                  <a:rPr lang="en-US" sz="1600" dirty="0" smtClean="0">
                    <a:solidFill>
                      <a:schemeClr val="bg1"/>
                    </a:solidFill>
                  </a:rPr>
                  <a:t>printing quality</a:t>
                </a:r>
                <a:endParaRPr lang="en-US" sz="1600" dirty="0">
                  <a:solidFill>
                    <a:schemeClr val="bg1"/>
                  </a:solidFill>
                </a:endParaRPr>
              </a:p>
            </p:txBody>
          </p:sp>
        </p:grpSp>
      </p:grpSp>
      <p:sp>
        <p:nvSpPr>
          <p:cNvPr id="39" name="Rectangle 38"/>
          <p:cNvSpPr/>
          <p:nvPr userDrawn="1"/>
        </p:nvSpPr>
        <p:spPr>
          <a:xfrm>
            <a:off x="0" y="-55065"/>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p:cNvSpPr/>
          <p:nvPr userDrawn="1"/>
        </p:nvSpPr>
        <p:spPr>
          <a:xfrm>
            <a:off x="29382628" y="5392017"/>
            <a:ext cx="13577436" cy="26757874"/>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15156882" y="5370818"/>
            <a:ext cx="13577436" cy="2677907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userDrawn="1"/>
        </p:nvSpPr>
        <p:spPr>
          <a:xfrm>
            <a:off x="931136" y="5413216"/>
            <a:ext cx="13577436" cy="26736675"/>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userDrawn="1"/>
        </p:nvSpPr>
        <p:spPr>
          <a:xfrm>
            <a:off x="6096" y="4742487"/>
            <a:ext cx="43891200" cy="274521"/>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userDrawn="1"/>
        </p:nvSpPr>
        <p:spPr>
          <a:xfrm>
            <a:off x="44483668" y="31169782"/>
            <a:ext cx="7629577" cy="1399638"/>
          </a:xfrm>
          <a:prstGeom prst="rect">
            <a:avLst/>
          </a:prstGeom>
          <a:noFill/>
        </p:spPr>
        <p:txBody>
          <a:bodyPr wrap="square" lIns="65304" tIns="32651" rIns="65304" bIns="32651" rtlCol="0">
            <a:spAutoFit/>
          </a:bodyPr>
          <a:lstStyle/>
          <a:p>
            <a:pPr marL="400050" indent="-400050">
              <a:lnSpc>
                <a:spcPts val="2600"/>
              </a:lnSpc>
            </a:pPr>
            <a:r>
              <a:rPr lang="en-US" sz="2800" dirty="0" smtClean="0">
                <a:solidFill>
                  <a:schemeClr val="bg1"/>
                </a:solidFill>
              </a:rPr>
              <a:t>© 2015</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400" dirty="0" smtClean="0">
                <a:solidFill>
                  <a:schemeClr val="bg1"/>
                </a:solidFill>
              </a:rPr>
              <a:t>2117 Fourth Street ,</a:t>
            </a:r>
            <a:r>
              <a:rPr lang="en-US" sz="2400" baseline="0" dirty="0" smtClean="0">
                <a:solidFill>
                  <a:schemeClr val="bg1"/>
                </a:solidFill>
              </a:rPr>
              <a:t> Unit C</a:t>
            </a:r>
          </a:p>
          <a:p>
            <a:pPr marL="400050" indent="-400050">
              <a:lnSpc>
                <a:spcPts val="2600"/>
              </a:lnSpc>
            </a:pPr>
            <a:r>
              <a:rPr lang="en-US" sz="2400" baseline="0" dirty="0" smtClean="0">
                <a:solidFill>
                  <a:schemeClr val="bg1"/>
                </a:solidFill>
              </a:rPr>
              <a:t>	Berkeley CA </a:t>
            </a:r>
            <a:r>
              <a:rPr lang="en-US" sz="2000" baseline="0" dirty="0" smtClean="0">
                <a:solidFill>
                  <a:schemeClr val="bg1"/>
                </a:solidFill>
              </a:rPr>
              <a:t>94710</a:t>
            </a:r>
            <a:endParaRPr lang="en-US" sz="2400" baseline="0" dirty="0" smtClean="0">
              <a:solidFill>
                <a:schemeClr val="bg1"/>
              </a:solidFill>
            </a:endParaRPr>
          </a:p>
          <a:p>
            <a:pPr marL="400050" indent="-400050">
              <a:lnSpc>
                <a:spcPts val="2600"/>
              </a:lnSpc>
            </a:pPr>
            <a:r>
              <a:rPr lang="en-US" sz="2400" b="1" baseline="0" dirty="0" smtClean="0">
                <a:solidFill>
                  <a:srgbClr val="FFFF00"/>
                </a:solidFill>
              </a:rPr>
              <a:t>	posterpresenter@gmail.com</a:t>
            </a:r>
            <a:endParaRPr lang="en-US" sz="2800" b="1" dirty="0">
              <a:solidFill>
                <a:srgbClr val="FFFF00"/>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Lst>
  <p:timing>
    <p:tnLst>
      <p:par>
        <p:cTn xmlns:p14="http://schemas.microsoft.com/office/powerpoint/2010/mai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1484177" y="32232601"/>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2012</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grpSp>
        <p:nvGrpSpPr>
          <p:cNvPr id="43" name="Group 42"/>
          <p:cNvGrpSpPr/>
          <p:nvPr userDrawn="1"/>
        </p:nvGrpSpPr>
        <p:grpSpPr>
          <a:xfrm>
            <a:off x="44157839" y="-55065"/>
            <a:ext cx="11062139" cy="32973465"/>
            <a:chOff x="44157839" y="-55065"/>
            <a:chExt cx="11062139" cy="32973465"/>
          </a:xfrm>
        </p:grpSpPr>
        <p:sp>
          <p:nvSpPr>
            <p:cNvPr id="44" name="Rectangle 43"/>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smtClean="0">
                  <a:solidFill>
                    <a:schemeClr val="bg1"/>
                  </a:solidFill>
                  <a:latin typeface="Trebuchet MS" pitchFamily="34" charset="0"/>
                </a:rPr>
                <a:t>QUICK START (cont.)</a:t>
              </a:r>
            </a:p>
            <a:p>
              <a:pPr algn="ctr"/>
              <a:endParaRPr lang="en-US" sz="36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r>
                <a:rPr lang="en-US" sz="2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Text</a:t>
              </a:r>
            </a:p>
            <a:p>
              <a:pPr marL="3265488" lvl="2" indent="0" algn="l" defTabSz="114300"/>
              <a:r>
                <a:rPr lang="en-US" sz="2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 </a:t>
              </a:r>
              <a:r>
                <a:rPr kumimoji="0" lang="en-US" sz="32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smtClean="0">
                <a:solidFill>
                  <a:schemeClr val="bg1">
                    <a:lumMod val="75000"/>
                  </a:schemeClr>
                </a:solidFill>
                <a:latin typeface="Trebuchet MS" pitchFamily="34" charset="0"/>
              </a:endParaRPr>
            </a:p>
            <a:p>
              <a:pPr marL="1518341" lvl="2"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Tables</a:t>
              </a:r>
            </a:p>
            <a:p>
              <a:pPr marL="1730375" lvl="1" indent="0" algn="l" defTabSz="114300"/>
              <a:r>
                <a:rPr lang="en-US" sz="2400" b="0" baseline="0" dirty="0" smtClean="0">
                  <a:solidFill>
                    <a:schemeClr val="bg1">
                      <a:lumMod val="75000"/>
                    </a:schemeClr>
                  </a:solidFill>
                  <a:latin typeface="Trebuchet MS" pitchFamily="34" charset="0"/>
                </a:rPr>
                <a:t>To add a table from scratch go to the INSERT menu and </a:t>
              </a:r>
              <a:br>
                <a:rPr lang="en-US" sz="2400" b="0" baseline="0" dirty="0" smtClean="0">
                  <a:solidFill>
                    <a:schemeClr val="bg1">
                      <a:lumMod val="75000"/>
                    </a:schemeClr>
                  </a:solidFill>
                  <a:latin typeface="Trebuchet MS" pitchFamily="34" charset="0"/>
                </a:rPr>
              </a:br>
              <a:r>
                <a:rPr lang="en-US" sz="2400" b="0" baseline="0" dirty="0" smtClean="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45" name="Object 44"/>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3255" name="Image" r:id="rId4" imgW="4571280" imgH="1688760" progId="Photoshop.Image.13">
                    <p:embed/>
                  </p:oleObj>
                </mc:Choice>
                <mc:Fallback>
                  <p:oleObj name="Image" r:id="rId4" imgW="4571280" imgH="1688760" progId="Photoshop.Image.13">
                    <p:embed/>
                    <p:pic>
                      <p:nvPicPr>
                        <p:cNvPr id="0" name=""/>
                        <p:cNvPicPr/>
                        <p:nvPr/>
                      </p:nvPicPr>
                      <p:blipFill>
                        <a:blip r:embed="rId5"/>
                        <a:stretch>
                          <a:fillRect/>
                        </a:stretch>
                      </p:blipFill>
                      <p:spPr>
                        <a:xfrm>
                          <a:off x="46915679" y="3349444"/>
                          <a:ext cx="5586150" cy="2063772"/>
                        </a:xfrm>
                        <a:prstGeom prst="rect">
                          <a:avLst/>
                        </a:prstGeom>
                      </p:spPr>
                    </p:pic>
                  </p:oleObj>
                </mc:Fallback>
              </mc:AlternateContent>
            </a:graphicData>
          </a:graphic>
        </p:graphicFrame>
        <p:pic>
          <p:nvPicPr>
            <p:cNvPr id="46" name="Picture 45"/>
            <p:cNvPicPr>
              <a:picLocks noChangeAspect="1"/>
            </p:cNvPicPr>
            <p:nvPr userDrawn="1"/>
          </p:nvPicPr>
          <p:blipFill>
            <a:blip r:embed="rId6"/>
            <a:stretch>
              <a:fillRect/>
            </a:stretch>
          </p:blipFill>
          <p:spPr>
            <a:xfrm>
              <a:off x="44621819" y="7740040"/>
              <a:ext cx="2969584" cy="1370577"/>
            </a:xfrm>
            <a:prstGeom prst="rect">
              <a:avLst/>
            </a:prstGeom>
            <a:ln>
              <a:noFill/>
            </a:ln>
          </p:spPr>
        </p:pic>
        <p:graphicFrame>
          <p:nvGraphicFramePr>
            <p:cNvPr id="47" name="Object 46"/>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3256" name="Image" r:id="rId7" imgW="1574280" imgH="1053720" progId="Photoshop.Image.13">
                    <p:embed/>
                  </p:oleObj>
                </mc:Choice>
                <mc:Fallback>
                  <p:oleObj name="Image" r:id="rId7" imgW="1574280" imgH="1053720" progId="Photoshop.Image.13">
                    <p:embed/>
                    <p:pic>
                      <p:nvPicPr>
                        <p:cNvPr id="0" name=""/>
                        <p:cNvPicPr/>
                        <p:nvPr/>
                      </p:nvPicPr>
                      <p:blipFill>
                        <a:blip r:embed="rId8"/>
                        <a:stretch>
                          <a:fillRect/>
                        </a:stretch>
                      </p:blipFill>
                      <p:spPr>
                        <a:xfrm>
                          <a:off x="44629619" y="12347263"/>
                          <a:ext cx="1482266" cy="992162"/>
                        </a:xfrm>
                        <a:prstGeom prst="rect">
                          <a:avLst/>
                        </a:prstGeom>
                      </p:spPr>
                    </p:pic>
                  </p:oleObj>
                </mc:Fallback>
              </mc:AlternateContent>
            </a:graphicData>
          </a:graphic>
        </p:graphicFrame>
        <p:grpSp>
          <p:nvGrpSpPr>
            <p:cNvPr id="48" name="Group 47"/>
            <p:cNvGrpSpPr/>
            <p:nvPr userDrawn="1"/>
          </p:nvGrpSpPr>
          <p:grpSpPr>
            <a:xfrm>
              <a:off x="44487207" y="29414560"/>
              <a:ext cx="10354213" cy="1265612"/>
              <a:chOff x="44200453" y="28362386"/>
              <a:chExt cx="9771399" cy="1090622"/>
            </a:xfrm>
          </p:grpSpPr>
          <p:sp>
            <p:nvSpPr>
              <p:cNvPr id="50" name="Rounded Rectangle 49"/>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7" descr="http://t2.gstatic.com/images?q=tbn:ANd9GcR4APHC6TT9w54M2zn_pvCiBxUNcspYPoVxirLRphBoJabfSvu7zw">
                <a:hlinkClick r:id="rId9"/>
              </p:cNvPr>
              <p:cNvPicPr>
                <a:picLocks noChangeAspect="1" noChangeArrowheads="1"/>
              </p:cNvPicPr>
              <p:nvPr userDrawn="1"/>
            </p:nvPicPr>
            <p:blipFill>
              <a:blip r:embed="rId10" cstate="print"/>
              <a:srcRect/>
              <a:stretch>
                <a:fillRect/>
              </a:stretch>
            </p:blipFill>
            <p:spPr bwMode="auto">
              <a:xfrm>
                <a:off x="44326393" y="28460718"/>
                <a:ext cx="914401" cy="914399"/>
              </a:xfrm>
              <a:prstGeom prst="rect">
                <a:avLst/>
              </a:prstGeom>
              <a:noFill/>
              <a:ln>
                <a:noFill/>
              </a:ln>
            </p:spPr>
          </p:pic>
          <p:sp>
            <p:nvSpPr>
              <p:cNvPr id="52" name="TextBox 51"/>
              <p:cNvSpPr txBox="1"/>
              <p:nvPr userDrawn="1"/>
            </p:nvSpPr>
            <p:spPr>
              <a:xfrm>
                <a:off x="45300663" y="28552305"/>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grpSp>
      <p:grpSp>
        <p:nvGrpSpPr>
          <p:cNvPr id="53" name="Group 52"/>
          <p:cNvGrpSpPr/>
          <p:nvPr userDrawn="1"/>
        </p:nvGrpSpPr>
        <p:grpSpPr>
          <a:xfrm>
            <a:off x="-11225189" y="-1"/>
            <a:ext cx="11018865" cy="32918401"/>
            <a:chOff x="-11225189" y="-1"/>
            <a:chExt cx="11018865" cy="32918401"/>
          </a:xfrm>
        </p:grpSpPr>
        <p:sp>
          <p:nvSpPr>
            <p:cNvPr id="54" name="Rectangle 53"/>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smtClean="0">
                  <a:solidFill>
                    <a:srgbClr val="FF0000"/>
                  </a:solidFill>
                  <a:latin typeface="Trebuchet MS" pitchFamily="34" charset="0"/>
                </a:rPr>
                <a:t>(—THIS SIDEBAR DOES NOT PRINT—)</a:t>
              </a:r>
              <a:endParaRPr lang="en-US" sz="3200" b="1" spc="600"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DESIGN</a:t>
              </a:r>
              <a:r>
                <a:rPr lang="en-US" sz="4000" b="1" spc="600" baseline="0" dirty="0" smtClean="0">
                  <a:solidFill>
                    <a:schemeClr val="bg1"/>
                  </a:solidFill>
                  <a:latin typeface="Trebuchet MS" pitchFamily="34" charset="0"/>
                </a:rPr>
                <a:t> </a:t>
              </a:r>
              <a:r>
                <a:rPr lang="en-US" sz="4000" b="1" spc="600" dirty="0" smtClean="0">
                  <a:solidFill>
                    <a:schemeClr val="bg1"/>
                  </a:solidFill>
                  <a:latin typeface="Trebuchet MS" pitchFamily="34" charset="0"/>
                </a:rPr>
                <a:t>GUIDE</a:t>
              </a:r>
            </a:p>
            <a:p>
              <a:pPr algn="ctr"/>
              <a:endParaRPr lang="en-US" sz="2800" b="1" dirty="0" smtClean="0">
                <a:latin typeface="Trebuchet MS" pitchFamily="34" charset="0"/>
              </a:endParaRPr>
            </a:p>
            <a:p>
              <a:pPr defTabSz="3765639"/>
              <a:r>
                <a:rPr lang="en-US" sz="2800" i="0" dirty="0" smtClean="0">
                  <a:latin typeface="Trebuchet MS" pitchFamily="34" charset="0"/>
                </a:rPr>
                <a:t>This PowerPoint</a:t>
              </a:r>
              <a:r>
                <a:rPr lang="en-US" sz="2800" i="0" baseline="0" dirty="0" smtClean="0">
                  <a:latin typeface="Trebuchet MS" pitchFamily="34" charset="0"/>
                </a:rPr>
                <a:t> </a:t>
              </a:r>
              <a:r>
                <a:rPr lang="en-US" sz="2800" i="0" dirty="0" smtClean="0">
                  <a:latin typeface="Trebuchet MS" pitchFamily="34" charset="0"/>
                </a:rPr>
                <a:t>2007 template produces</a:t>
              </a:r>
              <a:r>
                <a:rPr lang="en-US" sz="2800" i="0" baseline="0" dirty="0" smtClean="0">
                  <a:latin typeface="Trebuchet MS" pitchFamily="34" charset="0"/>
                </a:rPr>
                <a:t> </a:t>
              </a:r>
              <a:r>
                <a:rPr lang="en-US" sz="2800" i="0" dirty="0" smtClean="0">
                  <a:latin typeface="Trebuchet MS" pitchFamily="34" charset="0"/>
                </a:rPr>
                <a:t>a 36”x48” presentation poster. </a:t>
              </a:r>
              <a:r>
                <a:rPr lang="en-US" sz="2800" dirty="0" smtClean="0">
                  <a:latin typeface="Trebuchet MS" pitchFamily="34" charset="0"/>
                </a:rPr>
                <a:t>You</a:t>
              </a:r>
              <a:r>
                <a:rPr lang="en-US" sz="2800" baseline="0" dirty="0" smtClean="0">
                  <a:latin typeface="Trebuchet MS" pitchFamily="34" charset="0"/>
                </a:rPr>
                <a:t> can u</a:t>
              </a:r>
              <a:r>
                <a:rPr lang="en-US" sz="2800" dirty="0" smtClean="0">
                  <a:latin typeface="Trebuchet MS" pitchFamily="34" charset="0"/>
                </a:rPr>
                <a:t>se</a:t>
              </a:r>
              <a:r>
                <a:rPr lang="en-US" sz="2800" baseline="0" dirty="0" smtClean="0">
                  <a:latin typeface="Trebuchet MS" pitchFamily="34" charset="0"/>
                </a:rPr>
                <a:t> it to create your research poster and </a:t>
              </a:r>
              <a:r>
                <a:rPr lang="en-US" sz="2800" dirty="0" smtClean="0">
                  <a:latin typeface="Trebuchet MS" pitchFamily="34" charset="0"/>
                </a:rPr>
                <a:t>save valuable time placing titles, subtitles,</a:t>
              </a:r>
              <a:r>
                <a:rPr lang="en-US" sz="2800" baseline="0" dirty="0" smtClean="0">
                  <a:latin typeface="Trebuchet MS" pitchFamily="34" charset="0"/>
                </a:rPr>
                <a:t> text, and graphics</a:t>
              </a:r>
              <a:r>
                <a:rPr lang="en-US" sz="2800" dirty="0" smtClean="0">
                  <a:latin typeface="Trebuchet MS" pitchFamily="34" charset="0"/>
                </a:rPr>
                <a:t>. </a:t>
              </a:r>
            </a:p>
            <a:p>
              <a:pPr defTabSz="3765639"/>
              <a:endParaRPr lang="en-US" sz="2800" dirty="0" smtClean="0">
                <a:latin typeface="Trebuchet MS" pitchFamily="34" charset="0"/>
              </a:endParaRPr>
            </a:p>
            <a:p>
              <a:pPr defTabSz="4389219"/>
              <a:r>
                <a:rPr lang="en-US" sz="28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smtClean="0">
                  <a:solidFill>
                    <a:srgbClr val="FFC000"/>
                  </a:solidFill>
                  <a:latin typeface="Trebuchet MS" pitchFamily="34" charset="0"/>
                </a:rPr>
                <a:t>PosterPresentations.com</a:t>
              </a:r>
              <a:r>
                <a:rPr lang="en-US" sz="2800" b="1" dirty="0" smtClean="0">
                  <a:solidFill>
                    <a:schemeClr val="bg1"/>
                  </a:solidFill>
                  <a:latin typeface="Trebuchet MS" pitchFamily="34" charset="0"/>
                </a:rPr>
                <a:t> </a:t>
              </a:r>
              <a:r>
                <a:rPr lang="en-US" sz="2800" dirty="0" smtClean="0">
                  <a:solidFill>
                    <a:schemeClr val="bg1"/>
                  </a:solidFill>
                  <a:latin typeface="Trebuchet MS" pitchFamily="34" charset="0"/>
                </a:rPr>
                <a:t>and click on HELP DESK.</a:t>
              </a:r>
            </a:p>
            <a:p>
              <a:pPr defTabSz="4389219"/>
              <a:endParaRPr lang="en-US" sz="2800" dirty="0" smtClean="0">
                <a:latin typeface="Trebuchet MS" pitchFamily="34" charset="0"/>
              </a:endParaRPr>
            </a:p>
            <a:p>
              <a:pPr defTabSz="4389219"/>
              <a:r>
                <a:rPr lang="en-US" sz="2800" dirty="0" smtClean="0">
                  <a:solidFill>
                    <a:schemeClr val="bg1"/>
                  </a:solidFill>
                  <a:latin typeface="Trebuchet MS" pitchFamily="34" charset="0"/>
                </a:rPr>
                <a:t>When</a:t>
              </a:r>
              <a:r>
                <a:rPr lang="en-US" sz="2800" baseline="0" dirty="0" smtClean="0">
                  <a:solidFill>
                    <a:schemeClr val="bg1"/>
                  </a:solidFill>
                  <a:latin typeface="Trebuchet MS" pitchFamily="34" charset="0"/>
                </a:rPr>
                <a:t> you are ready to print your poster</a:t>
              </a:r>
              <a:r>
                <a:rPr lang="en-US" sz="2800" dirty="0" smtClean="0">
                  <a:solidFill>
                    <a:schemeClr val="bg1"/>
                  </a:solidFill>
                  <a:latin typeface="Trebuchet MS" pitchFamily="34" charset="0"/>
                </a:rPr>
                <a:t>,</a:t>
              </a:r>
              <a:r>
                <a:rPr lang="en-US" sz="2800" baseline="0" dirty="0" smtClean="0">
                  <a:solidFill>
                    <a:schemeClr val="bg1"/>
                  </a:solidFill>
                  <a:latin typeface="Trebuchet MS" pitchFamily="34" charset="0"/>
                </a:rPr>
                <a:t> go online to </a:t>
              </a:r>
              <a:r>
                <a:rPr lang="en-US" sz="2800" b="0" dirty="0" smtClean="0">
                  <a:solidFill>
                    <a:schemeClr val="bg1"/>
                  </a:solidFill>
                  <a:latin typeface="Trebuchet MS" pitchFamily="34" charset="0"/>
                </a:rPr>
                <a:t>PosterPresentations.com</a:t>
              </a:r>
              <a:r>
                <a:rPr lang="en-US" sz="2800" dirty="0" smtClean="0">
                  <a:solidFill>
                    <a:schemeClr val="bg1"/>
                  </a:solidFill>
                  <a:latin typeface="Trebuchet MS" pitchFamily="34" charset="0"/>
                </a:rPr>
                <a:t/>
              </a:r>
              <a:br>
                <a:rPr lang="en-US" sz="2800" dirty="0" smtClean="0">
                  <a:solidFill>
                    <a:schemeClr val="bg1"/>
                  </a:solidFill>
                  <a:latin typeface="Trebuchet MS" pitchFamily="34" charset="0"/>
                </a:rPr>
              </a:br>
              <a:endParaRPr lang="en-US" sz="2800" dirty="0" smtClean="0">
                <a:solidFill>
                  <a:schemeClr val="bg1"/>
                </a:solidFill>
                <a:latin typeface="Trebuchet MS" pitchFamily="34" charset="0"/>
              </a:endParaRPr>
            </a:p>
            <a:p>
              <a:pPr algn="l" defTabSz="3765639"/>
              <a:r>
                <a:rPr lang="en-US" sz="2800" b="0" dirty="0" smtClean="0">
                  <a:solidFill>
                    <a:schemeClr val="bg1"/>
                  </a:solidFill>
                  <a:latin typeface="Trebuchet MS" pitchFamily="34" charset="0"/>
                </a:rPr>
                <a:t>Need</a:t>
              </a:r>
              <a:r>
                <a:rPr lang="en-US" sz="2800" b="0" baseline="0" dirty="0" smtClean="0">
                  <a:solidFill>
                    <a:schemeClr val="bg1"/>
                  </a:solidFill>
                  <a:latin typeface="Trebuchet MS" pitchFamily="34" charset="0"/>
                </a:rPr>
                <a:t> assistance? Call us at </a:t>
              </a:r>
              <a:r>
                <a:rPr lang="en-US" sz="2800" b="0" dirty="0" smtClean="0">
                  <a:solidFill>
                    <a:srgbClr val="FFC000"/>
                  </a:solidFill>
                  <a:latin typeface="Trebuchet MS" pitchFamily="34" charset="0"/>
                </a:rPr>
                <a:t>1.510.649.3001</a:t>
              </a:r>
            </a:p>
            <a:p>
              <a:pPr algn="l" defTabSz="3765639"/>
              <a:endParaRPr lang="en-US" sz="3600" b="1" dirty="0" smtClean="0">
                <a:solidFill>
                  <a:srgbClr val="FFFF00"/>
                </a:solidFill>
                <a:latin typeface="Trebuchet MS" pitchFamily="34" charset="0"/>
              </a:endParaRPr>
            </a:p>
            <a:p>
              <a:pPr algn="ctr"/>
              <a:endParaRPr lang="en-US" sz="2400" b="1"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QUICK START</a:t>
              </a:r>
            </a:p>
            <a:p>
              <a:pPr algn="ctr"/>
              <a:endParaRPr lang="en-US" sz="32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Zoom in and out</a:t>
              </a:r>
            </a:p>
            <a:p>
              <a:pPr marL="1892300" indent="-1892300" algn="l" defTabSz="850900"/>
              <a:r>
                <a:rPr lang="en-US" sz="2400" b="0" baseline="0" dirty="0" smtClean="0">
                  <a:solidFill>
                    <a:schemeClr val="bg1"/>
                  </a:solidFill>
                  <a:latin typeface="Trebuchet MS" pitchFamily="34" charset="0"/>
                </a:rPr>
                <a:t>	</a:t>
              </a:r>
              <a:r>
                <a:rPr lang="en-US" sz="2400" b="0" baseline="0" dirty="0" smtClean="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smtClean="0">
                  <a:solidFill>
                    <a:schemeClr val="bg1">
                      <a:lumMod val="75000"/>
                    </a:schemeClr>
                  </a:solidFill>
                  <a:latin typeface="Trebuchet MS" pitchFamily="34" charset="0"/>
                </a:rPr>
                <a:t>	</a:t>
              </a:r>
              <a:r>
                <a:rPr lang="en-US" sz="2400" b="0" baseline="0" dirty="0" smtClean="0">
                  <a:solidFill>
                    <a:schemeClr val="bg1">
                      <a:lumMod val="75000"/>
                    </a:schemeClr>
                  </a:solidFill>
                  <a:latin typeface="Trebuchet MS" pitchFamily="34" charset="0"/>
                </a:rPr>
                <a:t>Go to VIEW &gt; ZOOM.</a:t>
              </a:r>
            </a:p>
            <a:p>
              <a:pPr algn="l"/>
              <a:endParaRPr lang="en-US" sz="2800" b="0"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Title, Authors, and Affiliations</a:t>
              </a:r>
            </a:p>
            <a:p>
              <a:pPr algn="l"/>
              <a:r>
                <a:rPr lang="en-US" sz="2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800" b="1" baseline="0" dirty="0" smtClean="0">
                  <a:solidFill>
                    <a:schemeClr val="bg1"/>
                  </a:solidFill>
                  <a:latin typeface="Trebuchet MS" pitchFamily="34" charset="0"/>
                </a:rPr>
                <a:t/>
              </a:r>
              <a:br>
                <a:rPr lang="en-US" sz="2800" b="1" baseline="0" dirty="0" smtClean="0">
                  <a:solidFill>
                    <a:schemeClr val="bg1"/>
                  </a:solidFill>
                  <a:latin typeface="Trebuchet MS" pitchFamily="34" charset="0"/>
                </a:rPr>
              </a:br>
              <a:endParaRPr lang="en-US" sz="2800" b="1" dirty="0" smtClean="0">
                <a:solidFill>
                  <a:schemeClr val="bg1"/>
                </a:solidFill>
                <a:latin typeface="Trebuchet MS" pitchFamily="34" charset="0"/>
              </a:endParaRPr>
            </a:p>
            <a:p>
              <a:pPr algn="ctr"/>
              <a:endParaRPr lang="en-US" sz="2800" b="1" dirty="0" smtClean="0">
                <a:solidFill>
                  <a:srgbClr val="FFC000"/>
                </a:solidFill>
                <a:latin typeface="Trebuchet MS" pitchFamily="34" charset="0"/>
              </a:endParaRPr>
            </a:p>
            <a:p>
              <a:pPr algn="ctr"/>
              <a:endParaRPr lang="en-US" sz="2800" b="1" dirty="0" smtClean="0">
                <a:solidFill>
                  <a:srgbClr val="FFC000"/>
                </a:solidFill>
                <a:latin typeface="Trebuchet MS" pitchFamily="34" charset="0"/>
              </a:endParaRPr>
            </a:p>
            <a:p>
              <a:pPr algn="ctr"/>
              <a:r>
                <a:rPr lang="en-US" sz="3200" b="1" dirty="0" smtClean="0">
                  <a:solidFill>
                    <a:srgbClr val="FFC000"/>
                  </a:solidFill>
                  <a:latin typeface="Trebuchet MS" pitchFamily="34" charset="0"/>
                </a:rPr>
                <a:t>Adding Logos</a:t>
              </a:r>
              <a:r>
                <a:rPr lang="en-US" sz="3200" b="1" baseline="0" dirty="0" smtClean="0">
                  <a:solidFill>
                    <a:srgbClr val="FFC000"/>
                  </a:solidFill>
                  <a:latin typeface="Trebuchet MS" pitchFamily="34" charset="0"/>
                </a:rPr>
                <a:t> / Seals</a:t>
              </a:r>
            </a:p>
            <a:p>
              <a:pPr algn="l"/>
              <a:r>
                <a:rPr lang="en-US" sz="2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spc="0"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See if your school’s logo is available on our free poster templates page.</a:t>
              </a:r>
            </a:p>
            <a:p>
              <a:pPr algn="l"/>
              <a:endParaRPr lang="en-US" sz="2400" b="0" baseline="0" dirty="0" smtClean="0">
                <a:latin typeface="Trebuchet MS" pitchFamily="34" charset="0"/>
              </a:endParaRPr>
            </a:p>
            <a:p>
              <a:pPr algn="ctr"/>
              <a:r>
                <a:rPr lang="en-US" sz="3200" b="1" baseline="0" dirty="0" smtClean="0">
                  <a:solidFill>
                    <a:srgbClr val="FFC000"/>
                  </a:solidFill>
                  <a:latin typeface="Trebuchet MS" pitchFamily="34" charset="0"/>
                </a:rPr>
                <a:t>Photographs / Graphics</a:t>
              </a:r>
            </a:p>
            <a:p>
              <a:pPr algn="l" defTabSz="977900"/>
              <a:r>
                <a:rPr lang="en-US" sz="2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smtClean="0">
                  <a:solidFill>
                    <a:schemeClr val="bg1">
                      <a:lumMod val="75000"/>
                    </a:schemeClr>
                  </a:solidFill>
                  <a:latin typeface="Trebuchet MS" pitchFamily="34" charset="0"/>
                </a:rPr>
                <a:t>disproportionally.</a:t>
              </a:r>
            </a:p>
            <a:p>
              <a:pPr algn="l" defTabSz="977900"/>
              <a:endParaRPr lang="en-US" sz="2400" b="0" baseline="0" dirty="0" smtClean="0">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r>
                <a:rPr lang="en-US" sz="3200" b="1" baseline="0" dirty="0" smtClean="0">
                  <a:solidFill>
                    <a:srgbClr val="FFC000"/>
                  </a:solidFill>
                  <a:latin typeface="Trebuchet MS" pitchFamily="34" charset="0"/>
                </a:rPr>
                <a:t>Image Quality Check</a:t>
              </a:r>
            </a:p>
            <a:p>
              <a:pPr lvl="0" algn="l" defTabSz="977900"/>
              <a:r>
                <a:rPr lang="en-US" sz="2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800" b="0" dirty="0" smtClean="0">
                <a:latin typeface="Trebuchet MS" pitchFamily="34" charset="0"/>
              </a:endParaRPr>
            </a:p>
          </p:txBody>
        </p:sp>
        <p:cxnSp>
          <p:nvCxnSpPr>
            <p:cNvPr id="55" name="Straight Connector 54"/>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6" name="Picture 55"/>
            <p:cNvPicPr>
              <a:picLocks noChangeAspect="1"/>
            </p:cNvPicPr>
            <p:nvPr userDrawn="1"/>
          </p:nvPicPr>
          <p:blipFill>
            <a:blip r:embed="rId11"/>
            <a:stretch>
              <a:fillRect/>
            </a:stretch>
          </p:blipFill>
          <p:spPr>
            <a:xfrm>
              <a:off x="-10740740" y="10261718"/>
              <a:ext cx="1597666" cy="1201935"/>
            </a:xfrm>
            <a:prstGeom prst="rect">
              <a:avLst/>
            </a:prstGeom>
          </p:spPr>
        </p:pic>
        <p:pic>
          <p:nvPicPr>
            <p:cNvPr id="57" name="Picture 56"/>
            <p:cNvPicPr>
              <a:picLocks noChangeAspect="1"/>
            </p:cNvPicPr>
            <p:nvPr userDrawn="1"/>
          </p:nvPicPr>
          <p:blipFill>
            <a:blip r:embed="rId12"/>
            <a:stretch>
              <a:fillRect/>
            </a:stretch>
          </p:blipFill>
          <p:spPr>
            <a:xfrm>
              <a:off x="-10732765" y="15696927"/>
              <a:ext cx="9986808" cy="1053596"/>
            </a:xfrm>
            <a:prstGeom prst="rect">
              <a:avLst/>
            </a:prstGeom>
          </p:spPr>
        </p:pic>
        <p:grpSp>
          <p:nvGrpSpPr>
            <p:cNvPr id="58" name="Group 57"/>
            <p:cNvGrpSpPr/>
            <p:nvPr userDrawn="1"/>
          </p:nvGrpSpPr>
          <p:grpSpPr>
            <a:xfrm>
              <a:off x="-9744993" y="23540957"/>
              <a:ext cx="7531182" cy="2120439"/>
              <a:chOff x="-4470427" y="11016658"/>
              <a:chExt cx="3470785" cy="974220"/>
            </a:xfrm>
          </p:grpSpPr>
          <p:grpSp>
            <p:nvGrpSpPr>
              <p:cNvPr id="64" name="Group 63"/>
              <p:cNvGrpSpPr/>
              <p:nvPr userDrawn="1"/>
            </p:nvGrpSpPr>
            <p:grpSpPr>
              <a:xfrm>
                <a:off x="-2783495" y="11060886"/>
                <a:ext cx="624431" cy="893535"/>
                <a:chOff x="-3958697" y="11117435"/>
                <a:chExt cx="779338" cy="1280430"/>
              </a:xfrm>
            </p:grpSpPr>
            <p:pic>
              <p:nvPicPr>
                <p:cNvPr id="70" name="Picture 69"/>
                <p:cNvPicPr>
                  <a:picLocks noChangeAspect="1"/>
                </p:cNvPicPr>
                <p:nvPr userDrawn="1"/>
              </p:nvPicPr>
              <p:blipFill>
                <a:blip r:embed="rId13"/>
                <a:stretch>
                  <a:fillRect/>
                </a:stretch>
              </p:blipFill>
              <p:spPr>
                <a:xfrm>
                  <a:off x="-3948160" y="11117435"/>
                  <a:ext cx="768801" cy="1090857"/>
                </a:xfrm>
                <a:prstGeom prst="rect">
                  <a:avLst/>
                </a:prstGeom>
              </p:spPr>
            </p:pic>
            <p:sp>
              <p:nvSpPr>
                <p:cNvPr id="71" name="TextBox 70"/>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smtClean="0">
                      <a:solidFill>
                        <a:schemeClr val="tx1"/>
                      </a:solidFill>
                    </a:rPr>
                    <a:t>ORIGINAL</a:t>
                  </a:r>
                  <a:endParaRPr lang="en-US" sz="1600" b="1" dirty="0">
                    <a:solidFill>
                      <a:schemeClr val="tx1"/>
                    </a:solidFill>
                  </a:endParaRPr>
                </a:p>
              </p:txBody>
            </p:sp>
          </p:grpSp>
          <p:grpSp>
            <p:nvGrpSpPr>
              <p:cNvPr id="65" name="Group 64"/>
              <p:cNvGrpSpPr/>
              <p:nvPr userDrawn="1"/>
            </p:nvGrpSpPr>
            <p:grpSpPr>
              <a:xfrm>
                <a:off x="-2033159" y="11060889"/>
                <a:ext cx="1033517" cy="893529"/>
                <a:chOff x="-2921738" y="11200127"/>
                <a:chExt cx="1420279" cy="1227904"/>
              </a:xfrm>
            </p:grpSpPr>
            <p:pic>
              <p:nvPicPr>
                <p:cNvPr id="68" name="Picture 67"/>
                <p:cNvPicPr>
                  <a:picLocks noChangeAspect="1"/>
                </p:cNvPicPr>
                <p:nvPr userDrawn="1"/>
              </p:nvPicPr>
              <p:blipFill>
                <a:blip r:embed="rId13"/>
                <a:stretch>
                  <a:fillRect/>
                </a:stretch>
              </p:blipFill>
              <p:spPr>
                <a:xfrm>
                  <a:off x="-2921738" y="11200127"/>
                  <a:ext cx="1420279" cy="1029694"/>
                </a:xfrm>
                <a:prstGeom prst="rect">
                  <a:avLst/>
                </a:prstGeom>
              </p:spPr>
            </p:pic>
            <p:sp>
              <p:nvSpPr>
                <p:cNvPr id="69" name="TextBox 68"/>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smtClean="0">
                      <a:solidFill>
                        <a:schemeClr val="bg1"/>
                      </a:solidFill>
                    </a:rPr>
                    <a:t>DISTORTED</a:t>
                  </a:r>
                  <a:endParaRPr lang="en-US" sz="700" b="1" dirty="0">
                    <a:solidFill>
                      <a:schemeClr val="bg1"/>
                    </a:solidFill>
                  </a:endParaRPr>
                </a:p>
              </p:txBody>
            </p:sp>
          </p:grpSp>
          <p:pic>
            <p:nvPicPr>
              <p:cNvPr id="66" name="Picture 65"/>
              <p:cNvPicPr>
                <a:picLocks noChangeAspect="1"/>
              </p:cNvPicPr>
              <p:nvPr userDrawn="1"/>
            </p:nvPicPr>
            <p:blipFill>
              <a:blip r:embed="rId14"/>
              <a:stretch>
                <a:fillRect/>
              </a:stretch>
            </p:blipFill>
            <p:spPr>
              <a:xfrm>
                <a:off x="-4470427" y="11016658"/>
                <a:ext cx="1098742" cy="847761"/>
              </a:xfrm>
              <a:prstGeom prst="rect">
                <a:avLst/>
              </a:prstGeom>
            </p:spPr>
          </p:pic>
          <p:sp>
            <p:nvSpPr>
              <p:cNvPr id="67" name="TextBox 66"/>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59" name="Group 58"/>
            <p:cNvGrpSpPr/>
            <p:nvPr userDrawn="1"/>
          </p:nvGrpSpPr>
          <p:grpSpPr>
            <a:xfrm>
              <a:off x="-10398793" y="27751410"/>
              <a:ext cx="9323012" cy="2453251"/>
              <a:chOff x="-4754996" y="12734136"/>
              <a:chExt cx="4296559" cy="1127128"/>
            </a:xfrm>
          </p:grpSpPr>
          <p:graphicFrame>
            <p:nvGraphicFramePr>
              <p:cNvPr id="60" name="Object 59"/>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3257" name="Image" r:id="rId15" imgW="1828440" imgH="1117440" progId="Photoshop.Image.13">
                      <p:embed/>
                    </p:oleObj>
                  </mc:Choice>
                  <mc:Fallback>
                    <p:oleObj name="Image" r:id="rId15" imgW="1828440" imgH="1117440" progId="Photoshop.Image.13">
                      <p:embed/>
                      <p:pic>
                        <p:nvPicPr>
                          <p:cNvPr id="0" name=""/>
                          <p:cNvPicPr/>
                          <p:nvPr/>
                        </p:nvPicPr>
                        <p:blipFill>
                          <a:blip r:embed="rId16"/>
                          <a:stretch>
                            <a:fillRect/>
                          </a:stretch>
                        </p:blipFill>
                        <p:spPr>
                          <a:xfrm>
                            <a:off x="-4533347" y="12734142"/>
                            <a:ext cx="1828800" cy="1117600"/>
                          </a:xfrm>
                          <a:prstGeom prst="rect">
                            <a:avLst/>
                          </a:prstGeom>
                        </p:spPr>
                      </p:pic>
                    </p:oleObj>
                  </mc:Fallback>
                </mc:AlternateContent>
              </a:graphicData>
            </a:graphic>
          </p:graphicFrame>
          <p:graphicFrame>
            <p:nvGraphicFramePr>
              <p:cNvPr id="61" name="Object 60"/>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3258" name="Image" r:id="rId17" imgW="1828440" imgH="1117440" progId="Photoshop.Image.13">
                      <p:embed/>
                    </p:oleObj>
                  </mc:Choice>
                  <mc:Fallback>
                    <p:oleObj name="Image" r:id="rId17" imgW="1828440" imgH="1117440" progId="Photoshop.Image.13">
                      <p:embed/>
                      <p:pic>
                        <p:nvPicPr>
                          <p:cNvPr id="0" name=""/>
                          <p:cNvPicPr/>
                          <p:nvPr/>
                        </p:nvPicPr>
                        <p:blipFill>
                          <a:blip r:embed="rId18"/>
                          <a:stretch>
                            <a:fillRect/>
                          </a:stretch>
                        </p:blipFill>
                        <p:spPr>
                          <a:xfrm>
                            <a:off x="-2456641" y="12737835"/>
                            <a:ext cx="1828800" cy="1117600"/>
                          </a:xfrm>
                          <a:prstGeom prst="rect">
                            <a:avLst/>
                          </a:prstGeom>
                        </p:spPr>
                      </p:pic>
                    </p:oleObj>
                  </mc:Fallback>
                </mc:AlternateContent>
              </a:graphicData>
            </a:graphic>
          </p:graphicFrame>
          <p:sp>
            <p:nvSpPr>
              <p:cNvPr id="62" name="TextBox 61"/>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smtClean="0">
                    <a:solidFill>
                      <a:srgbClr val="92D050"/>
                    </a:solidFill>
                  </a:rPr>
                  <a:t>Good</a:t>
                </a:r>
                <a:r>
                  <a:rPr lang="en-US" sz="1600" baseline="0" dirty="0" smtClean="0">
                    <a:solidFill>
                      <a:srgbClr val="92D050"/>
                    </a:solidFill>
                  </a:rPr>
                  <a:t> </a:t>
                </a:r>
                <a:r>
                  <a:rPr lang="en-US" sz="1600" baseline="0" dirty="0" smtClean="0">
                    <a:solidFill>
                      <a:schemeClr val="bg1"/>
                    </a:solidFill>
                  </a:rPr>
                  <a:t>printing quality</a:t>
                </a:r>
                <a:endParaRPr lang="en-US" sz="1600" dirty="0">
                  <a:solidFill>
                    <a:schemeClr val="bg1"/>
                  </a:solidFill>
                </a:endParaRPr>
              </a:p>
            </p:txBody>
          </p:sp>
          <p:sp>
            <p:nvSpPr>
              <p:cNvPr id="63" name="TextBox 62"/>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smtClean="0">
                    <a:solidFill>
                      <a:srgbClr val="FF0000"/>
                    </a:solidFill>
                  </a:rPr>
                  <a:t>Bad </a:t>
                </a:r>
                <a:r>
                  <a:rPr lang="en-US" sz="1600" dirty="0" smtClean="0">
                    <a:solidFill>
                      <a:schemeClr val="bg1"/>
                    </a:solidFill>
                  </a:rPr>
                  <a:t>printing quality</a:t>
                </a:r>
                <a:endParaRPr lang="en-US" sz="1600" dirty="0">
                  <a:solidFill>
                    <a:schemeClr val="bg1"/>
                  </a:solidFill>
                </a:endParaRPr>
              </a:p>
            </p:txBody>
          </p:sp>
        </p:grpSp>
      </p:grpSp>
      <p:sp>
        <p:nvSpPr>
          <p:cNvPr id="37" name="Rectangle 36"/>
          <p:cNvSpPr/>
          <p:nvPr userDrawn="1"/>
        </p:nvSpPr>
        <p:spPr>
          <a:xfrm rot="10800000">
            <a:off x="-6419" y="31869601"/>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userDrawn="1"/>
        </p:nvSpPr>
        <p:spPr>
          <a:xfrm>
            <a:off x="0" y="-55065"/>
            <a:ext cx="43891200" cy="1042617"/>
          </a:xfrm>
          <a:prstGeom prst="rect">
            <a:avLst/>
          </a:prstGeom>
          <a:gradFill flip="none" rotWithShape="1">
            <a:gsLst>
              <a:gs pos="0">
                <a:schemeClr val="accent1">
                  <a:tint val="66000"/>
                  <a:satMod val="160000"/>
                </a:schemeClr>
              </a:gs>
              <a:gs pos="100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userDrawn="1"/>
        </p:nvSpPr>
        <p:spPr>
          <a:xfrm>
            <a:off x="6096" y="4742487"/>
            <a:ext cx="43891200" cy="274521"/>
          </a:xfrm>
          <a:prstGeom prst="rect">
            <a:avLst/>
          </a:prstGeom>
          <a:gradFill>
            <a:gsLst>
              <a:gs pos="100000">
                <a:srgbClr val="DAE9F6"/>
              </a:gs>
              <a:gs pos="0">
                <a:schemeClr val="accent1">
                  <a:tint val="66000"/>
                  <a:satMod val="160000"/>
                </a:schemeClr>
              </a:gs>
              <a:gs pos="5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userDrawn="1"/>
        </p:nvSpPr>
        <p:spPr>
          <a:xfrm>
            <a:off x="44487207" y="31298534"/>
            <a:ext cx="7629577" cy="1399638"/>
          </a:xfrm>
          <a:prstGeom prst="rect">
            <a:avLst/>
          </a:prstGeom>
          <a:noFill/>
        </p:spPr>
        <p:txBody>
          <a:bodyPr wrap="square" lIns="65304" tIns="32651" rIns="65304" bIns="32651" rtlCol="0">
            <a:spAutoFit/>
          </a:bodyPr>
          <a:lstStyle/>
          <a:p>
            <a:pPr marL="400050" indent="-400050">
              <a:lnSpc>
                <a:spcPts val="2600"/>
              </a:lnSpc>
            </a:pPr>
            <a:r>
              <a:rPr lang="en-US" sz="2800" dirty="0" smtClean="0">
                <a:solidFill>
                  <a:schemeClr val="bg1"/>
                </a:solidFill>
              </a:rPr>
              <a:t>© 2015</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400" dirty="0" smtClean="0">
                <a:solidFill>
                  <a:schemeClr val="bg1"/>
                </a:solidFill>
              </a:rPr>
              <a:t>2117 Fourth Street ,</a:t>
            </a:r>
            <a:r>
              <a:rPr lang="en-US" sz="2400" baseline="0" dirty="0" smtClean="0">
                <a:solidFill>
                  <a:schemeClr val="bg1"/>
                </a:solidFill>
              </a:rPr>
              <a:t> Unit C</a:t>
            </a:r>
          </a:p>
          <a:p>
            <a:pPr marL="400050" indent="-400050">
              <a:lnSpc>
                <a:spcPts val="2600"/>
              </a:lnSpc>
            </a:pPr>
            <a:r>
              <a:rPr lang="en-US" sz="2400" baseline="0" dirty="0" smtClean="0">
                <a:solidFill>
                  <a:schemeClr val="bg1"/>
                </a:solidFill>
              </a:rPr>
              <a:t>	Berkeley CA </a:t>
            </a:r>
            <a:r>
              <a:rPr lang="en-US" sz="2000" baseline="0" dirty="0" smtClean="0">
                <a:solidFill>
                  <a:schemeClr val="bg1"/>
                </a:solidFill>
              </a:rPr>
              <a:t>94710</a:t>
            </a:r>
            <a:endParaRPr lang="en-US" sz="2400" baseline="0" dirty="0" smtClean="0">
              <a:solidFill>
                <a:schemeClr val="bg1"/>
              </a:solidFill>
            </a:endParaRPr>
          </a:p>
          <a:p>
            <a:pPr marL="400050" indent="-400050">
              <a:lnSpc>
                <a:spcPts val="2600"/>
              </a:lnSpc>
            </a:pPr>
            <a:r>
              <a:rPr lang="en-US" sz="2400" b="1" baseline="0" dirty="0" smtClean="0">
                <a:solidFill>
                  <a:srgbClr val="FFFF00"/>
                </a:solidFill>
              </a:rPr>
              <a:t>	posterpresenter@gmail.com</a:t>
            </a:r>
            <a:endParaRPr lang="en-US" sz="2800" b="1" dirty="0">
              <a:solidFill>
                <a:srgbClr val="FFFF00"/>
              </a:solidFill>
            </a:endParaRPr>
          </a:p>
        </p:txBody>
      </p:sp>
      <p:sp>
        <p:nvSpPr>
          <p:cNvPr id="40" name="Text Box 14"/>
          <p:cNvSpPr txBox="1">
            <a:spLocks noChangeArrowheads="1"/>
          </p:cNvSpPr>
          <p:nvPr userDrawn="1"/>
        </p:nvSpPr>
        <p:spPr bwMode="auto">
          <a:xfrm>
            <a:off x="1484177" y="32306273"/>
            <a:ext cx="2514600" cy="336819"/>
          </a:xfrm>
          <a:prstGeom prst="rect">
            <a:avLst/>
          </a:prstGeom>
          <a:noFill/>
          <a:ln w="9525">
            <a:noFill/>
            <a:miter lim="800000"/>
            <a:headEnd/>
            <a:tailEnd/>
          </a:ln>
          <a:effectLst/>
        </p:spPr>
        <p:txBody>
          <a:bodyPr lIns="91263" tIns="45623" rIns="91263" bIns="45623">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2015</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10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xmlns:p14="http://schemas.microsoft.com/office/powerpoint/2010/mai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5.png"/><Relationship Id="rId12" Type="http://schemas.openxmlformats.org/officeDocument/2006/relationships/image" Target="../media/image16.JPG"/><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hyperlink" Target="http://www.ncbi.nlm.nih.gov/pubmed/24681129" TargetMode="External"/><Relationship Id="rId4" Type="http://schemas.openxmlformats.org/officeDocument/2006/relationships/hyperlink" Target="http://onlinelibrary.wiley.com/doi/10.1111/j.1365-2982.1990.tb00015.x/abstract" TargetMode="External"/><Relationship Id="rId5" Type="http://schemas.openxmlformats.org/officeDocument/2006/relationships/hyperlink" Target="http://www.ncbi.nlm.nih.gov/pubmed/25285858" TargetMode="External"/><Relationship Id="rId6" Type="http://schemas.openxmlformats.org/officeDocument/2006/relationships/hyperlink" Target="http://www.ncbi.nlm.nih.gov/pubmed/25119603" TargetMode="External"/><Relationship Id="rId7" Type="http://schemas.openxmlformats.org/officeDocument/2006/relationships/image" Target="../media/image11.jpg"/><Relationship Id="rId8" Type="http://schemas.openxmlformats.org/officeDocument/2006/relationships/image" Target="../media/image12.jpeg"/><Relationship Id="rId9" Type="http://schemas.openxmlformats.org/officeDocument/2006/relationships/image" Target="../media/image13.jpg"/><Relationship Id="rId10"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p:cNvSpPr>
            <a:spLocks noGrp="1"/>
          </p:cNvSpPr>
          <p:nvPr>
            <p:ph type="body" sz="quarter" idx="10"/>
          </p:nvPr>
        </p:nvSpPr>
        <p:spPr>
          <a:xfrm>
            <a:off x="1455813" y="6440431"/>
            <a:ext cx="12637691" cy="6155509"/>
          </a:xfrm>
        </p:spPr>
        <p:txBody>
          <a:bodyPr/>
          <a:lstStyle/>
          <a:p>
            <a:r>
              <a:rPr lang="en-US" dirty="0">
                <a:solidFill>
                  <a:srgbClr val="03154D"/>
                </a:solidFill>
              </a:rPr>
              <a:t>The current gastric bypass procedure is </a:t>
            </a:r>
            <a:r>
              <a:rPr lang="en-US" i="1" dirty="0">
                <a:solidFill>
                  <a:srgbClr val="03154D"/>
                </a:solidFill>
              </a:rPr>
              <a:t>invasive</a:t>
            </a:r>
            <a:r>
              <a:rPr lang="en-US" dirty="0">
                <a:solidFill>
                  <a:srgbClr val="03154D"/>
                </a:solidFill>
              </a:rPr>
              <a:t>, </a:t>
            </a:r>
            <a:r>
              <a:rPr lang="en-US" i="1" dirty="0">
                <a:solidFill>
                  <a:srgbClr val="03154D"/>
                </a:solidFill>
              </a:rPr>
              <a:t>expensive</a:t>
            </a:r>
            <a:r>
              <a:rPr lang="en-US" dirty="0">
                <a:solidFill>
                  <a:srgbClr val="03154D"/>
                </a:solidFill>
              </a:rPr>
              <a:t>, and has an incredibly </a:t>
            </a:r>
            <a:r>
              <a:rPr lang="en-US" i="1" dirty="0">
                <a:solidFill>
                  <a:srgbClr val="03154D"/>
                </a:solidFill>
              </a:rPr>
              <a:t>narrow patient population</a:t>
            </a:r>
            <a:r>
              <a:rPr lang="en-US" dirty="0">
                <a:solidFill>
                  <a:srgbClr val="03154D"/>
                </a:solidFill>
              </a:rPr>
              <a:t>.</a:t>
            </a:r>
          </a:p>
          <a:p>
            <a:r>
              <a:rPr lang="en-US" dirty="0">
                <a:solidFill>
                  <a:srgbClr val="03154D"/>
                </a:solidFill>
              </a:rPr>
              <a:t>This limits the number of patients who can benefit from its use by:</a:t>
            </a:r>
          </a:p>
          <a:p>
            <a:pPr marL="342900" indent="-342900">
              <a:buFont typeface="Wingdings" panose="05000000000000000000" pitchFamily="2" charset="2"/>
              <a:buChar char="q"/>
            </a:pPr>
            <a:r>
              <a:rPr lang="en-US" dirty="0">
                <a:solidFill>
                  <a:srgbClr val="03154D"/>
                </a:solidFill>
              </a:rPr>
              <a:t>Requiring long hospitalization periods post-op</a:t>
            </a:r>
          </a:p>
          <a:p>
            <a:pPr marL="342900" indent="-342900">
              <a:buFont typeface="Wingdings" panose="05000000000000000000" pitchFamily="2" charset="2"/>
              <a:buChar char="q"/>
            </a:pPr>
            <a:r>
              <a:rPr lang="en-US" dirty="0">
                <a:solidFill>
                  <a:srgbClr val="03154D"/>
                </a:solidFill>
              </a:rPr>
              <a:t>Limiting qualifying patients to those with a BMI &gt;40 (and &gt;35 with obesity-related conditions)</a:t>
            </a:r>
          </a:p>
          <a:p>
            <a:pPr marL="342900" indent="-342900">
              <a:buFont typeface="Wingdings" panose="05000000000000000000" pitchFamily="2" charset="2"/>
              <a:buChar char="q"/>
            </a:pPr>
            <a:r>
              <a:rPr lang="en-US" dirty="0">
                <a:solidFill>
                  <a:srgbClr val="03154D"/>
                </a:solidFill>
              </a:rPr>
              <a:t>And, costing roughly $25,000 depending on state of residence</a:t>
            </a:r>
          </a:p>
          <a:p>
            <a:endParaRPr lang="en-US" dirty="0">
              <a:solidFill>
                <a:srgbClr val="03154D"/>
              </a:solidFill>
            </a:endParaRPr>
          </a:p>
          <a:p>
            <a:r>
              <a:rPr lang="en-US" dirty="0">
                <a:solidFill>
                  <a:srgbClr val="03154D"/>
                </a:solidFill>
              </a:rPr>
              <a:t>Current analogs to gastric bypass – the </a:t>
            </a:r>
            <a:r>
              <a:rPr lang="en-US" dirty="0" err="1">
                <a:solidFill>
                  <a:srgbClr val="03154D"/>
                </a:solidFill>
              </a:rPr>
              <a:t>nasoduodenal</a:t>
            </a:r>
            <a:r>
              <a:rPr lang="en-US" dirty="0">
                <a:solidFill>
                  <a:srgbClr val="03154D"/>
                </a:solidFill>
              </a:rPr>
              <a:t> feeding tube – are less invasive and expensive, but are more </a:t>
            </a:r>
            <a:r>
              <a:rPr lang="en-US" i="1" dirty="0">
                <a:solidFill>
                  <a:srgbClr val="03154D"/>
                </a:solidFill>
              </a:rPr>
              <a:t>dangerous</a:t>
            </a:r>
            <a:r>
              <a:rPr lang="en-US" dirty="0">
                <a:solidFill>
                  <a:srgbClr val="03154D"/>
                </a:solidFill>
              </a:rPr>
              <a:t>.</a:t>
            </a:r>
          </a:p>
          <a:p>
            <a:r>
              <a:rPr lang="en-US" dirty="0">
                <a:solidFill>
                  <a:srgbClr val="03154D"/>
                </a:solidFill>
              </a:rPr>
              <a:t>This affects patient health by:</a:t>
            </a:r>
          </a:p>
          <a:p>
            <a:pPr marL="342900" indent="-342900">
              <a:buFont typeface="Wingdings" panose="05000000000000000000" pitchFamily="2" charset="2"/>
              <a:buChar char="q"/>
            </a:pPr>
            <a:r>
              <a:rPr lang="en-US" dirty="0">
                <a:solidFill>
                  <a:srgbClr val="03154D"/>
                </a:solidFill>
              </a:rPr>
              <a:t>Allowing quicker recovery times post-op</a:t>
            </a:r>
          </a:p>
          <a:p>
            <a:pPr marL="342900" indent="-342900">
              <a:buFont typeface="Wingdings" panose="05000000000000000000" pitchFamily="2" charset="2"/>
              <a:buChar char="q"/>
            </a:pPr>
            <a:r>
              <a:rPr lang="en-US" dirty="0">
                <a:solidFill>
                  <a:srgbClr val="03154D"/>
                </a:solidFill>
              </a:rPr>
              <a:t>Using repeated fluoroscopy exposure throughout treatment</a:t>
            </a:r>
          </a:p>
        </p:txBody>
      </p:sp>
      <p:sp>
        <p:nvSpPr>
          <p:cNvPr id="20" name="Text Placeholder 19"/>
          <p:cNvSpPr>
            <a:spLocks noGrp="1"/>
          </p:cNvSpPr>
          <p:nvPr>
            <p:ph type="body" sz="quarter" idx="11"/>
          </p:nvPr>
        </p:nvSpPr>
        <p:spPr>
          <a:xfrm>
            <a:off x="2727129" y="5580119"/>
            <a:ext cx="10048875" cy="877155"/>
          </a:xfrm>
        </p:spPr>
        <p:txBody>
          <a:bodyPr/>
          <a:lstStyle/>
          <a:p>
            <a:r>
              <a:rPr lang="en-US" sz="4500" dirty="0" smtClean="0">
                <a:solidFill>
                  <a:srgbClr val="03154D"/>
                </a:solidFill>
              </a:rPr>
              <a:t>Problem Statement</a:t>
            </a:r>
            <a:endParaRPr lang="en-US" sz="4500" dirty="0">
              <a:solidFill>
                <a:srgbClr val="03154D"/>
              </a:solidFill>
            </a:endParaRPr>
          </a:p>
        </p:txBody>
      </p:sp>
      <p:sp>
        <p:nvSpPr>
          <p:cNvPr id="21" name="Text Placeholder 20"/>
          <p:cNvSpPr>
            <a:spLocks noGrp="1"/>
          </p:cNvSpPr>
          <p:nvPr>
            <p:ph type="body" sz="quarter" idx="20"/>
          </p:nvPr>
        </p:nvSpPr>
        <p:spPr>
          <a:xfrm>
            <a:off x="2742028" y="12701371"/>
            <a:ext cx="10050462" cy="877155"/>
          </a:xfrm>
        </p:spPr>
        <p:txBody>
          <a:bodyPr/>
          <a:lstStyle/>
          <a:p>
            <a:r>
              <a:rPr lang="en-US" sz="4500" dirty="0" smtClean="0">
                <a:solidFill>
                  <a:srgbClr val="03154D"/>
                </a:solidFill>
              </a:rPr>
              <a:t>Clinical Background</a:t>
            </a:r>
            <a:endParaRPr lang="en-US" sz="4500" dirty="0">
              <a:solidFill>
                <a:srgbClr val="03154D"/>
              </a:solidFill>
            </a:endParaRPr>
          </a:p>
        </p:txBody>
      </p:sp>
      <p:sp>
        <p:nvSpPr>
          <p:cNvPr id="22" name="Text Placeholder 21"/>
          <p:cNvSpPr>
            <a:spLocks noGrp="1"/>
          </p:cNvSpPr>
          <p:nvPr>
            <p:ph type="body" sz="quarter" idx="21"/>
          </p:nvPr>
        </p:nvSpPr>
        <p:spPr>
          <a:xfrm>
            <a:off x="15799971" y="6440431"/>
            <a:ext cx="12637691" cy="6694118"/>
          </a:xfrm>
        </p:spPr>
        <p:txBody>
          <a:bodyPr/>
          <a:lstStyle/>
          <a:p>
            <a:r>
              <a:rPr lang="en-US" dirty="0">
                <a:solidFill>
                  <a:srgbClr val="03154D"/>
                </a:solidFill>
              </a:rPr>
              <a:t>We seek to create a novel product to act as an </a:t>
            </a:r>
            <a:r>
              <a:rPr lang="en-US" dirty="0" smtClean="0">
                <a:solidFill>
                  <a:srgbClr val="03154D"/>
                </a:solidFill>
              </a:rPr>
              <a:t>analog </a:t>
            </a:r>
            <a:r>
              <a:rPr lang="en-US" dirty="0">
                <a:solidFill>
                  <a:srgbClr val="03154D"/>
                </a:solidFill>
              </a:rPr>
              <a:t>to gastric bypass by creating a </a:t>
            </a:r>
            <a:r>
              <a:rPr lang="en-US" dirty="0" err="1">
                <a:solidFill>
                  <a:srgbClr val="03154D"/>
                </a:solidFill>
              </a:rPr>
              <a:t>nasoduodenal</a:t>
            </a:r>
            <a:r>
              <a:rPr lang="en-US" dirty="0">
                <a:solidFill>
                  <a:srgbClr val="03154D"/>
                </a:solidFill>
              </a:rPr>
              <a:t> feeding tube placement system that:</a:t>
            </a:r>
          </a:p>
          <a:p>
            <a:pPr marL="342900" indent="-342900">
              <a:buFont typeface="Wingdings" panose="05000000000000000000" pitchFamily="2" charset="2"/>
              <a:buChar char="q"/>
            </a:pPr>
            <a:r>
              <a:rPr lang="en-US" i="1" dirty="0">
                <a:solidFill>
                  <a:srgbClr val="03154D"/>
                </a:solidFill>
              </a:rPr>
              <a:t>Broadens patient population </a:t>
            </a:r>
            <a:r>
              <a:rPr lang="en-US" dirty="0" smtClean="0">
                <a:solidFill>
                  <a:srgbClr val="03154D"/>
                </a:solidFill>
              </a:rPr>
              <a:t>by</a:t>
            </a:r>
            <a:r>
              <a:rPr lang="en-US" dirty="0">
                <a:solidFill>
                  <a:srgbClr val="03154D"/>
                </a:solidFill>
              </a:rPr>
              <a:t>:</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R</a:t>
            </a:r>
            <a:r>
              <a:rPr lang="en-US" dirty="0" smtClean="0">
                <a:solidFill>
                  <a:srgbClr val="03154D"/>
                </a:solidFill>
                <a:latin typeface="Times New Roman" panose="02020603050405020304" pitchFamily="18" charset="0"/>
                <a:cs typeface="Times New Roman" panose="02020603050405020304" pitchFamily="18" charset="0"/>
              </a:rPr>
              <a:t>equiring a </a:t>
            </a:r>
            <a:r>
              <a:rPr lang="en-US" dirty="0">
                <a:solidFill>
                  <a:srgbClr val="03154D"/>
                </a:solidFill>
                <a:latin typeface="Times New Roman" panose="02020603050405020304" pitchFamily="18" charset="0"/>
                <a:cs typeface="Times New Roman" panose="02020603050405020304" pitchFamily="18" charset="0"/>
              </a:rPr>
              <a:t>single outpatient appointment for placement</a:t>
            </a:r>
          </a:p>
          <a:p>
            <a:pPr marL="1828725" lvl="1" indent="-342900">
              <a:buFont typeface="Wingdings" panose="05000000000000000000" pitchFamily="2" charset="2"/>
              <a:buChar char="q"/>
            </a:pPr>
            <a:r>
              <a:rPr lang="en-US" dirty="0" smtClean="0">
                <a:solidFill>
                  <a:srgbClr val="03154D"/>
                </a:solidFill>
                <a:latin typeface="Times New Roman" panose="02020603050405020304" pitchFamily="18" charset="0"/>
                <a:cs typeface="Times New Roman" panose="02020603050405020304" pitchFamily="18" charset="0"/>
              </a:rPr>
              <a:t>Increasing portability and decreasing cost such </a:t>
            </a:r>
            <a:r>
              <a:rPr lang="en-US" dirty="0">
                <a:solidFill>
                  <a:srgbClr val="03154D"/>
                </a:solidFill>
                <a:latin typeface="Times New Roman" panose="02020603050405020304" pitchFamily="18" charset="0"/>
                <a:cs typeface="Times New Roman" panose="02020603050405020304" pitchFamily="18" charset="0"/>
              </a:rPr>
              <a:t>that </a:t>
            </a:r>
            <a:r>
              <a:rPr lang="en-US" dirty="0" smtClean="0">
                <a:solidFill>
                  <a:srgbClr val="03154D"/>
                </a:solidFill>
                <a:latin typeface="Times New Roman" panose="02020603050405020304" pitchFamily="18" charset="0"/>
                <a:cs typeface="Times New Roman" panose="02020603050405020304" pitchFamily="18" charset="0"/>
              </a:rPr>
              <a:t>the device </a:t>
            </a:r>
            <a:r>
              <a:rPr lang="en-US" dirty="0">
                <a:solidFill>
                  <a:srgbClr val="03154D"/>
                </a:solidFill>
                <a:latin typeface="Times New Roman" panose="02020603050405020304" pitchFamily="18" charset="0"/>
                <a:cs typeface="Times New Roman" panose="02020603050405020304" pitchFamily="18" charset="0"/>
              </a:rPr>
              <a:t>can be used throughout a hospital</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Creating a primary placement tool that is detachable from the tube post-op</a:t>
            </a:r>
          </a:p>
          <a:p>
            <a:pPr marL="342900" indent="-342900">
              <a:buFont typeface="Wingdings" panose="05000000000000000000" pitchFamily="2" charset="2"/>
              <a:buChar char="q"/>
            </a:pPr>
            <a:r>
              <a:rPr lang="en-US" i="1" dirty="0" smtClean="0">
                <a:solidFill>
                  <a:srgbClr val="03154D"/>
                </a:solidFill>
              </a:rPr>
              <a:t>Provides confident tube placement </a:t>
            </a:r>
            <a:r>
              <a:rPr lang="en-US" dirty="0" smtClean="0">
                <a:solidFill>
                  <a:srgbClr val="03154D"/>
                </a:solidFill>
              </a:rPr>
              <a:t>by:</a:t>
            </a:r>
            <a:endParaRPr lang="en-US" dirty="0">
              <a:solidFill>
                <a:srgbClr val="03154D"/>
              </a:solidFill>
            </a:endParaRP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Integrating a second method to determine tube location</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Providing high resolution between the stomach and duodenum</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Equipping the device to make real-time measurements</a:t>
            </a:r>
          </a:p>
          <a:p>
            <a:pPr marL="342900" indent="-342900">
              <a:buFont typeface="Wingdings" panose="05000000000000000000" pitchFamily="2" charset="2"/>
              <a:buChar char="q"/>
            </a:pPr>
            <a:r>
              <a:rPr lang="en-US" i="1" dirty="0">
                <a:solidFill>
                  <a:srgbClr val="03154D"/>
                </a:solidFill>
              </a:rPr>
              <a:t>I</a:t>
            </a:r>
            <a:r>
              <a:rPr lang="en-US" i="1" dirty="0" smtClean="0">
                <a:solidFill>
                  <a:srgbClr val="03154D"/>
                </a:solidFill>
              </a:rPr>
              <a:t>ncreases safety of tube placement </a:t>
            </a:r>
            <a:r>
              <a:rPr lang="en-US" dirty="0" smtClean="0">
                <a:solidFill>
                  <a:srgbClr val="03154D"/>
                </a:solidFill>
              </a:rPr>
              <a:t>as compared to gastric bypass or </a:t>
            </a:r>
            <a:r>
              <a:rPr lang="en-US" dirty="0">
                <a:solidFill>
                  <a:srgbClr val="03154D"/>
                </a:solidFill>
              </a:rPr>
              <a:t>its analogs by:</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Using biocompatible tubing</a:t>
            </a:r>
          </a:p>
          <a:p>
            <a:pPr marL="1828725" lvl="1" indent="-342900">
              <a:buFont typeface="Wingdings" panose="05000000000000000000" pitchFamily="2" charset="2"/>
              <a:buChar char="q"/>
            </a:pPr>
            <a:r>
              <a:rPr lang="en-US" dirty="0">
                <a:solidFill>
                  <a:srgbClr val="03154D"/>
                </a:solidFill>
                <a:latin typeface="Times New Roman" panose="02020603050405020304" pitchFamily="18" charset="0"/>
                <a:cs typeface="Times New Roman" panose="02020603050405020304" pitchFamily="18" charset="0"/>
              </a:rPr>
              <a:t>Triangulating location with a radiation-free method</a:t>
            </a:r>
          </a:p>
        </p:txBody>
      </p:sp>
      <p:sp>
        <p:nvSpPr>
          <p:cNvPr id="23" name="Text Placeholder 22"/>
          <p:cNvSpPr>
            <a:spLocks noGrp="1"/>
          </p:cNvSpPr>
          <p:nvPr>
            <p:ph type="body" sz="quarter" idx="22"/>
          </p:nvPr>
        </p:nvSpPr>
        <p:spPr>
          <a:xfrm>
            <a:off x="16954921" y="5577232"/>
            <a:ext cx="10048875" cy="877155"/>
          </a:xfrm>
        </p:spPr>
        <p:txBody>
          <a:bodyPr/>
          <a:lstStyle/>
          <a:p>
            <a:r>
              <a:rPr lang="en-US" sz="4500" dirty="0" smtClean="0">
                <a:solidFill>
                  <a:srgbClr val="03154D"/>
                </a:solidFill>
              </a:rPr>
              <a:t>Needs Assessment</a:t>
            </a:r>
            <a:endParaRPr lang="en-US" sz="4500" dirty="0">
              <a:solidFill>
                <a:srgbClr val="03154D"/>
              </a:solidFill>
            </a:endParaRPr>
          </a:p>
        </p:txBody>
      </p:sp>
      <p:sp>
        <p:nvSpPr>
          <p:cNvPr id="24" name="Text Placeholder 23"/>
          <p:cNvSpPr>
            <a:spLocks noGrp="1"/>
          </p:cNvSpPr>
          <p:nvPr>
            <p:ph type="body" sz="quarter" idx="23"/>
          </p:nvPr>
        </p:nvSpPr>
        <p:spPr>
          <a:xfrm>
            <a:off x="15861322" y="22364369"/>
            <a:ext cx="9178136" cy="5232179"/>
          </a:xfrm>
        </p:spPr>
        <p:txBody>
          <a:bodyPr/>
          <a:lstStyle/>
          <a:p>
            <a:r>
              <a:rPr lang="en-US" b="1" dirty="0" smtClean="0">
                <a:solidFill>
                  <a:srgbClr val="03154D"/>
                </a:solidFill>
              </a:rPr>
              <a:t>Cylindrical Density Chamber</a:t>
            </a:r>
          </a:p>
          <a:p>
            <a:pPr marL="342900" indent="-342900">
              <a:buFont typeface="Wingdings" charset="2"/>
              <a:buChar char="q"/>
            </a:pPr>
            <a:r>
              <a:rPr lang="en-US" dirty="0" smtClean="0">
                <a:solidFill>
                  <a:srgbClr val="03154D"/>
                </a:solidFill>
              </a:rPr>
              <a:t>Used for calibration and demonstration</a:t>
            </a:r>
          </a:p>
          <a:p>
            <a:pPr marL="342900" indent="-342900">
              <a:buFont typeface="Wingdings" charset="2"/>
              <a:buChar char="q"/>
            </a:pPr>
            <a:r>
              <a:rPr lang="en-US" dirty="0" smtClean="0">
                <a:solidFill>
                  <a:srgbClr val="03154D"/>
                </a:solidFill>
              </a:rPr>
              <a:t>Allows variance of metrics of interest (pH and pressure)</a:t>
            </a:r>
          </a:p>
          <a:p>
            <a:pPr marL="342900" indent="-342900">
              <a:buFont typeface="Wingdings" charset="2"/>
              <a:buChar char="q"/>
            </a:pPr>
            <a:r>
              <a:rPr lang="en-US" dirty="0" smtClean="0">
                <a:solidFill>
                  <a:srgbClr val="03154D"/>
                </a:solidFill>
              </a:rPr>
              <a:t>Markings on chamber indicate average location of regions of interest</a:t>
            </a:r>
            <a:endParaRPr lang="en-US" dirty="0">
              <a:solidFill>
                <a:srgbClr val="03154D"/>
              </a:solidFill>
            </a:endParaRPr>
          </a:p>
          <a:p>
            <a:pPr marL="1828725" lvl="1" indent="-342900">
              <a:buFont typeface="Wingdings" charset="2"/>
              <a:buChar char="q"/>
            </a:pPr>
            <a:r>
              <a:rPr lang="en-US" dirty="0" smtClean="0">
                <a:solidFill>
                  <a:srgbClr val="03154D"/>
                </a:solidFill>
                <a:latin typeface="Times New Roman"/>
                <a:cs typeface="Times New Roman"/>
              </a:rPr>
              <a:t>Esophagus</a:t>
            </a:r>
            <a:r>
              <a:rPr lang="en-US" dirty="0">
                <a:solidFill>
                  <a:srgbClr val="03154D"/>
                </a:solidFill>
                <a:latin typeface="Times New Roman"/>
                <a:cs typeface="Times New Roman"/>
              </a:rPr>
              <a:t>/</a:t>
            </a:r>
            <a:r>
              <a:rPr lang="en-US" dirty="0" smtClean="0">
                <a:solidFill>
                  <a:srgbClr val="03154D"/>
                </a:solidFill>
                <a:latin typeface="Times New Roman"/>
                <a:cs typeface="Times New Roman"/>
              </a:rPr>
              <a:t>stomach and stomach/duodenum interface</a:t>
            </a:r>
          </a:p>
          <a:p>
            <a:pPr marL="342900" indent="-342900">
              <a:buFont typeface="Wingdings" charset="2"/>
              <a:buChar char="q"/>
            </a:pPr>
            <a:r>
              <a:rPr lang="en-US" dirty="0" smtClean="0">
                <a:solidFill>
                  <a:srgbClr val="03154D"/>
                </a:solidFill>
                <a:latin typeface="Times New Roman"/>
                <a:cs typeface="Times New Roman"/>
              </a:rPr>
              <a:t>Clear, polycarbonate pipe allows visualization of internal fluids</a:t>
            </a:r>
          </a:p>
          <a:p>
            <a:pPr marL="342900" indent="-342900">
              <a:buFont typeface="Wingdings" charset="2"/>
              <a:buChar char="q"/>
            </a:pPr>
            <a:r>
              <a:rPr lang="en-US" dirty="0" smtClean="0">
                <a:solidFill>
                  <a:srgbClr val="03154D"/>
                </a:solidFill>
                <a:latin typeface="Times New Roman"/>
                <a:cs typeface="Times New Roman"/>
              </a:rPr>
              <a:t>Increasing depth allows increase in pressure based on density and height of fluid</a:t>
            </a:r>
          </a:p>
          <a:p>
            <a:pPr marL="342900" indent="-342900">
              <a:buFont typeface="Wingdings" charset="2"/>
              <a:buChar char="q"/>
            </a:pPr>
            <a:r>
              <a:rPr lang="en-US" dirty="0">
                <a:solidFill>
                  <a:srgbClr val="03154D"/>
                </a:solidFill>
                <a:latin typeface="Times New Roman"/>
                <a:cs typeface="Times New Roman"/>
              </a:rPr>
              <a:t>Internal fluids simulate environment of different areas of the gastrointestinal system (Table 1</a:t>
            </a:r>
            <a:r>
              <a:rPr lang="en-US" dirty="0" smtClean="0">
                <a:solidFill>
                  <a:srgbClr val="03154D"/>
                </a:solidFill>
                <a:latin typeface="Times New Roman"/>
                <a:cs typeface="Times New Roman"/>
              </a:rPr>
              <a:t>)</a:t>
            </a:r>
            <a:endParaRPr lang="en-US" dirty="0">
              <a:solidFill>
                <a:srgbClr val="03154D"/>
              </a:solidFill>
              <a:latin typeface="Times New Roman"/>
              <a:cs typeface="Times New Roman"/>
            </a:endParaRPr>
          </a:p>
        </p:txBody>
      </p:sp>
      <p:sp>
        <p:nvSpPr>
          <p:cNvPr id="25" name="Text Placeholder 24"/>
          <p:cNvSpPr>
            <a:spLocks noGrp="1"/>
          </p:cNvSpPr>
          <p:nvPr>
            <p:ph type="body" sz="quarter" idx="24"/>
          </p:nvPr>
        </p:nvSpPr>
        <p:spPr>
          <a:xfrm>
            <a:off x="16945396" y="13072086"/>
            <a:ext cx="10058400" cy="877155"/>
          </a:xfrm>
        </p:spPr>
        <p:txBody>
          <a:bodyPr/>
          <a:lstStyle/>
          <a:p>
            <a:r>
              <a:rPr lang="en-US" sz="4500" dirty="0" smtClean="0">
                <a:solidFill>
                  <a:srgbClr val="03154D"/>
                </a:solidFill>
              </a:rPr>
              <a:t>Design Components</a:t>
            </a:r>
            <a:endParaRPr lang="en-US" sz="4500" dirty="0">
              <a:solidFill>
                <a:srgbClr val="03154D"/>
              </a:solidFill>
            </a:endParaRPr>
          </a:p>
        </p:txBody>
      </p:sp>
      <p:sp>
        <p:nvSpPr>
          <p:cNvPr id="26" name="Text Placeholder 25"/>
          <p:cNvSpPr>
            <a:spLocks noGrp="1"/>
          </p:cNvSpPr>
          <p:nvPr>
            <p:ph type="body" sz="quarter" idx="25"/>
          </p:nvPr>
        </p:nvSpPr>
        <p:spPr>
          <a:xfrm>
            <a:off x="31275715" y="5614897"/>
            <a:ext cx="10047018" cy="877155"/>
          </a:xfrm>
        </p:spPr>
        <p:txBody>
          <a:bodyPr/>
          <a:lstStyle/>
          <a:p>
            <a:r>
              <a:rPr lang="en-US" sz="4500" dirty="0" smtClean="0">
                <a:solidFill>
                  <a:srgbClr val="03154D"/>
                </a:solidFill>
              </a:rPr>
              <a:t>Results</a:t>
            </a:r>
            <a:endParaRPr lang="en-US" sz="4500" dirty="0">
              <a:solidFill>
                <a:srgbClr val="03154D"/>
              </a:solidFill>
            </a:endParaRPr>
          </a:p>
        </p:txBody>
      </p:sp>
      <p:sp>
        <p:nvSpPr>
          <p:cNvPr id="27" name="Text Placeholder 26"/>
          <p:cNvSpPr>
            <a:spLocks noGrp="1"/>
          </p:cNvSpPr>
          <p:nvPr>
            <p:ph type="body" sz="quarter" idx="26"/>
          </p:nvPr>
        </p:nvSpPr>
        <p:spPr>
          <a:xfrm>
            <a:off x="31275715" y="6506184"/>
            <a:ext cx="10047018" cy="846363"/>
          </a:xfrm>
        </p:spPr>
        <p:txBody>
          <a:bodyPr/>
          <a:lstStyle/>
          <a:p>
            <a:r>
              <a:rPr lang="en-US" dirty="0" smtClean="0">
                <a:solidFill>
                  <a:srgbClr val="03154D"/>
                </a:solidFill>
              </a:rPr>
              <a:t>(PLOTS OF pH AND PRESSURE)</a:t>
            </a:r>
            <a:endParaRPr lang="en-US" dirty="0">
              <a:solidFill>
                <a:srgbClr val="03154D"/>
              </a:solidFill>
            </a:endParaRPr>
          </a:p>
        </p:txBody>
      </p:sp>
      <p:sp>
        <p:nvSpPr>
          <p:cNvPr id="28" name="Text Placeholder 27"/>
          <p:cNvSpPr>
            <a:spLocks noGrp="1"/>
          </p:cNvSpPr>
          <p:nvPr>
            <p:ph type="body" sz="quarter" idx="27"/>
          </p:nvPr>
        </p:nvSpPr>
        <p:spPr>
          <a:xfrm>
            <a:off x="31147059" y="10154375"/>
            <a:ext cx="10047018" cy="877155"/>
          </a:xfrm>
        </p:spPr>
        <p:txBody>
          <a:bodyPr/>
          <a:lstStyle/>
          <a:p>
            <a:r>
              <a:rPr lang="en-US" sz="4500" dirty="0" smtClean="0">
                <a:solidFill>
                  <a:srgbClr val="03154D"/>
                </a:solidFill>
              </a:rPr>
              <a:t>Future Directions</a:t>
            </a:r>
            <a:endParaRPr lang="en-US" sz="4500" dirty="0">
              <a:solidFill>
                <a:srgbClr val="03154D"/>
              </a:solidFill>
            </a:endParaRPr>
          </a:p>
        </p:txBody>
      </p:sp>
      <p:sp>
        <p:nvSpPr>
          <p:cNvPr id="29" name="Text Placeholder 28"/>
          <p:cNvSpPr>
            <a:spLocks noGrp="1"/>
          </p:cNvSpPr>
          <p:nvPr>
            <p:ph type="body" sz="quarter" idx="28"/>
          </p:nvPr>
        </p:nvSpPr>
        <p:spPr>
          <a:xfrm>
            <a:off x="29998756" y="10948417"/>
            <a:ext cx="12425114" cy="2923855"/>
          </a:xfrm>
        </p:spPr>
        <p:txBody>
          <a:bodyPr/>
          <a:lstStyle/>
          <a:p>
            <a:pPr marL="342900" lvl="0" indent="-342900">
              <a:buFont typeface="Wingdings" charset="2"/>
              <a:buChar char="q"/>
            </a:pPr>
            <a:r>
              <a:rPr lang="en-US" dirty="0">
                <a:solidFill>
                  <a:srgbClr val="03154D"/>
                </a:solidFill>
              </a:rPr>
              <a:t>Transition from large-scale prototype to physiologic-scale final design through the use of </a:t>
            </a:r>
            <a:r>
              <a:rPr lang="en-US" dirty="0" err="1">
                <a:solidFill>
                  <a:srgbClr val="03154D"/>
                </a:solidFill>
              </a:rPr>
              <a:t>microsensors</a:t>
            </a:r>
            <a:endParaRPr lang="en-US" dirty="0">
              <a:solidFill>
                <a:srgbClr val="03154D"/>
              </a:solidFill>
            </a:endParaRPr>
          </a:p>
          <a:p>
            <a:pPr marL="342900" lvl="0" indent="-342900">
              <a:buFont typeface="Wingdings" charset="2"/>
              <a:buChar char="q"/>
            </a:pPr>
            <a:r>
              <a:rPr lang="en-US" dirty="0">
                <a:solidFill>
                  <a:srgbClr val="03154D"/>
                </a:solidFill>
              </a:rPr>
              <a:t>Submit Institutional Review Board application so that device can be tested in human volunteers</a:t>
            </a:r>
          </a:p>
          <a:p>
            <a:pPr marL="342900" lvl="0" indent="-342900">
              <a:buFont typeface="Wingdings" charset="2"/>
              <a:buChar char="q"/>
            </a:pPr>
            <a:r>
              <a:rPr lang="en-US" dirty="0">
                <a:solidFill>
                  <a:srgbClr val="03154D"/>
                </a:solidFill>
              </a:rPr>
              <a:t>Create predictive algorithm that can amalgamate information from physiological sensors and predict the region </a:t>
            </a:r>
            <a:r>
              <a:rPr lang="en-US" dirty="0" smtClean="0">
                <a:solidFill>
                  <a:srgbClr val="03154D"/>
                </a:solidFill>
              </a:rPr>
              <a:t>in which </a:t>
            </a:r>
            <a:r>
              <a:rPr lang="en-US" dirty="0">
                <a:solidFill>
                  <a:srgbClr val="03154D"/>
                </a:solidFill>
              </a:rPr>
              <a:t>the pressure </a:t>
            </a:r>
            <a:r>
              <a:rPr lang="en-US" dirty="0" smtClean="0">
                <a:solidFill>
                  <a:srgbClr val="03154D"/>
                </a:solidFill>
              </a:rPr>
              <a:t>sensor lies</a:t>
            </a:r>
            <a:endParaRPr lang="en-US" dirty="0">
              <a:solidFill>
                <a:srgbClr val="03154D"/>
              </a:solidFill>
            </a:endParaRPr>
          </a:p>
        </p:txBody>
      </p:sp>
      <p:sp>
        <p:nvSpPr>
          <p:cNvPr id="30" name="Text Placeholder 29"/>
          <p:cNvSpPr>
            <a:spLocks noGrp="1"/>
          </p:cNvSpPr>
          <p:nvPr>
            <p:ph type="body" sz="quarter" idx="29"/>
          </p:nvPr>
        </p:nvSpPr>
        <p:spPr>
          <a:xfrm>
            <a:off x="29998755" y="21879351"/>
            <a:ext cx="12425115" cy="7340463"/>
          </a:xfrm>
        </p:spPr>
        <p:txBody>
          <a:bodyPr/>
          <a:lstStyle/>
          <a:p>
            <a:pPr indent="-457200" algn="l">
              <a:buFont typeface="+mj-lt"/>
              <a:buAutoNum type="arabicPeriod"/>
            </a:pPr>
            <a:r>
              <a:rPr lang="en-US" sz="2500" b="0" u="none" dirty="0" err="1">
                <a:latin typeface="Times New Roman"/>
                <a:cs typeface="Times New Roman"/>
              </a:rPr>
              <a:t>Rovito</a:t>
            </a:r>
            <a:r>
              <a:rPr lang="en-US" sz="2500" b="0" u="none" dirty="0">
                <a:latin typeface="Times New Roman"/>
                <a:cs typeface="Times New Roman"/>
              </a:rPr>
              <a:t>, Peter F. "Gastric Bypass Surgery: Complete Patient Guide." Bariatric Surgery Source</a:t>
            </a:r>
            <a:r>
              <a:rPr lang="en-US" sz="2500" b="0" u="none" dirty="0" smtClean="0">
                <a:latin typeface="Times New Roman"/>
                <a:cs typeface="Times New Roman"/>
              </a:rPr>
              <a:t>, Web.</a:t>
            </a:r>
          </a:p>
          <a:p>
            <a:pPr indent="-457200" algn="l">
              <a:buFont typeface="+mj-lt"/>
              <a:buAutoNum type="arabicPeriod"/>
            </a:pPr>
            <a:r>
              <a:rPr lang="en-US" sz="2500" b="0" u="none" dirty="0" smtClean="0">
                <a:latin typeface="Times New Roman"/>
                <a:cs typeface="Times New Roman"/>
              </a:rPr>
              <a:t>“Enteral Nutrition.” PINNT. Web.</a:t>
            </a:r>
          </a:p>
          <a:p>
            <a:pPr indent="-457200" algn="l">
              <a:buFont typeface="+mj-lt"/>
              <a:buAutoNum type="arabicPeriod"/>
            </a:pPr>
            <a:r>
              <a:rPr lang="en-US" sz="2500" b="0" u="none" dirty="0" smtClean="0">
                <a:solidFill>
                  <a:srgbClr val="03154D"/>
                </a:solidFill>
                <a:latin typeface="Times New Roman"/>
                <a:cs typeface="Times New Roman"/>
              </a:rPr>
              <a:t>Tran </a:t>
            </a:r>
            <a:r>
              <a:rPr lang="en-US" sz="2500" b="0" u="none" dirty="0">
                <a:solidFill>
                  <a:srgbClr val="03154D"/>
                </a:solidFill>
                <a:latin typeface="Times New Roman"/>
                <a:cs typeface="Times New Roman"/>
              </a:rPr>
              <a:t>K, </a:t>
            </a:r>
            <a:r>
              <a:rPr lang="en-US" sz="2500" b="0" u="none" dirty="0" err="1">
                <a:solidFill>
                  <a:srgbClr val="03154D"/>
                </a:solidFill>
                <a:latin typeface="Times New Roman"/>
                <a:cs typeface="Times New Roman"/>
              </a:rPr>
              <a:t>Brun</a:t>
            </a:r>
            <a:r>
              <a:rPr lang="en-US" sz="2500" b="0" u="none" dirty="0">
                <a:solidFill>
                  <a:srgbClr val="03154D"/>
                </a:solidFill>
                <a:latin typeface="Times New Roman"/>
                <a:cs typeface="Times New Roman"/>
              </a:rPr>
              <a:t> R, </a:t>
            </a:r>
            <a:r>
              <a:rPr lang="en-US" sz="2500" b="0" u="none" dirty="0" err="1">
                <a:solidFill>
                  <a:srgbClr val="03154D"/>
                </a:solidFill>
                <a:latin typeface="Times New Roman"/>
                <a:cs typeface="Times New Roman"/>
              </a:rPr>
              <a:t>Kuo</a:t>
            </a:r>
            <a:r>
              <a:rPr lang="en-US" sz="2500" b="0" u="none" dirty="0">
                <a:solidFill>
                  <a:srgbClr val="03154D"/>
                </a:solidFill>
                <a:latin typeface="Times New Roman"/>
                <a:cs typeface="Times New Roman"/>
              </a:rPr>
              <a:t> B. Evaluation of regional and whole gut motility using the wireless mobility capsule: Relevance in clinical practice. </a:t>
            </a:r>
            <a:r>
              <a:rPr lang="en-US" sz="2500" b="0" i="1" u="none" dirty="0" err="1">
                <a:solidFill>
                  <a:srgbClr val="03154D"/>
                </a:solidFill>
                <a:latin typeface="Times New Roman"/>
                <a:cs typeface="Times New Roman"/>
              </a:rPr>
              <a:t>Therap</a:t>
            </a:r>
            <a:r>
              <a:rPr lang="en-US" sz="2500" b="0" i="1" u="none" dirty="0">
                <a:solidFill>
                  <a:srgbClr val="03154D"/>
                </a:solidFill>
                <a:latin typeface="Times New Roman"/>
                <a:cs typeface="Times New Roman"/>
              </a:rPr>
              <a:t> </a:t>
            </a:r>
            <a:r>
              <a:rPr lang="en-US" sz="2500" b="0" i="1" u="none" dirty="0" err="1">
                <a:solidFill>
                  <a:srgbClr val="03154D"/>
                </a:solidFill>
                <a:latin typeface="Times New Roman"/>
                <a:cs typeface="Times New Roman"/>
              </a:rPr>
              <a:t>Adv</a:t>
            </a:r>
            <a:r>
              <a:rPr lang="en-US" sz="2500" b="0" i="1" u="none" dirty="0">
                <a:solidFill>
                  <a:srgbClr val="03154D"/>
                </a:solidFill>
                <a:latin typeface="Times New Roman"/>
                <a:cs typeface="Times New Roman"/>
              </a:rPr>
              <a:t> </a:t>
            </a:r>
            <a:r>
              <a:rPr lang="en-US" sz="2500" b="0" i="1" u="none" dirty="0" err="1">
                <a:solidFill>
                  <a:srgbClr val="03154D"/>
                </a:solidFill>
                <a:latin typeface="Times New Roman"/>
                <a:cs typeface="Times New Roman"/>
              </a:rPr>
              <a:t>Gastroenterol</a:t>
            </a:r>
            <a:r>
              <a:rPr lang="en-US" sz="2500" b="0" u="none" dirty="0">
                <a:solidFill>
                  <a:srgbClr val="03154D"/>
                </a:solidFill>
                <a:latin typeface="Times New Roman"/>
                <a:cs typeface="Times New Roman"/>
              </a:rPr>
              <a:t>. 2012; 5: 249-60.</a:t>
            </a:r>
          </a:p>
          <a:p>
            <a:pPr indent="-457200" algn="l">
              <a:buFont typeface="+mj-lt"/>
              <a:buAutoNum type="arabicPeriod"/>
            </a:pPr>
            <a:r>
              <a:rPr lang="en-US" sz="2500" b="0" u="none" dirty="0" err="1" smtClean="0">
                <a:solidFill>
                  <a:srgbClr val="03154D"/>
                </a:solidFill>
                <a:latin typeface="Times New Roman"/>
                <a:cs typeface="Times New Roman"/>
              </a:rPr>
              <a:t>Bitar</a:t>
            </a:r>
            <a:r>
              <a:rPr lang="en-US" sz="2500" b="0" u="none" dirty="0" smtClean="0">
                <a:solidFill>
                  <a:srgbClr val="03154D"/>
                </a:solidFill>
                <a:latin typeface="Times New Roman"/>
                <a:cs typeface="Times New Roman"/>
              </a:rPr>
              <a:t> </a:t>
            </a:r>
            <a:r>
              <a:rPr lang="en-US" sz="2500" b="0" u="none" dirty="0">
                <a:solidFill>
                  <a:srgbClr val="03154D"/>
                </a:solidFill>
                <a:latin typeface="Times New Roman"/>
                <a:cs typeface="Times New Roman"/>
              </a:rPr>
              <a:t>KN, </a:t>
            </a:r>
            <a:r>
              <a:rPr lang="en-US" sz="2500" b="0" u="none" dirty="0" err="1">
                <a:solidFill>
                  <a:srgbClr val="03154D"/>
                </a:solidFill>
                <a:latin typeface="Times New Roman"/>
                <a:cs typeface="Times New Roman"/>
              </a:rPr>
              <a:t>Raghavan</a:t>
            </a:r>
            <a:r>
              <a:rPr lang="en-US" sz="2500" b="0" u="none" dirty="0">
                <a:solidFill>
                  <a:srgbClr val="03154D"/>
                </a:solidFill>
                <a:latin typeface="Times New Roman"/>
                <a:cs typeface="Times New Roman"/>
              </a:rPr>
              <a:t> S, </a:t>
            </a:r>
            <a:r>
              <a:rPr lang="en-US" sz="2500" b="0" u="none" dirty="0" err="1">
                <a:solidFill>
                  <a:srgbClr val="03154D"/>
                </a:solidFill>
                <a:latin typeface="Times New Roman"/>
                <a:cs typeface="Times New Roman"/>
              </a:rPr>
              <a:t>Zakhem</a:t>
            </a:r>
            <a:r>
              <a:rPr lang="en-US" sz="2500" b="0" u="none" dirty="0">
                <a:solidFill>
                  <a:srgbClr val="03154D"/>
                </a:solidFill>
                <a:latin typeface="Times New Roman"/>
                <a:cs typeface="Times New Roman"/>
              </a:rPr>
              <a:t> E. Tissue engineering in the gut: Developments </a:t>
            </a:r>
            <a:r>
              <a:rPr lang="en-US" sz="2500" b="0" u="none" dirty="0" smtClean="0">
                <a:solidFill>
                  <a:srgbClr val="03154D"/>
                </a:solidFill>
                <a:latin typeface="Times New Roman"/>
                <a:cs typeface="Times New Roman"/>
              </a:rPr>
              <a:t>in </a:t>
            </a:r>
            <a:r>
              <a:rPr lang="en-US" sz="2500" b="0" u="none" dirty="0" err="1" smtClean="0">
                <a:solidFill>
                  <a:srgbClr val="03154D"/>
                </a:solidFill>
                <a:latin typeface="Times New Roman"/>
                <a:cs typeface="Times New Roman"/>
              </a:rPr>
              <a:t>neuromusculature</a:t>
            </a:r>
            <a:r>
              <a:rPr lang="en-US" sz="2500" b="0" u="none" dirty="0">
                <a:solidFill>
                  <a:srgbClr val="03154D"/>
                </a:solidFill>
                <a:latin typeface="Times New Roman"/>
                <a:cs typeface="Times New Roman"/>
              </a:rPr>
              <a:t>. </a:t>
            </a:r>
            <a:r>
              <a:rPr lang="en-US" sz="2500" b="0" i="1" u="none" dirty="0">
                <a:solidFill>
                  <a:srgbClr val="03154D"/>
                </a:solidFill>
                <a:latin typeface="Times New Roman"/>
                <a:cs typeface="Times New Roman"/>
              </a:rPr>
              <a:t>Gastroenterology</a:t>
            </a:r>
            <a:r>
              <a:rPr lang="en-US" sz="2500" b="0" u="none" dirty="0">
                <a:solidFill>
                  <a:srgbClr val="03154D"/>
                </a:solidFill>
                <a:latin typeface="Times New Roman"/>
                <a:cs typeface="Times New Roman"/>
              </a:rPr>
              <a:t>. 2014; 146: 1614-24.</a:t>
            </a:r>
            <a:endParaRPr lang="en-US" sz="2500" b="0" u="none" dirty="0">
              <a:solidFill>
                <a:srgbClr val="03154D"/>
              </a:solidFill>
              <a:latin typeface="Times New Roman"/>
              <a:cs typeface="Times New Roman"/>
              <a:hlinkClick r:id="rId3"/>
            </a:endParaRPr>
          </a:p>
          <a:p>
            <a:pPr indent="-457200" algn="l">
              <a:buFont typeface="+mj-lt"/>
              <a:buAutoNum type="arabicPeriod"/>
            </a:pPr>
            <a:r>
              <a:rPr lang="en-US" sz="2500" b="0" u="none" dirty="0" err="1">
                <a:solidFill>
                  <a:srgbClr val="03154D"/>
                </a:solidFill>
                <a:latin typeface="Times New Roman"/>
                <a:cs typeface="Times New Roman"/>
              </a:rPr>
              <a:t>Bortolotti</a:t>
            </a:r>
            <a:r>
              <a:rPr lang="en-US" sz="2500" b="0" u="none" dirty="0">
                <a:solidFill>
                  <a:srgbClr val="03154D"/>
                </a:solidFill>
                <a:latin typeface="Times New Roman"/>
                <a:cs typeface="Times New Roman"/>
              </a:rPr>
              <a:t> M, </a:t>
            </a:r>
            <a:r>
              <a:rPr lang="en-US" sz="2500" b="0" u="none" dirty="0" err="1">
                <a:solidFill>
                  <a:srgbClr val="03154D"/>
                </a:solidFill>
                <a:latin typeface="Times New Roman"/>
                <a:cs typeface="Times New Roman"/>
              </a:rPr>
              <a:t>Sarti</a:t>
            </a:r>
            <a:r>
              <a:rPr lang="en-US" sz="2500" b="0" u="none" dirty="0">
                <a:solidFill>
                  <a:srgbClr val="03154D"/>
                </a:solidFill>
                <a:latin typeface="Times New Roman"/>
                <a:cs typeface="Times New Roman"/>
              </a:rPr>
              <a:t> P, Barbara L, </a:t>
            </a:r>
            <a:r>
              <a:rPr lang="en-US" sz="2500" b="0" u="none" dirty="0" err="1">
                <a:solidFill>
                  <a:srgbClr val="03154D"/>
                </a:solidFill>
                <a:latin typeface="Times New Roman"/>
                <a:cs typeface="Times New Roman"/>
              </a:rPr>
              <a:t>Brunelli</a:t>
            </a:r>
            <a:r>
              <a:rPr lang="en-US" sz="2500" b="0" u="none" dirty="0">
                <a:solidFill>
                  <a:srgbClr val="03154D"/>
                </a:solidFill>
                <a:latin typeface="Times New Roman"/>
                <a:cs typeface="Times New Roman"/>
              </a:rPr>
              <a:t> F. Gastric myoelectric activity in patients with chronic idiopathic gastroparesis. </a:t>
            </a:r>
            <a:r>
              <a:rPr lang="en-US" sz="2500" b="0" i="1" u="none" dirty="0">
                <a:solidFill>
                  <a:srgbClr val="03154D"/>
                </a:solidFill>
                <a:latin typeface="Times New Roman"/>
                <a:cs typeface="Times New Roman"/>
              </a:rPr>
              <a:t>J Neurogastroenterol Motil</a:t>
            </a:r>
            <a:r>
              <a:rPr lang="en-US" sz="2500" b="0" u="none" dirty="0">
                <a:solidFill>
                  <a:srgbClr val="03154D"/>
                </a:solidFill>
                <a:latin typeface="Times New Roman"/>
                <a:cs typeface="Times New Roman"/>
              </a:rPr>
              <a:t>. 1990; 2: 104-8.</a:t>
            </a:r>
            <a:endParaRPr lang="en-US" sz="2500" b="0" u="none" dirty="0">
              <a:solidFill>
                <a:srgbClr val="03154D"/>
              </a:solidFill>
              <a:latin typeface="Times New Roman"/>
              <a:cs typeface="Times New Roman"/>
              <a:hlinkClick r:id="rId4"/>
            </a:endParaRPr>
          </a:p>
          <a:p>
            <a:pPr indent="-457200" algn="l">
              <a:buFont typeface="+mj-lt"/>
              <a:buAutoNum type="arabicPeriod"/>
            </a:pPr>
            <a:r>
              <a:rPr lang="en-US" sz="2500" b="0" u="none" dirty="0">
                <a:solidFill>
                  <a:srgbClr val="03154D"/>
                </a:solidFill>
                <a:latin typeface="Times New Roman"/>
                <a:cs typeface="Times New Roman"/>
              </a:rPr>
              <a:t>Holmes GM, Swartz EM, McLean MS. Fabrication and implantation of miniature dual-element strain gages for measuring in vivo gastrointestinal contractions in rodents. </a:t>
            </a:r>
            <a:r>
              <a:rPr lang="en-US" sz="2500" b="0" i="1" u="none" dirty="0">
                <a:solidFill>
                  <a:srgbClr val="03154D"/>
                </a:solidFill>
                <a:latin typeface="Times New Roman"/>
                <a:cs typeface="Times New Roman"/>
              </a:rPr>
              <a:t>J Vis Exp</a:t>
            </a:r>
            <a:r>
              <a:rPr lang="en-US" sz="2500" b="0" u="none" dirty="0">
                <a:solidFill>
                  <a:srgbClr val="03154D"/>
                </a:solidFill>
                <a:latin typeface="Times New Roman"/>
                <a:cs typeface="Times New Roman"/>
              </a:rPr>
              <a:t>. 2014; 91: 51739.</a:t>
            </a:r>
            <a:endParaRPr lang="en-US" sz="2500" b="0" u="none" dirty="0">
              <a:solidFill>
                <a:srgbClr val="03154D"/>
              </a:solidFill>
              <a:latin typeface="Times New Roman"/>
              <a:cs typeface="Times New Roman"/>
              <a:hlinkClick r:id="rId5"/>
            </a:endParaRPr>
          </a:p>
          <a:p>
            <a:pPr indent="-457200" algn="l">
              <a:buFont typeface="+mj-lt"/>
              <a:buAutoNum type="arabicPeriod"/>
            </a:pPr>
            <a:r>
              <a:rPr lang="en-US" sz="2500" b="0" u="none" dirty="0">
                <a:solidFill>
                  <a:srgbClr val="03154D"/>
                </a:solidFill>
                <a:latin typeface="Times New Roman"/>
                <a:cs typeface="Times New Roman"/>
              </a:rPr>
              <a:t>Shi Q, Wang J, Chen D, et al. In vitro and in vivo characterization of wireless and passive micro system enabling gastrointestinal pressure monitoring. </a:t>
            </a:r>
            <a:r>
              <a:rPr lang="en-US" sz="2500" b="0" i="1" u="none" dirty="0">
                <a:solidFill>
                  <a:srgbClr val="03154D"/>
                </a:solidFill>
                <a:latin typeface="Times New Roman"/>
                <a:cs typeface="Times New Roman"/>
              </a:rPr>
              <a:t>Biomed Microdevices</a:t>
            </a:r>
            <a:r>
              <a:rPr lang="en-US" sz="2500" b="0" u="none" dirty="0">
                <a:solidFill>
                  <a:srgbClr val="03154D"/>
                </a:solidFill>
                <a:latin typeface="Times New Roman"/>
                <a:cs typeface="Times New Roman"/>
              </a:rPr>
              <a:t>. 2014; 16: 859-68.</a:t>
            </a:r>
            <a:endParaRPr lang="en-US" sz="2500" b="0" u="none" dirty="0">
              <a:solidFill>
                <a:srgbClr val="03154D"/>
              </a:solidFill>
              <a:latin typeface="Times New Roman"/>
              <a:cs typeface="Times New Roman"/>
              <a:hlinkClick r:id="rId6"/>
            </a:endParaRPr>
          </a:p>
          <a:p>
            <a:pPr indent="-457200" algn="l">
              <a:buFont typeface="+mj-lt"/>
              <a:buAutoNum type="arabicPeriod"/>
            </a:pPr>
            <a:r>
              <a:rPr lang="en-US" sz="2500" b="0" u="none" dirty="0" err="1">
                <a:solidFill>
                  <a:srgbClr val="03154D"/>
                </a:solidFill>
                <a:latin typeface="Times New Roman"/>
                <a:cs typeface="Times New Roman"/>
              </a:rPr>
              <a:t>Towe</a:t>
            </a:r>
            <a:r>
              <a:rPr lang="en-US" sz="2500" b="0" u="none" dirty="0">
                <a:solidFill>
                  <a:srgbClr val="03154D"/>
                </a:solidFill>
                <a:latin typeface="Times New Roman"/>
                <a:cs typeface="Times New Roman"/>
              </a:rPr>
              <a:t> BC. Piezoelectric contrast materials for ultrasound imaging. </a:t>
            </a:r>
            <a:r>
              <a:rPr lang="en-US" sz="2500" b="0" i="1" u="none" dirty="0">
                <a:solidFill>
                  <a:srgbClr val="03154D"/>
                </a:solidFill>
                <a:latin typeface="Times New Roman"/>
                <a:cs typeface="Times New Roman"/>
              </a:rPr>
              <a:t>IEEE Trans Ultrason Ferroelectr Freq Control</a:t>
            </a:r>
            <a:r>
              <a:rPr lang="en-US" sz="2500" b="0" u="none" dirty="0">
                <a:solidFill>
                  <a:srgbClr val="03154D"/>
                </a:solidFill>
                <a:latin typeface="Times New Roman"/>
                <a:cs typeface="Times New Roman"/>
              </a:rPr>
              <a:t>. 2005; 52: 1483-8</a:t>
            </a:r>
            <a:r>
              <a:rPr lang="en-US" sz="2500" b="0" u="none" dirty="0" smtClean="0">
                <a:solidFill>
                  <a:srgbClr val="03154D"/>
                </a:solidFill>
                <a:latin typeface="Times New Roman"/>
                <a:cs typeface="Times New Roman"/>
              </a:rPr>
              <a:t>.</a:t>
            </a:r>
          </a:p>
          <a:p>
            <a:pPr indent="-457200" algn="l">
              <a:buFont typeface="+mj-lt"/>
              <a:buAutoNum type="arabicPeriod"/>
            </a:pPr>
            <a:endParaRPr lang="en-US" sz="2500" b="0" u="none" dirty="0">
              <a:solidFill>
                <a:srgbClr val="03154D"/>
              </a:solidFill>
              <a:latin typeface="Times New Roman"/>
              <a:cs typeface="Times New Roman"/>
            </a:endParaRPr>
          </a:p>
        </p:txBody>
      </p:sp>
      <p:sp>
        <p:nvSpPr>
          <p:cNvPr id="31" name="Text Placeholder 30"/>
          <p:cNvSpPr>
            <a:spLocks noGrp="1"/>
          </p:cNvSpPr>
          <p:nvPr>
            <p:ph type="body" sz="quarter" idx="30"/>
          </p:nvPr>
        </p:nvSpPr>
        <p:spPr>
          <a:xfrm>
            <a:off x="29731883" y="30028902"/>
            <a:ext cx="12940118" cy="1615805"/>
          </a:xfrm>
        </p:spPr>
        <p:txBody>
          <a:bodyPr/>
          <a:lstStyle/>
          <a:p>
            <a:r>
              <a:rPr lang="en-US" dirty="0" smtClean="0">
                <a:solidFill>
                  <a:srgbClr val="03154D"/>
                </a:solidFill>
              </a:rPr>
              <a:t>In addition to our sponsor, Dr. </a:t>
            </a:r>
            <a:r>
              <a:rPr lang="en-US" dirty="0" err="1" smtClean="0">
                <a:solidFill>
                  <a:srgbClr val="03154D"/>
                </a:solidFill>
              </a:rPr>
              <a:t>Naji</a:t>
            </a:r>
            <a:r>
              <a:rPr lang="en-US" dirty="0" smtClean="0">
                <a:solidFill>
                  <a:srgbClr val="03154D"/>
                </a:solidFill>
              </a:rPr>
              <a:t> </a:t>
            </a:r>
            <a:r>
              <a:rPr lang="en-US" dirty="0" err="1" smtClean="0">
                <a:solidFill>
                  <a:srgbClr val="03154D"/>
                </a:solidFill>
              </a:rPr>
              <a:t>Abumrad</a:t>
            </a:r>
            <a:r>
              <a:rPr lang="en-US" dirty="0" smtClean="0">
                <a:solidFill>
                  <a:srgbClr val="03154D"/>
                </a:solidFill>
              </a:rPr>
              <a:t>, and advisor, Dr. Matthew Walker III, we would also like to thank Ms. Jean Barnes for her support and guidance. Funding for this project was provided by the Biomedical Engineering Department of Vanderbilt University.</a:t>
            </a:r>
            <a:endParaRPr lang="en-US" dirty="0">
              <a:solidFill>
                <a:srgbClr val="03154D"/>
              </a:solidFill>
            </a:endParaRPr>
          </a:p>
        </p:txBody>
      </p:sp>
      <p:sp>
        <p:nvSpPr>
          <p:cNvPr id="32" name="Text Placeholder 31"/>
          <p:cNvSpPr>
            <a:spLocks noGrp="1"/>
          </p:cNvSpPr>
          <p:nvPr>
            <p:ph type="body" sz="quarter" idx="96"/>
          </p:nvPr>
        </p:nvSpPr>
        <p:spPr>
          <a:xfrm>
            <a:off x="1455815" y="13578526"/>
            <a:ext cx="6697068" cy="9771884"/>
          </a:xfrm>
        </p:spPr>
        <p:txBody>
          <a:bodyPr/>
          <a:lstStyle/>
          <a:p>
            <a:pPr marL="457200" indent="-457200">
              <a:buFont typeface="Wingdings" charset="2"/>
              <a:buChar char="q"/>
            </a:pPr>
            <a:r>
              <a:rPr lang="en-US" dirty="0" smtClean="0">
                <a:solidFill>
                  <a:srgbClr val="03154D"/>
                </a:solidFill>
              </a:rPr>
              <a:t>Gastric </a:t>
            </a:r>
            <a:r>
              <a:rPr lang="en-US" dirty="0">
                <a:solidFill>
                  <a:srgbClr val="03154D"/>
                </a:solidFill>
              </a:rPr>
              <a:t>bypass surgery is </a:t>
            </a:r>
            <a:r>
              <a:rPr lang="en-US" dirty="0" smtClean="0">
                <a:solidFill>
                  <a:srgbClr val="03154D"/>
                </a:solidFill>
              </a:rPr>
              <a:t>an invasive, risky, expensive, but often effective treatment </a:t>
            </a:r>
            <a:r>
              <a:rPr lang="en-US" dirty="0" smtClean="0">
                <a:solidFill>
                  <a:srgbClr val="03154D"/>
                </a:solidFill>
                <a:latin typeface="Times New Roman"/>
                <a:cs typeface="Times New Roman"/>
              </a:rPr>
              <a:t>for </a:t>
            </a:r>
            <a:r>
              <a:rPr lang="en-US" dirty="0">
                <a:solidFill>
                  <a:srgbClr val="03154D"/>
                </a:solidFill>
                <a:latin typeface="Times New Roman"/>
                <a:cs typeface="Times New Roman"/>
              </a:rPr>
              <a:t>obesity </a:t>
            </a:r>
            <a:r>
              <a:rPr lang="en-US" dirty="0" smtClean="0">
                <a:solidFill>
                  <a:srgbClr val="03154D"/>
                </a:solidFill>
                <a:latin typeface="Times New Roman"/>
                <a:cs typeface="Times New Roman"/>
              </a:rPr>
              <a:t>and obesity-related illnesses, such as </a:t>
            </a:r>
            <a:r>
              <a:rPr lang="en-US" dirty="0">
                <a:solidFill>
                  <a:srgbClr val="03154D"/>
                </a:solidFill>
                <a:latin typeface="Times New Roman"/>
                <a:cs typeface="Times New Roman"/>
              </a:rPr>
              <a:t>Type II </a:t>
            </a:r>
            <a:r>
              <a:rPr lang="en-US" dirty="0" smtClean="0">
                <a:solidFill>
                  <a:srgbClr val="03154D"/>
                </a:solidFill>
                <a:latin typeface="Times New Roman"/>
                <a:cs typeface="Times New Roman"/>
              </a:rPr>
              <a:t>diabetes (Figure 1A). </a:t>
            </a:r>
          </a:p>
          <a:p>
            <a:pPr marL="457200" indent="-457200">
              <a:buFont typeface="Wingdings" charset="2"/>
              <a:buChar char="q"/>
            </a:pPr>
            <a:r>
              <a:rPr lang="en-US" dirty="0" smtClean="0">
                <a:solidFill>
                  <a:srgbClr val="03154D"/>
                </a:solidFill>
              </a:rPr>
              <a:t>Bypassing the foregut using a </a:t>
            </a:r>
            <a:r>
              <a:rPr lang="en-US" dirty="0" err="1" smtClean="0">
                <a:solidFill>
                  <a:srgbClr val="03154D"/>
                </a:solidFill>
              </a:rPr>
              <a:t>nasoduodenal</a:t>
            </a:r>
            <a:r>
              <a:rPr lang="en-US" dirty="0" smtClean="0">
                <a:solidFill>
                  <a:srgbClr val="03154D"/>
                </a:solidFill>
              </a:rPr>
              <a:t> or </a:t>
            </a:r>
            <a:r>
              <a:rPr lang="en-US" dirty="0" err="1" smtClean="0">
                <a:solidFill>
                  <a:srgbClr val="03154D"/>
                </a:solidFill>
              </a:rPr>
              <a:t>nasojejunal</a:t>
            </a:r>
            <a:r>
              <a:rPr lang="en-US" dirty="0" smtClean="0">
                <a:solidFill>
                  <a:srgbClr val="03154D"/>
                </a:solidFill>
              </a:rPr>
              <a:t> feeding tube may mimic the effects of gastric bypass without surgical intervention (Figure 1B).</a:t>
            </a:r>
          </a:p>
          <a:p>
            <a:endParaRPr lang="en-US" sz="1000" dirty="0">
              <a:solidFill>
                <a:srgbClr val="03154D"/>
              </a:solidFill>
              <a:latin typeface="Times New Roman"/>
              <a:cs typeface="Times New Roman"/>
            </a:endParaRPr>
          </a:p>
          <a:p>
            <a:pPr marL="457200" indent="-457200">
              <a:buFont typeface="Wingdings" charset="2"/>
              <a:buChar char="q"/>
            </a:pPr>
            <a:r>
              <a:rPr lang="en-US" dirty="0" smtClean="0">
                <a:solidFill>
                  <a:srgbClr val="03154D"/>
                </a:solidFill>
              </a:rPr>
              <a:t>Current tube placement systems have definitive weaknesses</a:t>
            </a:r>
          </a:p>
          <a:p>
            <a:pPr marL="1943025" lvl="1" indent="-457200">
              <a:buFont typeface="Wingdings" charset="2"/>
              <a:buChar char="q"/>
            </a:pPr>
            <a:r>
              <a:rPr lang="en-US" dirty="0" smtClean="0">
                <a:solidFill>
                  <a:srgbClr val="03154D"/>
                </a:solidFill>
                <a:latin typeface="Times New Roman"/>
                <a:cs typeface="Times New Roman"/>
              </a:rPr>
              <a:t>The </a:t>
            </a:r>
            <a:r>
              <a:rPr lang="en-US" dirty="0">
                <a:solidFill>
                  <a:srgbClr val="03154D"/>
                </a:solidFill>
                <a:latin typeface="Times New Roman"/>
                <a:cs typeface="Times New Roman"/>
              </a:rPr>
              <a:t>correct placement of feeding tube is difficult to confirm without using X ray</a:t>
            </a:r>
            <a:r>
              <a:rPr lang="en-US" dirty="0" smtClean="0">
                <a:solidFill>
                  <a:srgbClr val="03154D"/>
                </a:solidFill>
                <a:latin typeface="Times New Roman"/>
                <a:cs typeface="Times New Roman"/>
              </a:rPr>
              <a:t>.</a:t>
            </a:r>
          </a:p>
          <a:p>
            <a:pPr marL="1943025" lvl="1" indent="-457200">
              <a:buFont typeface="Wingdings" charset="2"/>
              <a:buChar char="q"/>
            </a:pPr>
            <a:r>
              <a:rPr lang="en-US" dirty="0" smtClean="0">
                <a:solidFill>
                  <a:srgbClr val="03154D"/>
                </a:solidFill>
                <a:latin typeface="Times New Roman"/>
                <a:cs typeface="Times New Roman"/>
              </a:rPr>
              <a:t>Current systems cannot definitely differentiate between the lung and stomach until alimentation</a:t>
            </a:r>
          </a:p>
          <a:p>
            <a:pPr lvl="1" indent="0">
              <a:buNone/>
            </a:pPr>
            <a:endParaRPr lang="en-US" sz="1000" dirty="0">
              <a:solidFill>
                <a:srgbClr val="03154D"/>
              </a:solidFill>
              <a:latin typeface="Times New Roman"/>
              <a:cs typeface="Times New Roman"/>
            </a:endParaRPr>
          </a:p>
          <a:p>
            <a:pPr marL="457200" indent="-457200">
              <a:buFont typeface="Wingdings" charset="2"/>
              <a:buChar char="q"/>
            </a:pPr>
            <a:r>
              <a:rPr lang="en-US" dirty="0">
                <a:solidFill>
                  <a:srgbClr val="03154D"/>
                </a:solidFill>
              </a:rPr>
              <a:t>Pressure and pH change in a predictable and characteristic pattern as you travel through the gastrointestinal </a:t>
            </a:r>
            <a:r>
              <a:rPr lang="en-US" dirty="0" smtClean="0">
                <a:solidFill>
                  <a:srgbClr val="03154D"/>
                </a:solidFill>
              </a:rPr>
              <a:t>tract (Figure 2). </a:t>
            </a:r>
            <a:r>
              <a:rPr lang="en-US" dirty="0" smtClean="0">
                <a:solidFill>
                  <a:srgbClr val="03154D"/>
                </a:solidFill>
                <a:latin typeface="Times New Roman"/>
                <a:cs typeface="Times New Roman"/>
              </a:rPr>
              <a:t>Our </a:t>
            </a:r>
            <a:r>
              <a:rPr lang="en-US" dirty="0">
                <a:solidFill>
                  <a:srgbClr val="03154D"/>
                </a:solidFill>
                <a:latin typeface="Times New Roman"/>
                <a:cs typeface="Times New Roman"/>
              </a:rPr>
              <a:t>design detects the pH and pressure as th</a:t>
            </a:r>
            <a:r>
              <a:rPr lang="en-US" dirty="0">
                <a:solidFill>
                  <a:srgbClr val="03154D"/>
                </a:solidFill>
              </a:rPr>
              <a:t>e feeding tube advances through the digestive system, indicating the position of tube’s tip</a:t>
            </a:r>
            <a:r>
              <a:rPr lang="en-US" dirty="0" smtClean="0">
                <a:solidFill>
                  <a:srgbClr val="03154D"/>
                </a:solidFill>
              </a:rPr>
              <a:t>.</a:t>
            </a:r>
          </a:p>
        </p:txBody>
      </p:sp>
      <p:sp>
        <p:nvSpPr>
          <p:cNvPr id="33" name="Text Placeholder 32"/>
          <p:cNvSpPr>
            <a:spLocks noGrp="1"/>
          </p:cNvSpPr>
          <p:nvPr>
            <p:ph type="body" sz="quarter" idx="150"/>
          </p:nvPr>
        </p:nvSpPr>
        <p:spPr>
          <a:xfrm>
            <a:off x="5932593" y="3948520"/>
            <a:ext cx="31998968" cy="858013"/>
          </a:xfrm>
        </p:spPr>
        <p:txBody>
          <a:bodyPr>
            <a:normAutofit/>
          </a:bodyPr>
          <a:lstStyle/>
          <a:p>
            <a:r>
              <a:rPr lang="en-US" sz="4000" dirty="0">
                <a:solidFill>
                  <a:srgbClr val="03154D"/>
                </a:solidFill>
              </a:rPr>
              <a:t>B</a:t>
            </a:r>
            <a:r>
              <a:rPr lang="en-US" sz="4000" dirty="0" smtClean="0">
                <a:solidFill>
                  <a:srgbClr val="03154D"/>
                </a:solidFill>
              </a:rPr>
              <a:t>iomedical Engineering Department, Vanderbilt University, Nashville, TN</a:t>
            </a:r>
            <a:endParaRPr lang="en-US" sz="4000" dirty="0">
              <a:solidFill>
                <a:srgbClr val="03154D"/>
              </a:solidFill>
            </a:endParaRPr>
          </a:p>
        </p:txBody>
      </p:sp>
      <p:sp>
        <p:nvSpPr>
          <p:cNvPr id="34" name="Text Placeholder 33"/>
          <p:cNvSpPr>
            <a:spLocks noGrp="1"/>
          </p:cNvSpPr>
          <p:nvPr>
            <p:ph type="body" sz="quarter" idx="151"/>
          </p:nvPr>
        </p:nvSpPr>
        <p:spPr>
          <a:xfrm>
            <a:off x="5932593" y="2132903"/>
            <a:ext cx="31998968" cy="1280160"/>
          </a:xfrm>
        </p:spPr>
        <p:txBody>
          <a:bodyPr>
            <a:noAutofit/>
          </a:bodyPr>
          <a:lstStyle/>
          <a:p>
            <a:r>
              <a:rPr lang="en-US" sz="5000" dirty="0" smtClean="0">
                <a:solidFill>
                  <a:srgbClr val="03154D"/>
                </a:solidFill>
              </a:rPr>
              <a:t>Alexander </a:t>
            </a:r>
            <a:r>
              <a:rPr lang="en-US" sz="5000" dirty="0" err="1" smtClean="0">
                <a:solidFill>
                  <a:srgbClr val="03154D"/>
                </a:solidFill>
              </a:rPr>
              <a:t>Heilman</a:t>
            </a:r>
            <a:r>
              <a:rPr lang="en-US" sz="5000" dirty="0" smtClean="0">
                <a:solidFill>
                  <a:srgbClr val="03154D"/>
                </a:solidFill>
              </a:rPr>
              <a:t>, Graham Husband, Katherine Jones, Ying Lin</a:t>
            </a:r>
          </a:p>
          <a:p>
            <a:r>
              <a:rPr lang="en-US" sz="5000" dirty="0" smtClean="0">
                <a:solidFill>
                  <a:srgbClr val="03154D"/>
                </a:solidFill>
              </a:rPr>
              <a:t>Advisors: Dr. </a:t>
            </a:r>
            <a:r>
              <a:rPr lang="en-US" sz="5000" dirty="0" err="1" smtClean="0">
                <a:solidFill>
                  <a:srgbClr val="03154D"/>
                </a:solidFill>
              </a:rPr>
              <a:t>Naji</a:t>
            </a:r>
            <a:r>
              <a:rPr lang="en-US" sz="5000" dirty="0" smtClean="0">
                <a:solidFill>
                  <a:srgbClr val="03154D"/>
                </a:solidFill>
              </a:rPr>
              <a:t> </a:t>
            </a:r>
            <a:r>
              <a:rPr lang="en-US" sz="5000" dirty="0" err="1" smtClean="0">
                <a:solidFill>
                  <a:srgbClr val="03154D"/>
                </a:solidFill>
              </a:rPr>
              <a:t>Abumrad</a:t>
            </a:r>
            <a:r>
              <a:rPr lang="en-US" sz="5000" dirty="0">
                <a:solidFill>
                  <a:srgbClr val="03154D"/>
                </a:solidFill>
              </a:rPr>
              <a:t> </a:t>
            </a:r>
            <a:r>
              <a:rPr lang="en-US" sz="5000" dirty="0" smtClean="0">
                <a:solidFill>
                  <a:srgbClr val="03154D"/>
                </a:solidFill>
              </a:rPr>
              <a:t>and Dr. Matthew Walker III</a:t>
            </a:r>
            <a:endParaRPr lang="en-US" sz="5000" dirty="0">
              <a:solidFill>
                <a:srgbClr val="03154D"/>
              </a:solidFill>
            </a:endParaRPr>
          </a:p>
        </p:txBody>
      </p:sp>
      <p:sp>
        <p:nvSpPr>
          <p:cNvPr id="35" name="Text Placeholder 34"/>
          <p:cNvSpPr>
            <a:spLocks noGrp="1"/>
          </p:cNvSpPr>
          <p:nvPr>
            <p:ph type="body" sz="quarter" idx="153"/>
          </p:nvPr>
        </p:nvSpPr>
        <p:spPr>
          <a:xfrm>
            <a:off x="5932593" y="800008"/>
            <a:ext cx="31998968" cy="1637973"/>
          </a:xfrm>
        </p:spPr>
        <p:txBody>
          <a:bodyPr>
            <a:noAutofit/>
          </a:bodyPr>
          <a:lstStyle/>
          <a:p>
            <a:r>
              <a:rPr lang="en-US" sz="8000" dirty="0" err="1" smtClean="0">
                <a:solidFill>
                  <a:srgbClr val="03154D"/>
                </a:solidFill>
              </a:rPr>
              <a:t>FeedRite</a:t>
            </a:r>
            <a:r>
              <a:rPr lang="en-US" sz="8000" dirty="0" smtClean="0">
                <a:solidFill>
                  <a:srgbClr val="03154D"/>
                </a:solidFill>
              </a:rPr>
              <a:t> Feeding Tube Placement System</a:t>
            </a:r>
            <a:endParaRPr lang="en-US" sz="8000" dirty="0">
              <a:solidFill>
                <a:srgbClr val="03154D"/>
              </a:solidFill>
            </a:endParaRPr>
          </a:p>
        </p:txBody>
      </p:sp>
      <p:sp>
        <p:nvSpPr>
          <p:cNvPr id="37" name="Text Placeholder 27"/>
          <p:cNvSpPr txBox="1">
            <a:spLocks/>
          </p:cNvSpPr>
          <p:nvPr/>
        </p:nvSpPr>
        <p:spPr>
          <a:xfrm>
            <a:off x="31147059" y="13985164"/>
            <a:ext cx="10047018" cy="877155"/>
          </a:xfrm>
          <a:prstGeom prst="rect">
            <a:avLst/>
          </a:prstGeom>
          <a:noFill/>
        </p:spPr>
        <p:txBody>
          <a:bodyPr wrap="square" lIns="91436" tIns="91436" rIns="91436" bIns="91436" anchor="ctr" anchorCtr="0">
            <a:spAutoFit/>
          </a:bodyPr>
          <a:lstStyle>
            <a:lvl1pPr marL="0" indent="0" algn="ctr" defTabSz="4388900" rtl="0" eaLnBrk="1" latinLnBrk="0" hangingPunct="1">
              <a:spcBef>
                <a:spcPct val="20000"/>
              </a:spcBef>
              <a:buFont typeface="Arial" pitchFamily="34" charset="0"/>
              <a:buNone/>
              <a:defRPr sz="3700" b="1" u="sng" kern="1200" baseline="0">
                <a:solidFill>
                  <a:schemeClr val="accent5">
                    <a:lumMod val="50000"/>
                  </a:schemeClr>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sz="4500" dirty="0" smtClean="0">
                <a:solidFill>
                  <a:srgbClr val="03154D"/>
                </a:solidFill>
              </a:rPr>
              <a:t>Conclusions</a:t>
            </a:r>
            <a:endParaRPr lang="en-US" sz="4500" dirty="0">
              <a:solidFill>
                <a:srgbClr val="03154D"/>
              </a:solidFill>
            </a:endParaRPr>
          </a:p>
        </p:txBody>
      </p:sp>
      <p:sp>
        <p:nvSpPr>
          <p:cNvPr id="38" name="Text Placeholder 28"/>
          <p:cNvSpPr txBox="1">
            <a:spLocks/>
          </p:cNvSpPr>
          <p:nvPr/>
        </p:nvSpPr>
        <p:spPr>
          <a:xfrm>
            <a:off x="29998755" y="14763613"/>
            <a:ext cx="12425115" cy="5986232"/>
          </a:xfrm>
          <a:prstGeom prst="rect">
            <a:avLst/>
          </a:prstGeom>
        </p:spPr>
        <p:txBody>
          <a:bodyPr wrap="square" lIns="228589" tIns="228589" rIns="228589" bIns="228589">
            <a:spAutoFit/>
          </a:bodyPr>
          <a:lstStyle>
            <a:lvl1pPr marL="0" indent="0" algn="l" defTabSz="4388900" rtl="0" eaLnBrk="1" latinLnBrk="0" hangingPunct="1">
              <a:spcBef>
                <a:spcPct val="20000"/>
              </a:spcBef>
              <a:buFont typeface="Arial" pitchFamily="34" charset="0"/>
              <a:buNone/>
              <a:defRPr sz="2500" kern="1200">
                <a:solidFill>
                  <a:schemeClr val="accent5">
                    <a:lumMod val="50000"/>
                  </a:schemeClr>
                </a:solidFill>
                <a:latin typeface="Times New Roman" pitchFamily="18" charset="0"/>
                <a:ea typeface="+mn-ea"/>
                <a:cs typeface="Times New Roman" pitchFamily="18" charset="0"/>
              </a:defRPr>
            </a:lvl1pPr>
            <a:lvl2pPr marL="1485825"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2pPr>
            <a:lvl3pPr marL="2057297" indent="-571471"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3pPr>
            <a:lvl4pPr marL="2685916" indent="-628619"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4pPr>
            <a:lvl5pPr marL="3143093" indent="-457177" algn="l" defTabSz="4388900" rtl="0" eaLnBrk="1" latinLnBrk="0" hangingPunct="1">
              <a:spcBef>
                <a:spcPct val="20000"/>
              </a:spcBef>
              <a:buFont typeface="Arial" pitchFamily="34" charset="0"/>
              <a:buChar char="»"/>
              <a:defRPr sz="2500" kern="1200">
                <a:solidFill>
                  <a:schemeClr val="tx1"/>
                </a:solidFill>
                <a:latin typeface="Trebuchet MS" pitchFamily="34" charset="0"/>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dirty="0" smtClean="0">
                <a:solidFill>
                  <a:srgbClr val="03154D"/>
                </a:solidFill>
              </a:rPr>
              <a:t>Our feeding tube placement system will provide a safe and inexpensive but effective alternative to weight loss surgery. </a:t>
            </a:r>
          </a:p>
          <a:p>
            <a:endParaRPr lang="en-US" sz="1000" dirty="0" smtClean="0">
              <a:solidFill>
                <a:srgbClr val="03154D"/>
              </a:solidFill>
            </a:endParaRPr>
          </a:p>
          <a:p>
            <a:r>
              <a:rPr lang="en-US" dirty="0">
                <a:solidFill>
                  <a:srgbClr val="03154D"/>
                </a:solidFill>
              </a:rPr>
              <a:t>O</a:t>
            </a:r>
            <a:r>
              <a:rPr lang="en-US" dirty="0" smtClean="0">
                <a:solidFill>
                  <a:srgbClr val="03154D"/>
                </a:solidFill>
              </a:rPr>
              <a:t>ur design successfully:</a:t>
            </a:r>
          </a:p>
          <a:p>
            <a:pPr marL="342900" indent="-342900">
              <a:buFont typeface="Wingdings" charset="2"/>
              <a:buChar char="q"/>
            </a:pPr>
            <a:r>
              <a:rPr lang="en-US" i="1" dirty="0" smtClean="0">
                <a:solidFill>
                  <a:srgbClr val="03154D"/>
                </a:solidFill>
                <a:latin typeface="Times New Roman"/>
                <a:cs typeface="Times New Roman"/>
              </a:rPr>
              <a:t>Increases safety </a:t>
            </a:r>
            <a:r>
              <a:rPr lang="en-US" dirty="0" smtClean="0">
                <a:solidFill>
                  <a:srgbClr val="03154D"/>
                </a:solidFill>
                <a:latin typeface="Times New Roman"/>
                <a:cs typeface="Times New Roman"/>
              </a:rPr>
              <a:t>of weight loss treatment by:</a:t>
            </a:r>
          </a:p>
          <a:p>
            <a:pPr marL="1828725" lvl="1" indent="-342900">
              <a:buFont typeface="Wingdings" charset="2"/>
              <a:buChar char="q"/>
            </a:pPr>
            <a:r>
              <a:rPr lang="en-US" dirty="0" smtClean="0">
                <a:solidFill>
                  <a:srgbClr val="03154D"/>
                </a:solidFill>
                <a:latin typeface="Times New Roman"/>
                <a:cs typeface="Times New Roman"/>
              </a:rPr>
              <a:t>Eliminating the need for high risk, permanent gastric bypass surgery</a:t>
            </a:r>
          </a:p>
          <a:p>
            <a:pPr marL="1828725" lvl="1" indent="-342900">
              <a:buFont typeface="Wingdings" charset="2"/>
              <a:buChar char="q"/>
            </a:pPr>
            <a:r>
              <a:rPr lang="en-US" dirty="0">
                <a:solidFill>
                  <a:srgbClr val="03154D"/>
                </a:solidFill>
                <a:latin typeface="Times New Roman"/>
                <a:cs typeface="Times New Roman"/>
              </a:rPr>
              <a:t>E</a:t>
            </a:r>
            <a:r>
              <a:rPr lang="en-US" dirty="0" smtClean="0">
                <a:solidFill>
                  <a:srgbClr val="03154D"/>
                </a:solidFill>
                <a:latin typeface="Times New Roman"/>
                <a:cs typeface="Times New Roman"/>
              </a:rPr>
              <a:t>liminating the use of radiation common in other </a:t>
            </a:r>
            <a:r>
              <a:rPr lang="en-US" dirty="0" err="1" smtClean="0">
                <a:solidFill>
                  <a:srgbClr val="03154D"/>
                </a:solidFill>
                <a:latin typeface="Times New Roman"/>
                <a:cs typeface="Times New Roman"/>
              </a:rPr>
              <a:t>naso</a:t>
            </a:r>
            <a:r>
              <a:rPr lang="en-US" dirty="0" smtClean="0">
                <a:solidFill>
                  <a:srgbClr val="03154D"/>
                </a:solidFill>
                <a:latin typeface="Times New Roman"/>
                <a:cs typeface="Times New Roman"/>
              </a:rPr>
              <a:t>-duodenal feeding tube placement systems</a:t>
            </a:r>
          </a:p>
          <a:p>
            <a:pPr marL="342900" indent="-342900">
              <a:buFont typeface="Wingdings" charset="2"/>
              <a:buChar char="q"/>
            </a:pPr>
            <a:r>
              <a:rPr lang="en-US" i="1" dirty="0" smtClean="0">
                <a:solidFill>
                  <a:srgbClr val="03154D"/>
                </a:solidFill>
                <a:latin typeface="Times New Roman"/>
                <a:cs typeface="Times New Roman"/>
              </a:rPr>
              <a:t>Provides reliable tube placement </a:t>
            </a:r>
            <a:r>
              <a:rPr lang="en-US" dirty="0" smtClean="0">
                <a:solidFill>
                  <a:srgbClr val="03154D"/>
                </a:solidFill>
                <a:latin typeface="Times New Roman"/>
                <a:cs typeface="Times New Roman"/>
              </a:rPr>
              <a:t>prior to alimentation by combining three metrics (length, pH, and pressure)</a:t>
            </a:r>
          </a:p>
          <a:p>
            <a:pPr marL="342900" indent="-342900">
              <a:buFont typeface="Wingdings" charset="2"/>
              <a:buChar char="q"/>
            </a:pPr>
            <a:r>
              <a:rPr lang="en-US" i="1" dirty="0">
                <a:solidFill>
                  <a:srgbClr val="03154D"/>
                </a:solidFill>
                <a:latin typeface="Times New Roman"/>
                <a:cs typeface="Times New Roman"/>
              </a:rPr>
              <a:t>W</a:t>
            </a:r>
            <a:r>
              <a:rPr lang="en-US" i="1" dirty="0" smtClean="0">
                <a:solidFill>
                  <a:srgbClr val="03154D"/>
                </a:solidFill>
                <a:latin typeface="Times New Roman"/>
                <a:cs typeface="Times New Roman"/>
              </a:rPr>
              <a:t>idens the patient population </a:t>
            </a:r>
            <a:r>
              <a:rPr lang="en-US" dirty="0" smtClean="0">
                <a:solidFill>
                  <a:srgbClr val="03154D"/>
                </a:solidFill>
                <a:latin typeface="Times New Roman"/>
                <a:cs typeface="Times New Roman"/>
              </a:rPr>
              <a:t>through </a:t>
            </a:r>
            <a:r>
              <a:rPr lang="en-US" dirty="0" smtClean="0">
                <a:solidFill>
                  <a:srgbClr val="03154D"/>
                </a:solidFill>
              </a:rPr>
              <a:t>decreased cost and increased portability</a:t>
            </a:r>
          </a:p>
          <a:p>
            <a:endParaRPr lang="en-US" sz="1000" dirty="0" smtClean="0">
              <a:solidFill>
                <a:srgbClr val="03154D"/>
              </a:solidFill>
            </a:endParaRPr>
          </a:p>
          <a:p>
            <a:r>
              <a:rPr lang="en-US" dirty="0" smtClean="0">
                <a:solidFill>
                  <a:srgbClr val="03154D"/>
                </a:solidFill>
              </a:rPr>
              <a:t>We anticipate this device will revolutionize the way we approach the growing obesity epidemic and related diseases.</a:t>
            </a:r>
            <a:endParaRPr lang="en-US" dirty="0">
              <a:solidFill>
                <a:srgbClr val="03154D"/>
              </a:solidFill>
            </a:endParaRPr>
          </a:p>
        </p:txBody>
      </p:sp>
      <p:sp>
        <p:nvSpPr>
          <p:cNvPr id="39" name="Text Placeholder 27"/>
          <p:cNvSpPr txBox="1">
            <a:spLocks/>
          </p:cNvSpPr>
          <p:nvPr/>
        </p:nvSpPr>
        <p:spPr>
          <a:xfrm>
            <a:off x="31147059" y="20751329"/>
            <a:ext cx="10047018" cy="877155"/>
          </a:xfrm>
          <a:prstGeom prst="rect">
            <a:avLst/>
          </a:prstGeom>
          <a:noFill/>
        </p:spPr>
        <p:txBody>
          <a:bodyPr wrap="square" lIns="91436" tIns="91436" rIns="91436" bIns="91436" anchor="ctr" anchorCtr="0">
            <a:spAutoFit/>
          </a:bodyPr>
          <a:lstStyle>
            <a:lvl1pPr marL="0" indent="0" algn="ctr" defTabSz="4388900" rtl="0" eaLnBrk="1" latinLnBrk="0" hangingPunct="1">
              <a:spcBef>
                <a:spcPct val="20000"/>
              </a:spcBef>
              <a:buFont typeface="Arial" pitchFamily="34" charset="0"/>
              <a:buNone/>
              <a:defRPr sz="3700" b="1" u="sng" kern="1200" baseline="0">
                <a:solidFill>
                  <a:schemeClr val="accent5">
                    <a:lumMod val="50000"/>
                  </a:schemeClr>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sz="4500" dirty="0" smtClean="0">
                <a:solidFill>
                  <a:srgbClr val="03154D"/>
                </a:solidFill>
              </a:rPr>
              <a:t>References</a:t>
            </a:r>
            <a:endParaRPr lang="en-US" sz="4500" dirty="0">
              <a:solidFill>
                <a:srgbClr val="03154D"/>
              </a:solidFill>
            </a:endParaRPr>
          </a:p>
        </p:txBody>
      </p:sp>
      <p:sp>
        <p:nvSpPr>
          <p:cNvPr id="36" name="Text Placeholder 27"/>
          <p:cNvSpPr txBox="1">
            <a:spLocks/>
          </p:cNvSpPr>
          <p:nvPr/>
        </p:nvSpPr>
        <p:spPr>
          <a:xfrm>
            <a:off x="31286315" y="29151747"/>
            <a:ext cx="10047018" cy="877155"/>
          </a:xfrm>
          <a:prstGeom prst="rect">
            <a:avLst/>
          </a:prstGeom>
          <a:noFill/>
        </p:spPr>
        <p:txBody>
          <a:bodyPr wrap="square" lIns="91436" tIns="91436" rIns="91436" bIns="91436" anchor="ctr" anchorCtr="0">
            <a:spAutoFit/>
          </a:bodyPr>
          <a:lstStyle>
            <a:lvl1pPr marL="0" indent="0" algn="ctr" defTabSz="4388900" rtl="0" eaLnBrk="1" latinLnBrk="0" hangingPunct="1">
              <a:spcBef>
                <a:spcPct val="20000"/>
              </a:spcBef>
              <a:buFont typeface="Arial" pitchFamily="34" charset="0"/>
              <a:buNone/>
              <a:defRPr sz="3700" b="1" u="sng" kern="1200" baseline="0">
                <a:solidFill>
                  <a:schemeClr val="accent5">
                    <a:lumMod val="50000"/>
                  </a:schemeClr>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a:lstStyle>
          <a:p>
            <a:r>
              <a:rPr lang="en-US" sz="4500" dirty="0" smtClean="0">
                <a:solidFill>
                  <a:srgbClr val="03154D"/>
                </a:solidFill>
              </a:rPr>
              <a:t>Acknowledgements</a:t>
            </a:r>
            <a:endParaRPr lang="en-US" sz="4500" dirty="0">
              <a:solidFill>
                <a:srgbClr val="03154D"/>
              </a:solidFill>
            </a:endParaRPr>
          </a:p>
        </p:txBody>
      </p:sp>
      <p:sp>
        <p:nvSpPr>
          <p:cNvPr id="40" name="TextBox 39"/>
          <p:cNvSpPr txBox="1"/>
          <p:nvPr/>
        </p:nvSpPr>
        <p:spPr>
          <a:xfrm>
            <a:off x="15993703" y="14102215"/>
            <a:ext cx="11780874" cy="1246495"/>
          </a:xfrm>
          <a:prstGeom prst="rect">
            <a:avLst/>
          </a:prstGeom>
          <a:noFill/>
        </p:spPr>
        <p:txBody>
          <a:bodyPr wrap="square" rtlCol="0">
            <a:spAutoFit/>
          </a:bodyPr>
          <a:lstStyle/>
          <a:p>
            <a:r>
              <a:rPr lang="en-US" sz="2500" b="1" dirty="0" smtClean="0">
                <a:solidFill>
                  <a:srgbClr val="03154D"/>
                </a:solidFill>
                <a:latin typeface="Times New Roman"/>
                <a:cs typeface="Times New Roman"/>
              </a:rPr>
              <a:t>pH Probe:</a:t>
            </a:r>
            <a:r>
              <a:rPr lang="en-US" sz="2500" dirty="0" smtClean="0">
                <a:solidFill>
                  <a:srgbClr val="03154D"/>
                </a:solidFill>
                <a:latin typeface="Times New Roman"/>
                <a:cs typeface="Times New Roman"/>
              </a:rPr>
              <a:t> Gather pH information from physiological environment and relay to </a:t>
            </a:r>
            <a:r>
              <a:rPr lang="en-US" sz="2500" dirty="0" err="1" smtClean="0">
                <a:solidFill>
                  <a:srgbClr val="03154D"/>
                </a:solidFill>
                <a:latin typeface="Times New Roman"/>
                <a:cs typeface="Times New Roman"/>
              </a:rPr>
              <a:t>Arduino</a:t>
            </a:r>
            <a:endParaRPr lang="en-US" sz="2500" dirty="0" smtClean="0">
              <a:solidFill>
                <a:srgbClr val="03154D"/>
              </a:solidFill>
              <a:latin typeface="Times New Roman"/>
              <a:cs typeface="Times New Roman"/>
            </a:endParaRPr>
          </a:p>
          <a:p>
            <a:r>
              <a:rPr lang="en-US" sz="2500" b="1" dirty="0">
                <a:solidFill>
                  <a:srgbClr val="03154D"/>
                </a:solidFill>
                <a:latin typeface="Times New Roman"/>
                <a:cs typeface="Times New Roman"/>
              </a:rPr>
              <a:t>Pressure Probe: </a:t>
            </a:r>
            <a:r>
              <a:rPr lang="en-US" sz="2500" dirty="0">
                <a:solidFill>
                  <a:srgbClr val="03154D"/>
                </a:solidFill>
                <a:latin typeface="Times New Roman"/>
                <a:cs typeface="Times New Roman"/>
              </a:rPr>
              <a:t>Receive pressure profile from gastrointestinal tract and relay to </a:t>
            </a:r>
            <a:r>
              <a:rPr lang="en-US" sz="2500" dirty="0" err="1">
                <a:solidFill>
                  <a:srgbClr val="03154D"/>
                </a:solidFill>
                <a:latin typeface="Times New Roman"/>
                <a:cs typeface="Times New Roman"/>
              </a:rPr>
              <a:t>Arduino</a:t>
            </a:r>
            <a:endParaRPr lang="en-US" sz="2500" dirty="0">
              <a:solidFill>
                <a:srgbClr val="03154D"/>
              </a:solidFill>
              <a:latin typeface="Times New Roman"/>
              <a:cs typeface="Times New Roman"/>
            </a:endParaRPr>
          </a:p>
          <a:p>
            <a:endParaRPr lang="en-US" sz="2500" b="1" dirty="0">
              <a:solidFill>
                <a:srgbClr val="03154D"/>
              </a:solidFill>
              <a:latin typeface="Times New Roman"/>
              <a:cs typeface="Times New Roman"/>
            </a:endParaRPr>
          </a:p>
        </p:txBody>
      </p:sp>
      <p:pic>
        <p:nvPicPr>
          <p:cNvPr id="41" name="Picture 40"/>
          <p:cNvPicPr>
            <a:picLocks noChangeAspect="1"/>
          </p:cNvPicPr>
          <p:nvPr/>
        </p:nvPicPr>
        <p:blipFill rotWithShape="1">
          <a:blip r:embed="rId7">
            <a:extLst>
              <a:ext uri="{28A0092B-C50C-407E-A947-70E740481C1C}">
                <a14:useLocalDpi xmlns:a14="http://schemas.microsoft.com/office/drawing/2010/main" val="0"/>
              </a:ext>
            </a:extLst>
          </a:blip>
          <a:srcRect l="16449" r="27737" b="55127"/>
          <a:stretch/>
        </p:blipFill>
        <p:spPr>
          <a:xfrm>
            <a:off x="15993703" y="15273876"/>
            <a:ext cx="5613991" cy="3448506"/>
          </a:xfrm>
          <a:prstGeom prst="rect">
            <a:avLst/>
          </a:prstGeom>
        </p:spPr>
      </p:pic>
      <p:sp>
        <p:nvSpPr>
          <p:cNvPr id="42" name="TextBox 41"/>
          <p:cNvSpPr txBox="1"/>
          <p:nvPr/>
        </p:nvSpPr>
        <p:spPr>
          <a:xfrm>
            <a:off x="15983629" y="19971453"/>
            <a:ext cx="11790948" cy="2015936"/>
          </a:xfrm>
          <a:prstGeom prst="rect">
            <a:avLst/>
          </a:prstGeom>
          <a:noFill/>
        </p:spPr>
        <p:txBody>
          <a:bodyPr wrap="square" rtlCol="0">
            <a:spAutoFit/>
          </a:bodyPr>
          <a:lstStyle/>
          <a:p>
            <a:r>
              <a:rPr lang="en-US" sz="2500" b="1" dirty="0" smtClean="0">
                <a:solidFill>
                  <a:srgbClr val="03154D"/>
                </a:solidFill>
                <a:latin typeface="Times New Roman" panose="02020603050405020304" pitchFamily="18" charset="0"/>
                <a:cs typeface="Times New Roman" panose="02020603050405020304" pitchFamily="18" charset="0"/>
              </a:rPr>
              <a:t>Tubing</a:t>
            </a:r>
            <a:r>
              <a:rPr lang="en-US" sz="2500" dirty="0" smtClean="0">
                <a:solidFill>
                  <a:srgbClr val="03154D"/>
                </a:solidFill>
                <a:latin typeface="Times New Roman" panose="02020603050405020304" pitchFamily="18" charset="0"/>
                <a:cs typeface="Times New Roman" panose="02020603050405020304" pitchFamily="18" charset="0"/>
              </a:rPr>
              <a:t>: Provide biocompatible food transport tube while housing wires to probes and using graduated markings on tube to provide healthcare provider with third data point for healthcare providers to ensure confident placement. Our tube is also marked with the approximate location of landmarks of interest so that healthcare providers can anticipate the change in pH (Figure 4).</a:t>
            </a:r>
            <a:endParaRPr lang="en-US" sz="2500" b="1" dirty="0">
              <a:solidFill>
                <a:srgbClr val="03154D"/>
              </a:solidFill>
              <a:latin typeface="Times New Roman" panose="02020603050405020304" pitchFamily="18" charset="0"/>
              <a:cs typeface="Times New Roman" panose="02020603050405020304" pitchFamily="18" charset="0"/>
            </a:endParaRPr>
          </a:p>
        </p:txBody>
      </p:sp>
      <p:pic>
        <p:nvPicPr>
          <p:cNvPr id="43" name="Picture 42" descr="https://lh4.googleusercontent.com/oGVcdn1vjRa-wcYBnkW_UN3Z3C6ZrntFFphUjucZro1kyO2Uyu-jPQY_jDtcNSvG1MxvW7zCqqV7fs5PsVtCTmtCc6iOI8RBxvi4jdrjglqBTEE7kQOPPjqQRQ4-eRNG-UxmC3B5K1U"/>
          <p:cNvPicPr/>
          <p:nvPr/>
        </p:nvPicPr>
        <p:blipFill>
          <a:blip r:embed="rId8">
            <a:extLst>
              <a:ext uri="{28A0092B-C50C-407E-A947-70E740481C1C}">
                <a14:useLocalDpi xmlns:a14="http://schemas.microsoft.com/office/drawing/2010/main" val="0"/>
              </a:ext>
            </a:extLst>
          </a:blip>
          <a:srcRect/>
          <a:stretch>
            <a:fillRect/>
          </a:stretch>
        </p:blipFill>
        <p:spPr bwMode="auto">
          <a:xfrm>
            <a:off x="1940404" y="23891007"/>
            <a:ext cx="11800643" cy="6222564"/>
          </a:xfrm>
          <a:prstGeom prst="rect">
            <a:avLst/>
          </a:prstGeom>
          <a:noFill/>
          <a:ln>
            <a:noFill/>
          </a:ln>
        </p:spPr>
      </p:pic>
      <p:pic>
        <p:nvPicPr>
          <p:cNvPr id="45" name="Picture 44" descr="Figure 1.jp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30671" y="13872272"/>
            <a:ext cx="4905299" cy="3597219"/>
          </a:xfrm>
          <a:prstGeom prst="rect">
            <a:avLst/>
          </a:prstGeom>
        </p:spPr>
      </p:pic>
      <p:pic>
        <p:nvPicPr>
          <p:cNvPr id="3" name="Picture 2" descr="Figure 2.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893369" y="17552722"/>
            <a:ext cx="3583823" cy="4099576"/>
          </a:xfrm>
          <a:prstGeom prst="rect">
            <a:avLst/>
          </a:prstGeom>
        </p:spPr>
      </p:pic>
      <p:sp>
        <p:nvSpPr>
          <p:cNvPr id="4" name="Rectangle 3"/>
          <p:cNvSpPr/>
          <p:nvPr/>
        </p:nvSpPr>
        <p:spPr>
          <a:xfrm>
            <a:off x="1845481" y="30404954"/>
            <a:ext cx="11895566" cy="615553"/>
          </a:xfrm>
          <a:prstGeom prst="rect">
            <a:avLst/>
          </a:prstGeom>
        </p:spPr>
        <p:txBody>
          <a:bodyPr wrap="square">
            <a:spAutoFit/>
          </a:bodyPr>
          <a:lstStyle/>
          <a:p>
            <a:r>
              <a:rPr lang="en-US" sz="1700" b="1" dirty="0">
                <a:solidFill>
                  <a:srgbClr val="03154D"/>
                </a:solidFill>
                <a:latin typeface="Times New Roman"/>
                <a:cs typeface="Times New Roman"/>
              </a:rPr>
              <a:t>Figure </a:t>
            </a:r>
            <a:r>
              <a:rPr lang="en-US" sz="1700" b="1" dirty="0" smtClean="0">
                <a:solidFill>
                  <a:srgbClr val="03154D"/>
                </a:solidFill>
                <a:latin typeface="Times New Roman"/>
                <a:cs typeface="Times New Roman"/>
              </a:rPr>
              <a:t>2</a:t>
            </a:r>
            <a:r>
              <a:rPr lang="en-US" sz="1700" dirty="0">
                <a:solidFill>
                  <a:srgbClr val="03154D"/>
                </a:solidFill>
                <a:latin typeface="Times New Roman"/>
                <a:cs typeface="Times New Roman"/>
              </a:rPr>
              <a:t>:</a:t>
            </a:r>
            <a:r>
              <a:rPr lang="en-US" sz="1700" dirty="0" smtClean="0">
                <a:solidFill>
                  <a:srgbClr val="03154D"/>
                </a:solidFill>
                <a:latin typeface="Times New Roman"/>
                <a:cs typeface="Times New Roman"/>
              </a:rPr>
              <a:t> </a:t>
            </a:r>
            <a:r>
              <a:rPr lang="en-US" sz="1700" dirty="0">
                <a:solidFill>
                  <a:srgbClr val="03154D"/>
                </a:solidFill>
                <a:latin typeface="Times New Roman"/>
                <a:cs typeface="Times New Roman"/>
              </a:rPr>
              <a:t>A 2012 study</a:t>
            </a:r>
            <a:r>
              <a:rPr lang="en-US" sz="1700" baseline="30000" dirty="0">
                <a:solidFill>
                  <a:srgbClr val="03154D"/>
                </a:solidFill>
                <a:latin typeface="Times New Roman"/>
                <a:cs typeface="Times New Roman"/>
              </a:rPr>
              <a:t>1</a:t>
            </a:r>
            <a:r>
              <a:rPr lang="en-US" sz="1700" dirty="0">
                <a:solidFill>
                  <a:srgbClr val="03154D"/>
                </a:solidFill>
                <a:latin typeface="Times New Roman"/>
                <a:cs typeface="Times New Roman"/>
              </a:rPr>
              <a:t> of the gastrointestinal tract in healthy adult volunteers showed drastic changes in pH and pressure profile between different regions of the tract. These changes can be used to </a:t>
            </a:r>
            <a:r>
              <a:rPr lang="en-US" sz="1700" dirty="0" smtClean="0">
                <a:solidFill>
                  <a:srgbClr val="03154D"/>
                </a:solidFill>
                <a:latin typeface="Times New Roman"/>
                <a:cs typeface="Times New Roman"/>
              </a:rPr>
              <a:t>differentiate </a:t>
            </a:r>
            <a:r>
              <a:rPr lang="en-US" sz="1700" dirty="0">
                <a:solidFill>
                  <a:srgbClr val="03154D"/>
                </a:solidFill>
                <a:latin typeface="Times New Roman"/>
                <a:cs typeface="Times New Roman"/>
              </a:rPr>
              <a:t>these regions.</a:t>
            </a:r>
          </a:p>
        </p:txBody>
      </p:sp>
      <p:sp>
        <p:nvSpPr>
          <p:cNvPr id="5" name="Rectangle 4"/>
          <p:cNvSpPr/>
          <p:nvPr/>
        </p:nvSpPr>
        <p:spPr>
          <a:xfrm>
            <a:off x="8302292" y="21822905"/>
            <a:ext cx="6078314" cy="1400383"/>
          </a:xfrm>
          <a:prstGeom prst="rect">
            <a:avLst/>
          </a:prstGeom>
        </p:spPr>
        <p:txBody>
          <a:bodyPr wrap="square">
            <a:spAutoFit/>
          </a:bodyPr>
          <a:lstStyle/>
          <a:p>
            <a:r>
              <a:rPr lang="en-US" sz="1700" b="1" dirty="0">
                <a:solidFill>
                  <a:srgbClr val="03154D"/>
                </a:solidFill>
                <a:latin typeface="Times New Roman"/>
                <a:cs typeface="Times New Roman"/>
              </a:rPr>
              <a:t>Figure 1</a:t>
            </a:r>
            <a:r>
              <a:rPr lang="en-US" sz="1700" dirty="0">
                <a:solidFill>
                  <a:srgbClr val="03154D"/>
                </a:solidFill>
                <a:latin typeface="Times New Roman"/>
                <a:cs typeface="Times New Roman"/>
              </a:rPr>
              <a:t>: A) The </a:t>
            </a:r>
            <a:r>
              <a:rPr lang="en-US" sz="1700" dirty="0" smtClean="0">
                <a:solidFill>
                  <a:srgbClr val="03154D"/>
                </a:solidFill>
                <a:latin typeface="Times New Roman"/>
                <a:cs typeface="Times New Roman"/>
              </a:rPr>
              <a:t>traditional </a:t>
            </a:r>
            <a:r>
              <a:rPr lang="en-US" sz="1700" dirty="0">
                <a:solidFill>
                  <a:srgbClr val="03154D"/>
                </a:solidFill>
                <a:latin typeface="Times New Roman"/>
                <a:cs typeface="Times New Roman"/>
              </a:rPr>
              <a:t>gastric bypass procedure removes the lower portion of the stomach, and connects the upper portion to the jejunum</a:t>
            </a:r>
            <a:r>
              <a:rPr lang="en-US" sz="1700" dirty="0" smtClean="0">
                <a:solidFill>
                  <a:srgbClr val="03154D"/>
                </a:solidFill>
                <a:latin typeface="Times New Roman"/>
                <a:cs typeface="Times New Roman"/>
              </a:rPr>
              <a:t>.</a:t>
            </a:r>
            <a:r>
              <a:rPr lang="en-US" sz="1700" baseline="30000" dirty="0" smtClean="0">
                <a:solidFill>
                  <a:srgbClr val="03154D"/>
                </a:solidFill>
                <a:latin typeface="Times New Roman"/>
                <a:cs typeface="Times New Roman"/>
              </a:rPr>
              <a:t>1</a:t>
            </a:r>
            <a:r>
              <a:rPr lang="en-US" sz="1700" dirty="0" smtClean="0">
                <a:solidFill>
                  <a:srgbClr val="03154D"/>
                </a:solidFill>
                <a:latin typeface="Times New Roman"/>
                <a:cs typeface="Times New Roman"/>
              </a:rPr>
              <a:t> </a:t>
            </a:r>
            <a:r>
              <a:rPr lang="en-US" sz="1700" dirty="0">
                <a:solidFill>
                  <a:srgbClr val="03154D"/>
                </a:solidFill>
                <a:latin typeface="Times New Roman"/>
                <a:cs typeface="Times New Roman"/>
              </a:rPr>
              <a:t>B</a:t>
            </a:r>
            <a:r>
              <a:rPr lang="en-US" sz="1700" dirty="0" smtClean="0">
                <a:solidFill>
                  <a:srgbClr val="03154D"/>
                </a:solidFill>
                <a:latin typeface="Times New Roman"/>
                <a:cs typeface="Times New Roman"/>
              </a:rPr>
              <a:t>) The </a:t>
            </a:r>
            <a:r>
              <a:rPr lang="en-US" sz="1700" dirty="0">
                <a:solidFill>
                  <a:srgbClr val="03154D"/>
                </a:solidFill>
                <a:latin typeface="Times New Roman"/>
                <a:cs typeface="Times New Roman"/>
              </a:rPr>
              <a:t>use of </a:t>
            </a:r>
            <a:r>
              <a:rPr lang="en-US" sz="1700" dirty="0" err="1">
                <a:solidFill>
                  <a:srgbClr val="03154D"/>
                </a:solidFill>
                <a:latin typeface="Times New Roman"/>
                <a:cs typeface="Times New Roman"/>
              </a:rPr>
              <a:t>nasoduodenal</a:t>
            </a:r>
            <a:r>
              <a:rPr lang="en-US" sz="1700" dirty="0">
                <a:solidFill>
                  <a:srgbClr val="03154D"/>
                </a:solidFill>
                <a:latin typeface="Times New Roman"/>
                <a:cs typeface="Times New Roman"/>
              </a:rPr>
              <a:t> feeding </a:t>
            </a:r>
            <a:r>
              <a:rPr lang="en-US" sz="1700" dirty="0" smtClean="0">
                <a:solidFill>
                  <a:srgbClr val="03154D"/>
                </a:solidFill>
                <a:latin typeface="Times New Roman"/>
                <a:cs typeface="Times New Roman"/>
              </a:rPr>
              <a:t>tube</a:t>
            </a:r>
            <a:r>
              <a:rPr lang="en-US" sz="1700" baseline="30000" dirty="0" smtClean="0">
                <a:solidFill>
                  <a:srgbClr val="03154D"/>
                </a:solidFill>
                <a:latin typeface="Times New Roman"/>
                <a:cs typeface="Times New Roman"/>
              </a:rPr>
              <a:t>2</a:t>
            </a:r>
            <a:r>
              <a:rPr lang="en-US" sz="1700" dirty="0" smtClean="0">
                <a:solidFill>
                  <a:srgbClr val="03154D"/>
                </a:solidFill>
                <a:latin typeface="Times New Roman"/>
                <a:cs typeface="Times New Roman"/>
              </a:rPr>
              <a:t> </a:t>
            </a:r>
            <a:r>
              <a:rPr lang="en-US" sz="1700" dirty="0">
                <a:solidFill>
                  <a:srgbClr val="03154D"/>
                </a:solidFill>
                <a:latin typeface="Times New Roman"/>
                <a:cs typeface="Times New Roman"/>
              </a:rPr>
              <a:t>as an alternative solution to gastric bypass surgery has been proven promising.</a:t>
            </a:r>
          </a:p>
        </p:txBody>
      </p:sp>
      <p:pic>
        <p:nvPicPr>
          <p:cNvPr id="11" name="Picture 10" descr="Screen Shot 2016-04-10 at 4.32.23 PM.png"/>
          <p:cNvPicPr>
            <a:picLocks noChangeAspect="1"/>
          </p:cNvPicPr>
          <p:nvPr/>
        </p:nvPicPr>
        <p:blipFill rotWithShape="1">
          <a:blip r:embed="rId11">
            <a:extLst>
              <a:ext uri="{28A0092B-C50C-407E-A947-70E740481C1C}">
                <a14:useLocalDpi xmlns:a14="http://schemas.microsoft.com/office/drawing/2010/main" val="0"/>
              </a:ext>
            </a:extLst>
          </a:blip>
          <a:srcRect t="5820" b="2574"/>
          <a:stretch/>
        </p:blipFill>
        <p:spPr>
          <a:xfrm>
            <a:off x="25146228" y="21972124"/>
            <a:ext cx="3167533" cy="6202026"/>
          </a:xfrm>
          <a:prstGeom prst="rect">
            <a:avLst/>
          </a:prstGeom>
        </p:spPr>
      </p:pic>
      <p:graphicFrame>
        <p:nvGraphicFramePr>
          <p:cNvPr id="46" name="Table 45"/>
          <p:cNvGraphicFramePr>
            <a:graphicFrameLocks noGrp="1"/>
          </p:cNvGraphicFramePr>
          <p:nvPr>
            <p:extLst>
              <p:ext uri="{D42A27DB-BD31-4B8C-83A1-F6EECF244321}">
                <p14:modId xmlns:p14="http://schemas.microsoft.com/office/powerpoint/2010/main" val="2537875569"/>
              </p:ext>
            </p:extLst>
          </p:nvPr>
        </p:nvGraphicFramePr>
        <p:xfrm>
          <a:off x="15993703" y="28783718"/>
          <a:ext cx="11790948" cy="2428735"/>
        </p:xfrm>
        <a:graphic>
          <a:graphicData uri="http://schemas.openxmlformats.org/drawingml/2006/table">
            <a:tbl>
              <a:tblPr firstRow="1" bandRow="1">
                <a:tableStyleId>{69CF1AB2-1976-4502-BF36-3FF5EA218861}</a:tableStyleId>
              </a:tblPr>
              <a:tblGrid>
                <a:gridCol w="2841412"/>
                <a:gridCol w="3200318"/>
                <a:gridCol w="2939062"/>
                <a:gridCol w="2810156"/>
              </a:tblGrid>
              <a:tr h="714316">
                <a:tc>
                  <a:txBody>
                    <a:bodyPr/>
                    <a:lstStyle/>
                    <a:p>
                      <a:pPr algn="ctr"/>
                      <a:r>
                        <a:rPr lang="en-US" sz="1400" dirty="0" smtClean="0"/>
                        <a:t>Region of Gastrointestinal System</a:t>
                      </a:r>
                      <a:endParaRPr lang="en-US" sz="1400" dirty="0"/>
                    </a:p>
                  </a:txBody>
                  <a:tcPr anchor="ctr"/>
                </a:tc>
                <a:tc>
                  <a:txBody>
                    <a:bodyPr/>
                    <a:lstStyle/>
                    <a:p>
                      <a:pPr algn="ctr"/>
                      <a:r>
                        <a:rPr lang="en-US" sz="1400" dirty="0" smtClean="0"/>
                        <a:t>Simulation Solution</a:t>
                      </a:r>
                      <a:endParaRPr lang="en-US" sz="1400" dirty="0"/>
                    </a:p>
                  </a:txBody>
                  <a:tcPr anchor="ctr"/>
                </a:tc>
                <a:tc>
                  <a:txBody>
                    <a:bodyPr/>
                    <a:lstStyle/>
                    <a:p>
                      <a:pPr algn="ctr"/>
                      <a:r>
                        <a:rPr lang="en-US" sz="1400" dirty="0" smtClean="0"/>
                        <a:t>Density (g/mL)</a:t>
                      </a:r>
                      <a:endParaRPr lang="en-US" sz="1400" dirty="0"/>
                    </a:p>
                  </a:txBody>
                  <a:tcPr anchor="ctr"/>
                </a:tc>
                <a:tc>
                  <a:txBody>
                    <a:bodyPr/>
                    <a:lstStyle/>
                    <a:p>
                      <a:pPr algn="ctr"/>
                      <a:r>
                        <a:rPr lang="en-US" sz="1400" dirty="0" smtClean="0"/>
                        <a:t>Measured pH</a:t>
                      </a:r>
                      <a:endParaRPr lang="en-US" sz="1400" dirty="0"/>
                    </a:p>
                  </a:txBody>
                  <a:tcPr anchor="ctr"/>
                </a:tc>
              </a:tr>
              <a:tr h="571473">
                <a:tc>
                  <a:txBody>
                    <a:bodyPr/>
                    <a:lstStyle/>
                    <a:p>
                      <a:pPr algn="ctr"/>
                      <a:r>
                        <a:rPr lang="en-US" sz="1400" dirty="0" smtClean="0"/>
                        <a:t>Esophagus</a:t>
                      </a:r>
                      <a:endParaRPr lang="en-US" sz="1400" dirty="0"/>
                    </a:p>
                  </a:txBody>
                  <a:tcPr anchor="ctr"/>
                </a:tc>
                <a:tc>
                  <a:txBody>
                    <a:bodyPr/>
                    <a:lstStyle/>
                    <a:p>
                      <a:pPr algn="ctr"/>
                      <a:r>
                        <a:rPr lang="en-US" sz="1400" dirty="0" smtClean="0"/>
                        <a:t>91% Isopropyl Rubbing Alcohol</a:t>
                      </a:r>
                      <a:endParaRPr lang="en-US" sz="1400" dirty="0"/>
                    </a:p>
                  </a:txBody>
                  <a:tcPr anchor="ctr"/>
                </a:tc>
                <a:tc>
                  <a:txBody>
                    <a:bodyPr/>
                    <a:lstStyle/>
                    <a:p>
                      <a:pPr algn="ctr"/>
                      <a:r>
                        <a:rPr lang="en-US" sz="1400" dirty="0" smtClean="0"/>
                        <a:t>0.79</a:t>
                      </a:r>
                      <a:endParaRPr lang="en-US" sz="1400" dirty="0"/>
                    </a:p>
                  </a:txBody>
                  <a:tcPr anchor="ctr"/>
                </a:tc>
                <a:tc>
                  <a:txBody>
                    <a:bodyPr/>
                    <a:lstStyle/>
                    <a:p>
                      <a:pPr algn="ctr"/>
                      <a:r>
                        <a:rPr lang="en-US" sz="1400" dirty="0" smtClean="0"/>
                        <a:t>7.2</a:t>
                      </a:r>
                      <a:endParaRPr lang="en-US" sz="1400" dirty="0"/>
                    </a:p>
                  </a:txBody>
                  <a:tcPr anchor="ctr"/>
                </a:tc>
              </a:tr>
              <a:tr h="571473">
                <a:tc>
                  <a:txBody>
                    <a:bodyPr/>
                    <a:lstStyle/>
                    <a:p>
                      <a:pPr algn="ctr"/>
                      <a:r>
                        <a:rPr lang="en-US" sz="1400" dirty="0" smtClean="0"/>
                        <a:t>Stomach</a:t>
                      </a:r>
                      <a:endParaRPr lang="en-US" sz="1400" dirty="0"/>
                    </a:p>
                  </a:txBody>
                  <a:tcPr anchor="ctr"/>
                </a:tc>
                <a:tc>
                  <a:txBody>
                    <a:bodyPr/>
                    <a:lstStyle/>
                    <a:p>
                      <a:pPr algn="ctr"/>
                      <a:r>
                        <a:rPr lang="en-US" sz="1400" dirty="0" smtClean="0"/>
                        <a:t>Diet Coke</a:t>
                      </a:r>
                      <a:endParaRPr lang="en-US" sz="1400" dirty="0"/>
                    </a:p>
                  </a:txBody>
                  <a:tcPr anchor="ctr"/>
                </a:tc>
                <a:tc>
                  <a:txBody>
                    <a:bodyPr/>
                    <a:lstStyle/>
                    <a:p>
                      <a:pPr algn="ctr"/>
                      <a:r>
                        <a:rPr lang="en-US" sz="1400" dirty="0" smtClean="0"/>
                        <a:t>1.00</a:t>
                      </a:r>
                      <a:endParaRPr lang="en-US" sz="1400" dirty="0"/>
                    </a:p>
                  </a:txBody>
                  <a:tcPr anchor="ctr"/>
                </a:tc>
                <a:tc>
                  <a:txBody>
                    <a:bodyPr/>
                    <a:lstStyle/>
                    <a:p>
                      <a:pPr algn="ctr"/>
                      <a:r>
                        <a:rPr lang="en-US" sz="1400" dirty="0" smtClean="0"/>
                        <a:t>3.7</a:t>
                      </a:r>
                      <a:endParaRPr lang="en-US" sz="1400" dirty="0"/>
                    </a:p>
                  </a:txBody>
                  <a:tcPr anchor="ctr"/>
                </a:tc>
              </a:tr>
              <a:tr h="571473">
                <a:tc>
                  <a:txBody>
                    <a:bodyPr/>
                    <a:lstStyle/>
                    <a:p>
                      <a:pPr algn="ctr"/>
                      <a:r>
                        <a:rPr lang="en-US" sz="1400" dirty="0" smtClean="0"/>
                        <a:t>Duodenum</a:t>
                      </a:r>
                      <a:endParaRPr lang="en-US" sz="1400" dirty="0"/>
                    </a:p>
                  </a:txBody>
                  <a:tcPr anchor="ctr"/>
                </a:tc>
                <a:tc>
                  <a:txBody>
                    <a:bodyPr/>
                    <a:lstStyle/>
                    <a:p>
                      <a:pPr algn="ctr"/>
                      <a:r>
                        <a:rPr lang="en-US" sz="1400" dirty="0" smtClean="0"/>
                        <a:t>Hand Soap</a:t>
                      </a:r>
                      <a:endParaRPr lang="en-US" sz="1400" dirty="0"/>
                    </a:p>
                  </a:txBody>
                  <a:tcPr anchor="ctr"/>
                </a:tc>
                <a:tc>
                  <a:txBody>
                    <a:bodyPr/>
                    <a:lstStyle/>
                    <a:p>
                      <a:pPr algn="ctr"/>
                      <a:r>
                        <a:rPr lang="en-US" sz="1400" dirty="0" smtClean="0"/>
                        <a:t>1.06</a:t>
                      </a:r>
                      <a:endParaRPr lang="en-US" sz="1400" dirty="0"/>
                    </a:p>
                  </a:txBody>
                  <a:tcPr anchor="ctr"/>
                </a:tc>
                <a:tc>
                  <a:txBody>
                    <a:bodyPr/>
                    <a:lstStyle/>
                    <a:p>
                      <a:pPr algn="ctr"/>
                      <a:r>
                        <a:rPr lang="en-US" sz="1400" dirty="0" smtClean="0"/>
                        <a:t>8.4</a:t>
                      </a:r>
                      <a:endParaRPr lang="en-US" sz="1400" dirty="0"/>
                    </a:p>
                  </a:txBody>
                  <a:tcPr anchor="ctr"/>
                </a:tc>
              </a:tr>
            </a:tbl>
          </a:graphicData>
        </a:graphic>
      </p:graphicFrame>
      <p:sp>
        <p:nvSpPr>
          <p:cNvPr id="18" name="Rectangle 17"/>
          <p:cNvSpPr/>
          <p:nvPr/>
        </p:nvSpPr>
        <p:spPr>
          <a:xfrm>
            <a:off x="15993703" y="28174150"/>
            <a:ext cx="11780874" cy="477054"/>
          </a:xfrm>
          <a:prstGeom prst="rect">
            <a:avLst/>
          </a:prstGeom>
        </p:spPr>
        <p:txBody>
          <a:bodyPr wrap="square">
            <a:spAutoFit/>
          </a:bodyPr>
          <a:lstStyle/>
          <a:p>
            <a:r>
              <a:rPr lang="en-US" sz="2500" b="1" dirty="0">
                <a:solidFill>
                  <a:srgbClr val="03154D"/>
                </a:solidFill>
                <a:latin typeface="Times New Roman"/>
                <a:cs typeface="Times New Roman"/>
              </a:rPr>
              <a:t>Table 1</a:t>
            </a:r>
            <a:r>
              <a:rPr lang="en-US" sz="2500" dirty="0">
                <a:solidFill>
                  <a:srgbClr val="03154D"/>
                </a:solidFill>
                <a:latin typeface="Times New Roman"/>
                <a:cs typeface="Times New Roman"/>
              </a:rPr>
              <a:t>: </a:t>
            </a:r>
            <a:r>
              <a:rPr lang="en-US" sz="2500" dirty="0" smtClean="0">
                <a:solidFill>
                  <a:srgbClr val="03154D"/>
                </a:solidFill>
                <a:latin typeface="Times New Roman"/>
                <a:cs typeface="Times New Roman"/>
              </a:rPr>
              <a:t>pH </a:t>
            </a:r>
            <a:r>
              <a:rPr lang="en-US" sz="2500" dirty="0">
                <a:solidFill>
                  <a:srgbClr val="03154D"/>
                </a:solidFill>
                <a:latin typeface="Times New Roman"/>
                <a:cs typeface="Times New Roman"/>
              </a:rPr>
              <a:t>and density </a:t>
            </a:r>
            <a:r>
              <a:rPr lang="en-US" sz="2500" dirty="0" smtClean="0">
                <a:solidFill>
                  <a:srgbClr val="03154D"/>
                </a:solidFill>
                <a:latin typeface="Times New Roman"/>
                <a:cs typeface="Times New Roman"/>
              </a:rPr>
              <a:t>of liquids in density column simulating the gastrointestinal system</a:t>
            </a:r>
            <a:endParaRPr lang="en-US" sz="2500" dirty="0">
              <a:solidFill>
                <a:srgbClr val="03154D"/>
              </a:solidFill>
              <a:latin typeface="Times New Roman"/>
              <a:cs typeface="Times New Roman"/>
            </a:endParaRPr>
          </a:p>
        </p:txBody>
      </p:sp>
      <p:sp>
        <p:nvSpPr>
          <p:cNvPr id="2" name="TextBox 1"/>
          <p:cNvSpPr txBox="1"/>
          <p:nvPr/>
        </p:nvSpPr>
        <p:spPr>
          <a:xfrm>
            <a:off x="15993703" y="18875553"/>
            <a:ext cx="5613991" cy="877163"/>
          </a:xfrm>
          <a:prstGeom prst="rect">
            <a:avLst/>
          </a:prstGeom>
          <a:noFill/>
        </p:spPr>
        <p:txBody>
          <a:bodyPr wrap="square" rtlCol="0">
            <a:spAutoFit/>
          </a:bodyPr>
          <a:lstStyle/>
          <a:p>
            <a:r>
              <a:rPr lang="en-US" sz="1700" b="1" dirty="0" smtClean="0">
                <a:latin typeface="Times New Roman" panose="02020603050405020304" pitchFamily="18" charset="0"/>
                <a:cs typeface="Times New Roman" panose="02020603050405020304" pitchFamily="18" charset="0"/>
              </a:rPr>
              <a:t>Figure 3:</a:t>
            </a:r>
            <a:r>
              <a:rPr lang="en-US" sz="1700" dirty="0" smtClean="0">
                <a:latin typeface="Times New Roman" panose="02020603050405020304" pitchFamily="18" charset="0"/>
                <a:cs typeface="Times New Roman" panose="02020603050405020304" pitchFamily="18" charset="0"/>
              </a:rPr>
              <a:t> Pressure and pH measurements are taken in the gastrointestinal tract, relayed to the </a:t>
            </a:r>
            <a:r>
              <a:rPr lang="en-US" sz="1700" dirty="0" err="1" smtClean="0">
                <a:latin typeface="Times New Roman" panose="02020603050405020304" pitchFamily="18" charset="0"/>
                <a:cs typeface="Times New Roman" panose="02020603050405020304" pitchFamily="18" charset="0"/>
              </a:rPr>
              <a:t>Arduino</a:t>
            </a:r>
            <a:r>
              <a:rPr lang="en-US" sz="1700" dirty="0" smtClean="0">
                <a:latin typeface="Times New Roman" panose="02020603050405020304" pitchFamily="18" charset="0"/>
                <a:cs typeface="Times New Roman" panose="02020603050405020304" pitchFamily="18" charset="0"/>
              </a:rPr>
              <a:t> microcontroller, and used to determine tip placement.</a:t>
            </a:r>
            <a:endParaRPr lang="en-US" sz="1700" dirty="0">
              <a:latin typeface="Times New Roman" panose="02020603050405020304" pitchFamily="18" charset="0"/>
              <a:cs typeface="Times New Roman" panose="02020603050405020304" pitchFamily="18" charset="0"/>
            </a:endParaRPr>
          </a:p>
        </p:txBody>
      </p:sp>
      <p:pic>
        <p:nvPicPr>
          <p:cNvPr id="6" name="Picture 5" descr="Poster Tubing.JP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2928113" y="15153153"/>
            <a:ext cx="2976575" cy="3968767"/>
          </a:xfrm>
          <a:prstGeom prst="rect">
            <a:avLst/>
          </a:prstGeom>
        </p:spPr>
      </p:pic>
      <p:sp>
        <p:nvSpPr>
          <p:cNvPr id="7" name="TextBox 6"/>
          <p:cNvSpPr txBox="1"/>
          <p:nvPr/>
        </p:nvSpPr>
        <p:spPr>
          <a:xfrm>
            <a:off x="22101488" y="18875553"/>
            <a:ext cx="5673089" cy="877163"/>
          </a:xfrm>
          <a:prstGeom prst="rect">
            <a:avLst/>
          </a:prstGeom>
          <a:noFill/>
        </p:spPr>
        <p:txBody>
          <a:bodyPr wrap="square" rtlCol="0">
            <a:spAutoFit/>
          </a:bodyPr>
          <a:lstStyle/>
          <a:p>
            <a:r>
              <a:rPr lang="en-US" sz="1700" b="1" dirty="0" smtClean="0">
                <a:latin typeface="Times New Roman" panose="02020603050405020304" pitchFamily="18" charset="0"/>
                <a:cs typeface="Times New Roman" panose="02020603050405020304" pitchFamily="18" charset="0"/>
              </a:rPr>
              <a:t>Figure 4</a:t>
            </a:r>
            <a:r>
              <a:rPr lang="en-US" sz="1700" dirty="0" smtClean="0">
                <a:latin typeface="Times New Roman" panose="02020603050405020304" pitchFamily="18" charset="0"/>
                <a:cs typeface="Times New Roman" panose="02020603050405020304" pitchFamily="18" charset="0"/>
              </a:rPr>
              <a:t>: Our biocompatible feeding tube includes 1 cm graduations as well as markings indicating the average location of the entrance of the stomach and entrance of the duodenum.</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521813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36x48-Template-V2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1_Classic 3 Colum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3.xml><?xml version="1.0" encoding="utf-8"?>
<a:theme xmlns:a="http://schemas.openxmlformats.org/drawingml/2006/main" name="Classic - Wide Cen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36x48-Template-V2b</Template>
  <TotalTime>1400</TotalTime>
  <Words>1228</Words>
  <Application>Microsoft Macintosh PowerPoint</Application>
  <PresentationFormat>Custom</PresentationFormat>
  <Paragraphs>99</Paragraphs>
  <Slides>1</Slides>
  <Notes>1</Notes>
  <HiddenSlides>0</HiddenSlides>
  <MMClips>0</MMClips>
  <ScaleCrop>false</ScaleCrop>
  <HeadingPairs>
    <vt:vector size="6" baseType="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5" baseType="lpstr">
      <vt:lpstr>36x48-Template-V2b</vt:lpstr>
      <vt:lpstr>1_Classic 3 Columns</vt:lpstr>
      <vt:lpstr>Classic - Wide Center</vt:lpstr>
      <vt:lpstr>Image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Kate Jones</cp:lastModifiedBy>
  <cp:revision>92</cp:revision>
  <dcterms:created xsi:type="dcterms:W3CDTF">2012-02-03T19:11:35Z</dcterms:created>
  <dcterms:modified xsi:type="dcterms:W3CDTF">2016-04-11T18:39:11Z</dcterms:modified>
</cp:coreProperties>
</file>