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3" r:id="rId2"/>
  </p:sldMasterIdLst>
  <p:notesMasterIdLst>
    <p:notesMasterId r:id="rId21"/>
  </p:notesMasterIdLst>
  <p:sldIdLst>
    <p:sldId id="270" r:id="rId3"/>
    <p:sldId id="262" r:id="rId4"/>
    <p:sldId id="276" r:id="rId5"/>
    <p:sldId id="263" r:id="rId6"/>
    <p:sldId id="274" r:id="rId7"/>
    <p:sldId id="275" r:id="rId8"/>
    <p:sldId id="272" r:id="rId9"/>
    <p:sldId id="282" r:id="rId10"/>
    <p:sldId id="267" r:id="rId11"/>
    <p:sldId id="268" r:id="rId12"/>
    <p:sldId id="269" r:id="rId13"/>
    <p:sldId id="279" r:id="rId14"/>
    <p:sldId id="278" r:id="rId15"/>
    <p:sldId id="281" r:id="rId16"/>
    <p:sldId id="264" r:id="rId17"/>
    <p:sldId id="265" r:id="rId18"/>
    <p:sldId id="259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EA1"/>
    <a:srgbClr val="7CB3FE"/>
    <a:srgbClr val="8FCFD8"/>
    <a:srgbClr val="002060"/>
    <a:srgbClr val="BD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4" autoAdjust="0"/>
    <p:restoredTop sz="71722" autoAdjust="0"/>
  </p:normalViewPr>
  <p:slideViewPr>
    <p:cSldViewPr snapToGrid="0">
      <p:cViewPr varScale="1">
        <p:scale>
          <a:sx n="50" d="100"/>
          <a:sy n="50" d="100"/>
        </p:scale>
        <p:origin x="14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0D171-206A-4A42-BE3B-116FABD5558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3A6F-61FB-4A98-B781-203B2E773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5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9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5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2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3A6F-61FB-4A98-B781-203B2E773F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4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5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2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5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76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7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3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6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7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3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5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bg1"/>
            </a:gs>
            <a:gs pos="10000">
              <a:schemeClr val="bg1"/>
            </a:gs>
            <a:gs pos="100000">
              <a:srgbClr val="BDDFE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4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10000">
              <a:schemeClr val="bg1"/>
            </a:gs>
            <a:gs pos="100000">
              <a:srgbClr val="BDDFE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3E4F-92EA-4FFB-BD68-A46CF773806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AE32-A7E8-481A-AFCE-89F759DC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4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">
              <a:schemeClr val="bg1"/>
            </a:gs>
            <a:gs pos="100000">
              <a:srgbClr val="8FCFD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YHF9wDo5yfGlEeFok_m8ZZM29LdfMCamZ_m8xyCWP-51-fN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6" y="609728"/>
            <a:ext cx="5490426" cy="13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RYHF9wDo5yfGlEeFok_m8ZZM29LdfMCamZ_m8xyCWP-51-fN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6" y="1939895"/>
            <a:ext cx="4235670" cy="20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7" b="38398"/>
          <a:stretch/>
        </p:blipFill>
        <p:spPr>
          <a:xfrm>
            <a:off x="1255643" y="1928191"/>
            <a:ext cx="9680714" cy="2623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6035" y="6440785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22, 2016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6361"/>
          <a:stretch/>
        </p:blipFill>
        <p:spPr>
          <a:xfrm>
            <a:off x="0" y="1135579"/>
            <a:ext cx="553212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221"/>
            <a:ext cx="10515600" cy="132556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Device Design – Module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6105"/>
          <a:stretch/>
        </p:blipFill>
        <p:spPr>
          <a:xfrm>
            <a:off x="5928360" y="1360766"/>
            <a:ext cx="6263640" cy="42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71800"/>
            <a:ext cx="10904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Please refer to the </a:t>
            </a:r>
            <a:r>
              <a:rPr lang="en-US" sz="2800" i="1" dirty="0" smtClean="0"/>
              <a:t>3D Model </a:t>
            </a:r>
            <a:r>
              <a:rPr lang="en-US" sz="2800" dirty="0" smtClean="0"/>
              <a:t>Video under the </a:t>
            </a:r>
            <a:r>
              <a:rPr lang="en-US" sz="2800" dirty="0" err="1" smtClean="0"/>
              <a:t>LumaSil</a:t>
            </a:r>
            <a:r>
              <a:rPr lang="en-US" sz="2800" dirty="0" smtClean="0"/>
              <a:t> tab on our website.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1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Feasibility Study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688"/>
            <a:ext cx="10554574" cy="463977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Pre-study criteria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2 weeks of standard of care</a:t>
            </a: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Two treatment groups</a:t>
            </a:r>
          </a:p>
          <a:p>
            <a:pPr lvl="1"/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Group 1 (n = 10): Standard of Care – total-contact cast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Group 2 (n = 10): LumaSil device – total-contact cast + light therapy </a:t>
            </a: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Return for weekly visits</a:t>
            </a:r>
          </a:p>
          <a:p>
            <a:pPr lvl="1"/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Remove cast and clean wound site</a:t>
            </a:r>
          </a:p>
          <a:p>
            <a:pPr lvl="1"/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Replace device battery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Wound assessment / measurements</a:t>
            </a: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Lasts 2-4 weeks </a:t>
            </a:r>
            <a:endParaRPr lang="en-US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Recent Accomplishments</a:t>
            </a:r>
            <a:b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IRB Application and </a:t>
            </a:r>
            <a:r>
              <a:rPr lang="en-US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Protocol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54574" cy="485449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Pre-Submission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Added Dr</a:t>
            </a:r>
            <a:r>
              <a:rPr lang="en-US" sz="28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Hicks and MDRAP adjustments</a:t>
            </a:r>
          </a:p>
          <a:p>
            <a:pPr lvl="1"/>
            <a:r>
              <a:rPr lang="en-US" sz="28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CITI Training from Dr. 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Hicks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Dr. Hicks’s and Dr. Giorgio’s signature</a:t>
            </a:r>
          </a:p>
          <a:p>
            <a:r>
              <a:rPr lang="en-US" sz="3200" b="1" dirty="0" smtClean="0">
                <a:solidFill>
                  <a:srgbClr val="314E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cs typeface="Arial" panose="020B0604020202020204" pitchFamily="34" charset="0"/>
              </a:rPr>
              <a:t>Submitted</a:t>
            </a:r>
          </a:p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Post-Submission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Under pre-review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Contact IRB board regarding previous communication with MDRAP</a:t>
            </a:r>
          </a:p>
        </p:txBody>
      </p:sp>
    </p:spTree>
    <p:extLst>
      <p:ext uri="{BB962C8B-B14F-4D97-AF65-F5344CB8AC3E}">
        <p14:creationId xmlns:p14="http://schemas.microsoft.com/office/powerpoint/2010/main" val="39860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Recent </a:t>
            </a:r>
            <a:r>
              <a:rPr lang="en-US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Everything below module finalized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</a:rPr>
              <a:t>Power study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314EA1"/>
              </a:solidFill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314EA1"/>
              </a:solidFill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314EA1"/>
              </a:solidFill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314EA1"/>
              </a:solidFill>
              <a:latin typeface="Gadug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</a:rPr>
              <a:t>Observed a 5.3% loss of illuminance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</a:rPr>
              <a:t>Intend to do more tests later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rgbClr val="314EA1"/>
              </a:solidFill>
              <a:latin typeface="Gadug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77491"/>
              </p:ext>
            </p:extLst>
          </p:nvPr>
        </p:nvGraphicFramePr>
        <p:xfrm>
          <a:off x="2032000" y="290655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Illumination (lux)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Ambient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</a:t>
                      </a:r>
                      <a:r>
                        <a:rPr lang="en-US" baseline="0" dirty="0" smtClean="0"/>
                        <a:t> (0°)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Bent 90°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Bent Device°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Recent Accomplishments</a:t>
            </a:r>
            <a:b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Circuit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4688"/>
            <a:ext cx="10554574" cy="421280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Optimizing size of PCB</a:t>
            </a:r>
            <a:endParaRPr lang="en-US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Circuit drawn</a:t>
            </a:r>
            <a:endParaRPr lang="en-US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846229"/>
            <a:ext cx="10476297" cy="2270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49" y="365124"/>
            <a:ext cx="4357705" cy="3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Current Tasks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7" name="Content Placeholder 2"/>
          <p:cNvSpPr>
            <a:spLocks noGrp="1"/>
          </p:cNvSpPr>
          <p:nvPr>
            <p:ph idx="1"/>
          </p:nvPr>
        </p:nvSpPr>
        <p:spPr>
          <a:xfrm>
            <a:off x="790424" y="145751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IRB</a:t>
            </a:r>
            <a:endParaRPr lang="en-US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Awaiting approval/corrections</a:t>
            </a:r>
          </a:p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Design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Battery source with sufficient current/voltage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Incorporating thermal pads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Design water-tight FO attachment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Constructing prototype</a:t>
            </a:r>
            <a:endParaRPr lang="en-US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54766" y="2587820"/>
            <a:ext cx="0" cy="1252774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773977" y="3844014"/>
            <a:ext cx="3255293" cy="0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98588" y="4286439"/>
            <a:ext cx="0" cy="1629707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98588" y="4278140"/>
            <a:ext cx="3255293" cy="0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168922" y="5017833"/>
            <a:ext cx="1102906" cy="1319271"/>
            <a:chOff x="2590800" y="4819554"/>
            <a:chExt cx="971550" cy="1162146"/>
          </a:xfrm>
        </p:grpSpPr>
        <p:sp>
          <p:nvSpPr>
            <p:cNvPr id="111" name="Flowchart: Magnetic Disk 110"/>
            <p:cNvSpPr/>
            <p:nvPr/>
          </p:nvSpPr>
          <p:spPr>
            <a:xfrm>
              <a:off x="2590800" y="4819554"/>
              <a:ext cx="971550" cy="1162146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662286" y="4861276"/>
              <a:ext cx="828578" cy="28500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Magnetic Disk 112"/>
            <p:cNvSpPr/>
            <p:nvPr/>
          </p:nvSpPr>
          <p:spPr>
            <a:xfrm>
              <a:off x="2996608" y="4951625"/>
              <a:ext cx="159933" cy="85556"/>
            </a:xfrm>
            <a:prstGeom prst="flowChartMagneticDisk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67189" y="5017833"/>
            <a:ext cx="1102906" cy="1319271"/>
            <a:chOff x="2590800" y="4819554"/>
            <a:chExt cx="971550" cy="1162146"/>
          </a:xfrm>
        </p:grpSpPr>
        <p:sp>
          <p:nvSpPr>
            <p:cNvPr id="108" name="Flowchart: Magnetic Disk 107"/>
            <p:cNvSpPr/>
            <p:nvPr/>
          </p:nvSpPr>
          <p:spPr>
            <a:xfrm>
              <a:off x="2590800" y="4819554"/>
              <a:ext cx="971550" cy="1162146"/>
            </a:xfrm>
            <a:prstGeom prst="flowChartMagneticDisk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2662286" y="4861276"/>
              <a:ext cx="828578" cy="28500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Magnetic Disk 109"/>
            <p:cNvSpPr/>
            <p:nvPr/>
          </p:nvSpPr>
          <p:spPr>
            <a:xfrm>
              <a:off x="2996608" y="4951625"/>
              <a:ext cx="159933" cy="85556"/>
            </a:xfrm>
            <a:prstGeom prst="flowChartMagneticDisk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arallelogram 12"/>
          <p:cNvSpPr/>
          <p:nvPr/>
        </p:nvSpPr>
        <p:spPr>
          <a:xfrm>
            <a:off x="8896918" y="4734186"/>
            <a:ext cx="2972413" cy="363992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9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8881631" y="3738030"/>
            <a:ext cx="3125359" cy="61677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096938" y="3844426"/>
            <a:ext cx="143973" cy="468575"/>
            <a:chOff x="7170367" y="4679046"/>
            <a:chExt cx="228600" cy="744003"/>
          </a:xfrm>
        </p:grpSpPr>
        <p:sp>
          <p:nvSpPr>
            <p:cNvPr id="105" name="Oval 104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83413" y="3844426"/>
            <a:ext cx="143973" cy="468575"/>
            <a:chOff x="7170367" y="4679046"/>
            <a:chExt cx="228600" cy="744003"/>
          </a:xfrm>
        </p:grpSpPr>
        <p:sp>
          <p:nvSpPr>
            <p:cNvPr id="102" name="Oval 101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56700" y="3844426"/>
            <a:ext cx="143973" cy="468575"/>
            <a:chOff x="7170367" y="4679046"/>
            <a:chExt cx="228600" cy="744003"/>
          </a:xfrm>
        </p:grpSpPr>
        <p:sp>
          <p:nvSpPr>
            <p:cNvPr id="99" name="Oval 98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587700" y="3844426"/>
            <a:ext cx="143973" cy="468575"/>
            <a:chOff x="7170367" y="4679046"/>
            <a:chExt cx="228600" cy="744003"/>
          </a:xfrm>
        </p:grpSpPr>
        <p:sp>
          <p:nvSpPr>
            <p:cNvPr id="96" name="Oval 95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34101" y="3844426"/>
            <a:ext cx="143973" cy="468575"/>
            <a:chOff x="7170367" y="4679046"/>
            <a:chExt cx="228600" cy="744003"/>
          </a:xfrm>
        </p:grpSpPr>
        <p:sp>
          <p:nvSpPr>
            <p:cNvPr id="93" name="Oval 92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41125" y="3844426"/>
            <a:ext cx="143973" cy="468575"/>
            <a:chOff x="7170367" y="4679046"/>
            <a:chExt cx="228600" cy="744003"/>
          </a:xfrm>
        </p:grpSpPr>
        <p:sp>
          <p:nvSpPr>
            <p:cNvPr id="90" name="Oval 89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193459" y="3844426"/>
            <a:ext cx="143973" cy="468575"/>
            <a:chOff x="7170367" y="4679046"/>
            <a:chExt cx="228600" cy="744003"/>
          </a:xfrm>
        </p:grpSpPr>
        <p:sp>
          <p:nvSpPr>
            <p:cNvPr id="87" name="Oval 86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433529" y="3844426"/>
            <a:ext cx="143973" cy="468575"/>
            <a:chOff x="7170367" y="4679046"/>
            <a:chExt cx="228600" cy="744003"/>
          </a:xfrm>
        </p:grpSpPr>
        <p:sp>
          <p:nvSpPr>
            <p:cNvPr id="84" name="Oval 83"/>
            <p:cNvSpPr/>
            <p:nvPr/>
          </p:nvSpPr>
          <p:spPr>
            <a:xfrm>
              <a:off x="7170367" y="5312345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70367" y="4717034"/>
              <a:ext cx="228600" cy="668028"/>
            </a:xfrm>
            <a:prstGeom prst="rect">
              <a:avLst/>
            </a:prstGeom>
            <a:solidFill>
              <a:schemeClr val="bg2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170367" y="4679046"/>
              <a:ext cx="228600" cy="110704"/>
            </a:xfrm>
            <a:prstGeom prst="ellipse">
              <a:avLst/>
            </a:prstGeom>
            <a:solidFill>
              <a:schemeClr val="bg2">
                <a:lumMod val="5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096938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38806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786109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152654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534101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839515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193459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587106" y="3319314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096938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438806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786109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152654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534101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839515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93459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587106" y="4512048"/>
            <a:ext cx="143973" cy="3138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>
            <a:off x="9087649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n 39"/>
          <p:cNvSpPr/>
          <p:nvPr/>
        </p:nvSpPr>
        <p:spPr>
          <a:xfrm>
            <a:off x="9424240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n 40"/>
          <p:cNvSpPr/>
          <p:nvPr/>
        </p:nvSpPr>
        <p:spPr>
          <a:xfrm>
            <a:off x="9774124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/>
          <p:cNvSpPr/>
          <p:nvPr/>
        </p:nvSpPr>
        <p:spPr>
          <a:xfrm>
            <a:off x="10137470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/>
          <p:cNvSpPr/>
          <p:nvPr/>
        </p:nvSpPr>
        <p:spPr>
          <a:xfrm>
            <a:off x="10521595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/>
          <p:cNvSpPr/>
          <p:nvPr/>
        </p:nvSpPr>
        <p:spPr>
          <a:xfrm>
            <a:off x="10827252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/>
        </p:nvSpPr>
        <p:spPr>
          <a:xfrm>
            <a:off x="11184170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/>
        </p:nvSpPr>
        <p:spPr>
          <a:xfrm>
            <a:off x="11574723" y="4866040"/>
            <a:ext cx="162550" cy="69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9128285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9470155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9812024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10178106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0565449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10867889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1224090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11618577" y="3671932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 rot="10800000">
            <a:off x="9128285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 rot="10800000">
            <a:off x="9468604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 rot="10800000">
            <a:off x="9817458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0800000">
            <a:off x="10184003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10800000">
            <a:off x="10565449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0800000">
            <a:off x="10872474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0800000">
            <a:off x="11224090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10800000">
            <a:off x="11618577" y="4329121"/>
            <a:ext cx="81275" cy="1601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>
            <a:off x="9167715" y="2844671"/>
            <a:ext cx="846216" cy="972924"/>
          </a:xfrm>
          <a:prstGeom prst="arc">
            <a:avLst/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flipH="1">
            <a:off x="9509499" y="2849836"/>
            <a:ext cx="846216" cy="972924"/>
          </a:xfrm>
          <a:prstGeom prst="arc">
            <a:avLst>
              <a:gd name="adj1" fmla="val 17308853"/>
              <a:gd name="adj2" fmla="val 0"/>
            </a:avLst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flipH="1">
            <a:off x="9859210" y="2841095"/>
            <a:ext cx="846216" cy="972924"/>
          </a:xfrm>
          <a:prstGeom prst="arc">
            <a:avLst>
              <a:gd name="adj1" fmla="val 18068541"/>
              <a:gd name="adj2" fmla="val 0"/>
            </a:avLst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flipH="1">
            <a:off x="10222954" y="2842517"/>
            <a:ext cx="846216" cy="972924"/>
          </a:xfrm>
          <a:prstGeom prst="arc">
            <a:avLst>
              <a:gd name="adj1" fmla="val 19034318"/>
              <a:gd name="adj2" fmla="val 0"/>
            </a:avLst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9759423" y="2842517"/>
            <a:ext cx="846560" cy="972924"/>
          </a:xfrm>
          <a:prstGeom prst="arc">
            <a:avLst>
              <a:gd name="adj1" fmla="val 19034318"/>
              <a:gd name="adj2" fmla="val 0"/>
            </a:avLst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10063824" y="2839886"/>
            <a:ext cx="846560" cy="972924"/>
          </a:xfrm>
          <a:prstGeom prst="arc">
            <a:avLst>
              <a:gd name="adj1" fmla="val 18068541"/>
              <a:gd name="adj2" fmla="val 0"/>
            </a:avLst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>
            <a:off x="10418167" y="2849836"/>
            <a:ext cx="846560" cy="972924"/>
          </a:xfrm>
          <a:prstGeom prst="arc">
            <a:avLst>
              <a:gd name="adj1" fmla="val 17308853"/>
              <a:gd name="adj2" fmla="val 0"/>
            </a:avLst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>
            <a:off x="10812532" y="2837719"/>
            <a:ext cx="846560" cy="972924"/>
          </a:xfrm>
          <a:prstGeom prst="arc">
            <a:avLst/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8637632" y="4547447"/>
            <a:ext cx="0" cy="1179160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1869331" y="4547447"/>
            <a:ext cx="0" cy="1179160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637882" y="4289076"/>
            <a:ext cx="160707" cy="258371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1869331" y="4278140"/>
            <a:ext cx="184550" cy="269307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2050317" y="4278140"/>
            <a:ext cx="0" cy="1359971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611787" y="3319314"/>
            <a:ext cx="0" cy="784091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8613270" y="3844014"/>
            <a:ext cx="160707" cy="258371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1870216" y="3840593"/>
            <a:ext cx="184550" cy="269307"/>
          </a:xfrm>
          <a:prstGeom prst="line">
            <a:avLst/>
          </a:prstGeom>
          <a:ln w="63500">
            <a:solidFill>
              <a:schemeClr val="tx1">
                <a:alpha val="40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8611787" y="4108341"/>
            <a:ext cx="3255293" cy="0"/>
          </a:xfrm>
          <a:prstGeom prst="line">
            <a:avLst/>
          </a:prstGeom>
          <a:ln w="63500">
            <a:solidFill>
              <a:schemeClr val="tx1">
                <a:alpha val="40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773977" y="3049126"/>
            <a:ext cx="0" cy="794888"/>
          </a:xfrm>
          <a:prstGeom prst="line">
            <a:avLst/>
          </a:prstGeom>
          <a:ln w="635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872134" y="2855567"/>
            <a:ext cx="0" cy="1252774"/>
          </a:xfrm>
          <a:prstGeom prst="line">
            <a:avLst/>
          </a:prstGeom>
          <a:ln w="63500">
            <a:solidFill>
              <a:schemeClr val="tx1">
                <a:alpha val="40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9096938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438806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9786109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0152654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0534101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0839515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1193459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1587106" y="4507669"/>
            <a:ext cx="143973" cy="3138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637632" y="4547447"/>
            <a:ext cx="3255293" cy="0"/>
          </a:xfrm>
          <a:prstGeom prst="line">
            <a:avLst/>
          </a:prstGeom>
          <a:ln w="63500">
            <a:solidFill>
              <a:schemeClr val="tx1">
                <a:alpha val="40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128285" y="4342219"/>
            <a:ext cx="2561204" cy="160118"/>
            <a:chOff x="9128285" y="4563938"/>
            <a:chExt cx="2561204" cy="160118"/>
          </a:xfrm>
        </p:grpSpPr>
        <p:sp>
          <p:nvSpPr>
            <p:cNvPr id="146" name="Down Arrow 145"/>
            <p:cNvSpPr/>
            <p:nvPr/>
          </p:nvSpPr>
          <p:spPr>
            <a:xfrm>
              <a:off x="11608214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Down Arrow 146"/>
            <p:cNvSpPr/>
            <p:nvPr/>
          </p:nvSpPr>
          <p:spPr>
            <a:xfrm>
              <a:off x="11217301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wn Arrow 147"/>
            <p:cNvSpPr/>
            <p:nvPr/>
          </p:nvSpPr>
          <p:spPr>
            <a:xfrm>
              <a:off x="10867889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Down Arrow 148"/>
            <p:cNvSpPr/>
            <p:nvPr/>
          </p:nvSpPr>
          <p:spPr>
            <a:xfrm>
              <a:off x="10567947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Down Arrow 149"/>
            <p:cNvSpPr/>
            <p:nvPr/>
          </p:nvSpPr>
          <p:spPr>
            <a:xfrm>
              <a:off x="10193003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Down Arrow 150"/>
            <p:cNvSpPr/>
            <p:nvPr/>
          </p:nvSpPr>
          <p:spPr>
            <a:xfrm>
              <a:off x="9816256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wn Arrow 151"/>
            <p:cNvSpPr/>
            <p:nvPr/>
          </p:nvSpPr>
          <p:spPr>
            <a:xfrm>
              <a:off x="9467291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Down Arrow 152"/>
            <p:cNvSpPr/>
            <p:nvPr/>
          </p:nvSpPr>
          <p:spPr>
            <a:xfrm>
              <a:off x="9128285" y="4563938"/>
              <a:ext cx="81275" cy="1601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8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Next Steps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0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IRB Application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Expecting 2-4 week turnover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Informational brochure</a:t>
            </a:r>
          </a:p>
          <a:p>
            <a:pPr lvl="1"/>
            <a:endParaRPr lang="en-US" sz="28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Prototype construction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Circuit/PCB ordering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Casing 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Cast testing II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1437" y="6303202"/>
            <a:ext cx="2628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https://d1ybwah56txnv1.cloudfront.net/assets/v2/landing_pages/irb_assistance_0-3773a4e6fbcb5c3fd0f23f9e5134f0d4.jpg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>
            <a:off x="9866573" y="3081352"/>
            <a:ext cx="0" cy="3134831"/>
          </a:xfrm>
          <a:prstGeom prst="line">
            <a:avLst/>
          </a:prstGeom>
          <a:ln w="22225">
            <a:solidFill>
              <a:srgbClr val="314E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59877" y="500080"/>
            <a:ext cx="510540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Current Timeline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-207346" y="3756351"/>
            <a:ext cx="917794" cy="327342"/>
          </a:xfrm>
          <a:prstGeom prst="bentConnector2">
            <a:avLst/>
          </a:prstGeom>
          <a:ln w="22225">
            <a:solidFill>
              <a:srgbClr val="314E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-610180" y="2605208"/>
            <a:ext cx="1534928" cy="138807"/>
          </a:xfrm>
          <a:prstGeom prst="bentConnector2">
            <a:avLst/>
          </a:prstGeom>
          <a:ln w="22225">
            <a:solidFill>
              <a:srgbClr val="314E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2581426" y="2668346"/>
            <a:ext cx="1093251" cy="709302"/>
          </a:xfrm>
          <a:prstGeom prst="bentConnector3">
            <a:avLst>
              <a:gd name="adj1" fmla="val 50000"/>
            </a:avLst>
          </a:prstGeom>
          <a:ln w="22225">
            <a:solidFill>
              <a:srgbClr val="314E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3155358" y="3576309"/>
            <a:ext cx="327342" cy="802610"/>
          </a:xfrm>
          <a:prstGeom prst="bentConnector2">
            <a:avLst/>
          </a:prstGeom>
          <a:ln w="22225">
            <a:solidFill>
              <a:srgbClr val="314E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1665" y="6216183"/>
            <a:ext cx="3708752" cy="0"/>
          </a:xfrm>
          <a:prstGeom prst="straightConnector1">
            <a:avLst/>
          </a:prstGeom>
          <a:ln w="22225">
            <a:solidFill>
              <a:srgbClr val="314EA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96632" y="6216184"/>
            <a:ext cx="6053548" cy="0"/>
          </a:xfrm>
          <a:prstGeom prst="straightConnector1">
            <a:avLst/>
          </a:prstGeom>
          <a:ln w="22225">
            <a:solidFill>
              <a:srgbClr val="314EA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99712" y="5746770"/>
            <a:ext cx="14622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February</a:t>
            </a:r>
            <a:endParaRPr lang="en-US" sz="2400" b="1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17632" y="5746770"/>
            <a:ext cx="10999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March</a:t>
            </a:r>
            <a:endParaRPr lang="en-US" sz="2400" b="1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792622" y="2261941"/>
            <a:ext cx="0" cy="3931920"/>
          </a:xfrm>
          <a:prstGeom prst="line">
            <a:avLst/>
          </a:prstGeom>
          <a:ln w="22225">
            <a:solidFill>
              <a:srgbClr val="314E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6967623" y="3541932"/>
            <a:ext cx="876966" cy="1"/>
          </a:xfrm>
          <a:prstGeom prst="bentConnector3">
            <a:avLst>
              <a:gd name="adj1" fmla="val 50000"/>
            </a:avLst>
          </a:prstGeom>
          <a:ln w="22225">
            <a:solidFill>
              <a:srgbClr val="314E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flipV="1">
            <a:off x="3482700" y="3573280"/>
            <a:ext cx="657953" cy="6058"/>
          </a:xfrm>
          <a:prstGeom prst="bentConnector3">
            <a:avLst>
              <a:gd name="adj1" fmla="val 50000"/>
            </a:avLst>
          </a:prstGeom>
          <a:ln w="22225">
            <a:solidFill>
              <a:srgbClr val="314E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9882967" y="6216183"/>
            <a:ext cx="2309033" cy="0"/>
          </a:xfrm>
          <a:prstGeom prst="straightConnector1">
            <a:avLst/>
          </a:prstGeom>
          <a:ln w="22225">
            <a:solidFill>
              <a:srgbClr val="314EA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530677" y="5746770"/>
            <a:ext cx="10136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April</a:t>
            </a:r>
            <a:endParaRPr lang="en-US" sz="2400" b="1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6688" y="640397"/>
            <a:ext cx="3117204" cy="2588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14EA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IRB Submission: 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Third week of February</a:t>
            </a:r>
            <a:r>
              <a:rPr lang="en-US" sz="28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*</a:t>
            </a:r>
            <a:r>
              <a:rPr lang="en-US" sz="2000" i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assuming corrections for initial return</a:t>
            </a:r>
            <a:endParaRPr lang="en-US" sz="20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44589" y="2840592"/>
            <a:ext cx="4042611" cy="1458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14EA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Feasibility Study</a:t>
            </a:r>
          </a:p>
          <a:p>
            <a:pPr algn="ctr"/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Mid march to first week of April (latest acceptable)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5222" y="3329136"/>
            <a:ext cx="2740136" cy="2154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14EA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Prototype Construction </a:t>
            </a:r>
            <a:r>
              <a:rPr lang="en-US" sz="28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&amp; </a:t>
            </a:r>
            <a:r>
              <a:rPr lang="en-US" sz="28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Testing</a:t>
            </a:r>
            <a:r>
              <a:rPr lang="en-US" sz="2800" b="1" u="sng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(cont’d)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40653" y="2825944"/>
            <a:ext cx="2841294" cy="1550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14EA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IRB Approval: 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First weeks of March </a:t>
            </a:r>
          </a:p>
        </p:txBody>
      </p:sp>
    </p:spTree>
    <p:extLst>
      <p:ext uri="{BB962C8B-B14F-4D97-AF65-F5344CB8AC3E}">
        <p14:creationId xmlns:p14="http://schemas.microsoft.com/office/powerpoint/2010/main" val="1046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10000">
              <a:schemeClr val="bg1"/>
            </a:gs>
            <a:gs pos="100000">
              <a:srgbClr val="BDDFE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39" y="201870"/>
            <a:ext cx="10515600" cy="160805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Medical Need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://www.cdc.gov/diabetes/pubs/images/diabetes-infograph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86846"/>
          <a:stretch/>
        </p:blipFill>
        <p:spPr bwMode="auto">
          <a:xfrm>
            <a:off x="137216" y="1515025"/>
            <a:ext cx="11926447" cy="33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dc.gov/diabetes/pubs/images/diabetes-infograph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5" t="8266" r="7809" b="88768"/>
          <a:stretch/>
        </p:blipFill>
        <p:spPr bwMode="auto">
          <a:xfrm>
            <a:off x="3544929" y="2057229"/>
            <a:ext cx="7646235" cy="20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dc.gov/diabetes/pubs/images/diabetes-infograph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3" r="31587" b="57622"/>
          <a:stretch/>
        </p:blipFill>
        <p:spPr bwMode="auto">
          <a:xfrm>
            <a:off x="6768297" y="3808133"/>
            <a:ext cx="5295366" cy="29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379258" y="4004328"/>
            <a:ext cx="2567654" cy="784830"/>
          </a:xfrm>
          <a:prstGeom prst="rect">
            <a:avLst/>
          </a:prstGeom>
          <a:solidFill>
            <a:srgbClr val="BDDFE8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Total medical costs and lost work and wages for people with diagnosed diabetes</a:t>
            </a:r>
            <a:endParaRPr lang="en-US" sz="15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1313" y="5766055"/>
            <a:ext cx="1340339" cy="738664"/>
          </a:xfrm>
          <a:prstGeom prst="rect">
            <a:avLst/>
          </a:prstGeom>
          <a:solidFill>
            <a:srgbClr val="BDDFE8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Risk of death for adults with diabetes is </a:t>
            </a:r>
            <a:endParaRPr lang="en-US" sz="14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74729" y="5621683"/>
            <a:ext cx="1072183" cy="954107"/>
          </a:xfrm>
          <a:prstGeom prst="rect">
            <a:avLst/>
          </a:prstGeom>
          <a:solidFill>
            <a:srgbClr val="BDDFE8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</a:t>
            </a:r>
            <a:r>
              <a:rPr lang="en-US" sz="14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han for adults without diabetes</a:t>
            </a:r>
            <a:endParaRPr lang="en-US" sz="14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80896" y="3313522"/>
            <a:ext cx="6282189" cy="523220"/>
          </a:xfrm>
          <a:prstGeom prst="rect">
            <a:avLst/>
          </a:prstGeom>
          <a:solidFill>
            <a:srgbClr val="BDDFE8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That’s about 1 out of every 11 people</a:t>
            </a:r>
            <a:endParaRPr lang="en-US" sz="28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http://www.cdc.gov/diabetes/pubs/images/diabetes-infograph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3271" r="43447" b="86093"/>
          <a:stretch/>
        </p:blipFill>
        <p:spPr bwMode="auto">
          <a:xfrm>
            <a:off x="4109664" y="3780366"/>
            <a:ext cx="3316406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" y="4312693"/>
            <a:ext cx="4243681" cy="2434249"/>
          </a:xfrm>
          <a:prstGeom prst="rect">
            <a:avLst/>
          </a:prstGeom>
        </p:spPr>
      </p:pic>
      <p:pic>
        <p:nvPicPr>
          <p:cNvPr id="17412" name="Picture 4" descr="http://politicaloutcast.com/wp-content/uploads/2014/10/cdc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2" y="5084884"/>
            <a:ext cx="1920822" cy="14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cdc.gov/diabetes/pubs/images/diabetes-infograph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6852" r="70840" b="87183"/>
          <a:stretch/>
        </p:blipFill>
        <p:spPr bwMode="auto">
          <a:xfrm>
            <a:off x="580892" y="2200235"/>
            <a:ext cx="2823410" cy="21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Medical Need – Problem Statement</a:t>
            </a:r>
            <a:endParaRPr lang="en-US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99886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diabetics develop foot ulcers over their lifetime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Wounds can reach chronic state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Approx</a:t>
            </a:r>
            <a:r>
              <a:rPr lang="en-US" sz="24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. 80,000 </a:t>
            </a:r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diabetic patients require                                                  </a:t>
            </a: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lower-limb amputations per year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Currently </a:t>
            </a:r>
            <a:r>
              <a:rPr lang="en-US" sz="2800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no active </a:t>
            </a: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healing 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Patient compliance is a large treatment-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  management complication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8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8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0677" y="6596390"/>
            <a:ext cx="67226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http://www.drugs.com/health-guide/images/205064.jpg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drluigi.hr/SefovAdmin/IssuePictures/DIABETIC-FOOT-ULCERAT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947357"/>
            <a:ext cx="3448050" cy="224790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Current Standard of Care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100" y="1817688"/>
            <a:ext cx="10233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Total-Contact Cast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Load-bearing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Antimicrobial absorbent dressing</a:t>
            </a:r>
            <a:endParaRPr lang="en-US" sz="28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Requires weekly maintenance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Cost per treatment : $8,000 - $17,000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Method of </a:t>
            </a:r>
            <a:r>
              <a:rPr lang="en-US" b="1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passive</a:t>
            </a:r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healing</a:t>
            </a:r>
            <a:endParaRPr lang="en-US" sz="28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7495" y="6518685"/>
            <a:ext cx="5219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http://www.stanfordchildrens.org/content-public/topic/images/06/126006.gif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7495" y="664853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http://www.podiatrytoday.com/files/imagecache/normal/FitzgeraldBlog1.png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7495" y="63793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http://diabeticfootandankle.net/index.php/dfa/article/viewFile/21177/html/99139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49781" y="1190847"/>
            <a:ext cx="3715935" cy="5197991"/>
            <a:chOff x="8093348" y="1150502"/>
            <a:chExt cx="3744777" cy="5238336"/>
          </a:xfrm>
        </p:grpSpPr>
        <p:pic>
          <p:nvPicPr>
            <p:cNvPr id="16386" name="Picture 2" descr="http://www.podiatrytoday.com/files/imagecache/normal/FitzgeraldBlog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923" y="3027851"/>
              <a:ext cx="2050202" cy="33609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http://diabeticfootandankle.net/index.php/dfa/article/viewFile/21177/html/99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348" y="1150502"/>
              <a:ext cx="3744777" cy="2034069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stanfordchildrens.org/content-public/topic/images/06/126006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28"/>
            <a:stretch/>
          </p:blipFill>
          <p:spPr bwMode="auto">
            <a:xfrm>
              <a:off x="8104670" y="3286339"/>
              <a:ext cx="1683253" cy="3101515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4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Needs Assessment Summary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64460"/>
            <a:ext cx="4415538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Patient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Retain gold standard with no additional harm to patient</a:t>
            </a:r>
            <a:endParaRPr lang="de-DE" sz="24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Proven </a:t>
            </a: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to reduce healing </a:t>
            </a:r>
            <a:r>
              <a:rPr lang="de-DE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time and infection</a:t>
            </a:r>
            <a:endParaRPr lang="de-DE" sz="24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Safe</a:t>
            </a:r>
            <a:endParaRPr lang="en-US" sz="24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3522" y="1664460"/>
            <a:ext cx="456107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Provider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Simple </a:t>
            </a:r>
            <a:r>
              <a:rPr lang="de-DE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application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Minimal </a:t>
            </a: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preparation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Simple maintenance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Compatible with current standards</a:t>
            </a:r>
            <a:endParaRPr lang="en-US" sz="24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5060" y="1664460"/>
            <a:ext cx="3656455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System</a:t>
            </a:r>
            <a:endParaRPr lang="en-US" sz="3200" u="sng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Low cost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Dependable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Durable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Willing insurance </a:t>
            </a:r>
            <a:r>
              <a:rPr lang="de-DE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companies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7537" y="5152897"/>
            <a:ext cx="84369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314EA1"/>
                </a:solidFill>
                <a:latin typeface="Gadugi" panose="020B0502040204020203" pitchFamily="34" charset="0"/>
              </a:rPr>
              <a:t>Dosage Requirements: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Operate </a:t>
            </a:r>
            <a:r>
              <a:rPr lang="en-US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10min daily for </a:t>
            </a:r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one </a:t>
            </a:r>
            <a:r>
              <a:rPr lang="en-US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week before battery change </a:t>
            </a:r>
            <a:endParaRPr lang="en-US" sz="24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Produce </a:t>
            </a:r>
            <a:r>
              <a:rPr lang="en-US" sz="24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therapeutic light at 50mW/cm</a:t>
            </a:r>
            <a:r>
              <a:rPr lang="en-US" sz="2400" baseline="30000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2 </a:t>
            </a:r>
            <a:endParaRPr lang="en-US" sz="2400" baseline="30000" dirty="0" smtClean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				(</a:t>
            </a:r>
            <a:r>
              <a:rPr lang="en-US" dirty="0" err="1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Adamskaya</a:t>
            </a:r>
            <a:r>
              <a:rPr lang="en-US" dirty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et al.)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2060"/>
              </a:solidFill>
              <a:latin typeface="Gadug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7" y="1690688"/>
            <a:ext cx="10916086" cy="49133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Low-level light therapy (LLLT) delivery to wounds </a:t>
            </a:r>
          </a:p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Active healing method</a:t>
            </a:r>
          </a:p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Second-line therapy </a:t>
            </a:r>
          </a:p>
          <a:p>
            <a:pPr lvl="1"/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Eventual replacement of SC</a:t>
            </a:r>
          </a:p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Maintains patient compliance </a:t>
            </a:r>
          </a:p>
          <a:p>
            <a:pPr lvl="1"/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Automated, preset</a:t>
            </a:r>
          </a:p>
          <a:p>
            <a:r>
              <a:rPr lang="en-US" sz="32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Safe</a:t>
            </a:r>
          </a:p>
          <a:p>
            <a:pPr lvl="1"/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Waterproof/heat resistant/shock resistant</a:t>
            </a:r>
            <a:endParaRPr lang="en-US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84" y="2753287"/>
            <a:ext cx="5475316" cy="16738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1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Our Solution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Mitigating Risks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26" y="1622775"/>
            <a:ext cx="10554574" cy="36365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Waterproof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Prevent water spills and shallow submersion from damaging circuitry </a:t>
            </a: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Heat Resistant 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Effectively mitigate heat produced by circuitry 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Prevent burns and circuit meltdown</a:t>
            </a: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Shock Resistant </a:t>
            </a:r>
          </a:p>
          <a:p>
            <a:pPr lvl="1"/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Withstand impact forces</a:t>
            </a:r>
          </a:p>
          <a:p>
            <a:r>
              <a:rPr lang="en-US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Little to no concern of light risks to patient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314EA1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rgbClr val="314EA1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coxpools.com/uploads/electricalwarning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3061" y="4701084"/>
            <a:ext cx="1761523" cy="171516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afetylabelsolutions.com/assets/images/products/A8033-43CHY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9869" r="55623" b="10333"/>
          <a:stretch/>
        </p:blipFill>
        <p:spPr bwMode="auto">
          <a:xfrm>
            <a:off x="9514344" y="2794298"/>
            <a:ext cx="2390275" cy="235819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see the 3D Mold Model under the </a:t>
            </a:r>
            <a:r>
              <a:rPr lang="en-US" dirty="0" err="1" smtClean="0"/>
              <a:t>LumaSil</a:t>
            </a:r>
            <a:r>
              <a:rPr lang="en-US" dirty="0" smtClean="0"/>
              <a:t> tab on our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1421864" y="733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7CB3FE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Device Design – Silicone Halo</a:t>
            </a:r>
            <a:endParaRPr lang="en-US" sz="4800" dirty="0">
              <a:solidFill>
                <a:srgbClr val="7CB3FE"/>
              </a:solidFill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644968" y="2247769"/>
            <a:ext cx="9941024" cy="4205620"/>
            <a:chOff x="-1893865" y="1305808"/>
            <a:chExt cx="13016017" cy="5286284"/>
          </a:xfrm>
        </p:grpSpPr>
        <p:grpSp>
          <p:nvGrpSpPr>
            <p:cNvPr id="6" name="Group 5"/>
            <p:cNvGrpSpPr/>
            <p:nvPr/>
          </p:nvGrpSpPr>
          <p:grpSpPr>
            <a:xfrm>
              <a:off x="-1893865" y="3334232"/>
              <a:ext cx="13016017" cy="3257860"/>
              <a:chOff x="-3890305" y="2636637"/>
              <a:chExt cx="13016017" cy="325786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-3890305" y="2636637"/>
                <a:ext cx="13016017" cy="3257860"/>
                <a:chOff x="-3890305" y="2382636"/>
                <a:chExt cx="16688021" cy="417694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-3890305" y="2382636"/>
                  <a:ext cx="16688021" cy="3710013"/>
                  <a:chOff x="-1103019" y="2149642"/>
                  <a:chExt cx="13987495" cy="3109643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601534" y="2699435"/>
                    <a:ext cx="7282942" cy="2559850"/>
                    <a:chOff x="5570956" y="2887295"/>
                    <a:chExt cx="5409246" cy="1901273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5570956" y="2887295"/>
                      <a:ext cx="5409246" cy="1901273"/>
                      <a:chOff x="5570956" y="2887295"/>
                      <a:chExt cx="5409246" cy="1901273"/>
                    </a:xfrm>
                  </p:grpSpPr>
                  <p:sp>
                    <p:nvSpPr>
                      <p:cNvPr id="3" name="Flowchart: Magnetic Disk 2"/>
                      <p:cNvSpPr/>
                      <p:nvPr/>
                    </p:nvSpPr>
                    <p:spPr>
                      <a:xfrm>
                        <a:off x="6063915" y="3441032"/>
                        <a:ext cx="4259179" cy="1347536"/>
                      </a:xfrm>
                      <a:prstGeom prst="flowChartMagneticDisk">
                        <a:avLst/>
                      </a:prstGeom>
                      <a:solidFill>
                        <a:schemeClr val="accent1">
                          <a:alpha val="98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1026" name="Picture 2" descr="http://chpi.org.uk/wp-content/uploads/2013/03/big-white-box-jpg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665" t="43465" r="7586" b="7731"/>
                      <a:stretch/>
                    </p:blipFill>
                    <p:spPr bwMode="auto">
                      <a:xfrm rot="2378930">
                        <a:off x="5570956" y="2887295"/>
                        <a:ext cx="1165003" cy="1545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" name="Picture 2" descr="http://chpi.org.uk/wp-content/uploads/2013/03/big-white-box-jpg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665" t="43465" r="7586" b="7731"/>
                      <a:stretch/>
                    </p:blipFill>
                    <p:spPr bwMode="auto">
                      <a:xfrm rot="19441917">
                        <a:off x="9815199" y="2961621"/>
                        <a:ext cx="1165003" cy="1511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4" name="Oval 3"/>
                      <p:cNvSpPr/>
                      <p:nvPr/>
                    </p:nvSpPr>
                    <p:spPr>
                      <a:xfrm>
                        <a:off x="7040220" y="3309783"/>
                        <a:ext cx="2477710" cy="418394"/>
                      </a:xfrm>
                      <a:prstGeom prst="ellipse">
                        <a:avLst/>
                      </a:prstGeom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H="1">
                      <a:off x="7690438" y="3591492"/>
                      <a:ext cx="188" cy="1081571"/>
                    </a:xfrm>
                    <a:prstGeom prst="line">
                      <a:avLst/>
                    </a:prstGeom>
                    <a:ln w="22225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 flipH="1">
                      <a:off x="8881097" y="3591492"/>
                      <a:ext cx="188" cy="1081571"/>
                    </a:xfrm>
                    <a:prstGeom prst="line">
                      <a:avLst/>
                    </a:prstGeom>
                    <a:ln w="22225">
                      <a:solidFill>
                        <a:schemeClr val="bg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7695981" y="3551462"/>
                      <a:ext cx="1185116" cy="1122648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7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7690438" y="3443422"/>
                      <a:ext cx="1190847" cy="2091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7690438" y="4629744"/>
                      <a:ext cx="1190659" cy="82755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7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Arc 22"/>
                  <p:cNvSpPr/>
                  <p:nvPr/>
                </p:nvSpPr>
                <p:spPr>
                  <a:xfrm flipV="1">
                    <a:off x="-1095028" y="2149642"/>
                    <a:ext cx="9457220" cy="3007225"/>
                  </a:xfrm>
                  <a:prstGeom prst="arc">
                    <a:avLst>
                      <a:gd name="adj1" fmla="val 14248847"/>
                      <a:gd name="adj2" fmla="val 0"/>
                    </a:avLst>
                  </a:prstGeom>
                  <a:ln w="114300">
                    <a:solidFill>
                      <a:schemeClr val="bg2">
                        <a:lumMod val="50000"/>
                        <a:alpha val="4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-1103019" y="2149642"/>
                    <a:ext cx="9457220" cy="3007225"/>
                  </a:xfrm>
                  <a:prstGeom prst="arc">
                    <a:avLst>
                      <a:gd name="adj1" fmla="val 14248847"/>
                      <a:gd name="adj2" fmla="val 20340617"/>
                    </a:avLst>
                  </a:prstGeom>
                  <a:ln w="114300">
                    <a:solidFill>
                      <a:schemeClr val="bg2">
                        <a:lumMod val="50000"/>
                        <a:alpha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4" name="Group 1033"/>
                <p:cNvGrpSpPr/>
                <p:nvPr/>
              </p:nvGrpSpPr>
              <p:grpSpPr>
                <a:xfrm>
                  <a:off x="6482687" y="3028786"/>
                  <a:ext cx="3948349" cy="466936"/>
                  <a:chOff x="6482687" y="2139786"/>
                  <a:chExt cx="3948349" cy="466936"/>
                </a:xfrm>
              </p:grpSpPr>
              <p:cxnSp>
                <p:nvCxnSpPr>
                  <p:cNvPr id="1030" name="Straight Arrow Connector 1029"/>
                  <p:cNvCxnSpPr/>
                  <p:nvPr/>
                </p:nvCxnSpPr>
                <p:spPr>
                  <a:xfrm>
                    <a:off x="6482687" y="2606722"/>
                    <a:ext cx="3948349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1" name="TextBox 1030"/>
                  <p:cNvSpPr txBox="1"/>
                  <p:nvPr/>
                </p:nvSpPr>
                <p:spPr>
                  <a:xfrm>
                    <a:off x="7932473" y="2139786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4.5 cm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1038" name="Group 1037"/>
                <p:cNvGrpSpPr/>
                <p:nvPr/>
              </p:nvGrpSpPr>
              <p:grpSpPr>
                <a:xfrm>
                  <a:off x="5008126" y="6190253"/>
                  <a:ext cx="6734057" cy="369332"/>
                  <a:chOff x="5008126" y="6317253"/>
                  <a:chExt cx="6734057" cy="369332"/>
                </a:xfrm>
              </p:grpSpPr>
              <p:cxnSp>
                <p:nvCxnSpPr>
                  <p:cNvPr id="1036" name="Straight Arrow Connector 1035"/>
                  <p:cNvCxnSpPr/>
                  <p:nvPr/>
                </p:nvCxnSpPr>
                <p:spPr>
                  <a:xfrm>
                    <a:off x="5008126" y="6331731"/>
                    <a:ext cx="6734057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7" name="TextBox 1036"/>
                  <p:cNvSpPr txBox="1"/>
                  <p:nvPr/>
                </p:nvSpPr>
                <p:spPr>
                  <a:xfrm>
                    <a:off x="8051140" y="6317253"/>
                    <a:ext cx="8114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5.5 cm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043" name="Group 1042"/>
              <p:cNvGrpSpPr/>
              <p:nvPr/>
            </p:nvGrpSpPr>
            <p:grpSpPr>
              <a:xfrm>
                <a:off x="7814741" y="3664146"/>
                <a:ext cx="727209" cy="1857399"/>
                <a:chOff x="11134816" y="3928062"/>
                <a:chExt cx="727209" cy="1857399"/>
              </a:xfrm>
            </p:grpSpPr>
            <p:cxnSp>
              <p:nvCxnSpPr>
                <p:cNvPr id="1041" name="Straight Arrow Connector 1040"/>
                <p:cNvCxnSpPr/>
                <p:nvPr/>
              </p:nvCxnSpPr>
              <p:spPr>
                <a:xfrm>
                  <a:off x="11862025" y="3928062"/>
                  <a:ext cx="0" cy="185739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2" name="TextBox 1041"/>
                <p:cNvSpPr txBox="1"/>
                <p:nvPr/>
              </p:nvSpPr>
              <p:spPr>
                <a:xfrm>
                  <a:off x="11134816" y="4575690"/>
                  <a:ext cx="636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1 cm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14325" y="1305808"/>
              <a:ext cx="5720883" cy="4706931"/>
              <a:chOff x="314325" y="1305808"/>
              <a:chExt cx="5720883" cy="4706931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48239" y="1546626"/>
                <a:ext cx="3138066" cy="3138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743672" y="1742755"/>
                <a:ext cx="2747201" cy="27458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>
                <a:stCxn id="53" idx="3"/>
                <a:endCxn id="54" idx="3"/>
              </p:cNvCxnSpPr>
              <p:nvPr/>
            </p:nvCxnSpPr>
            <p:spPr>
              <a:xfrm flipH="1">
                <a:off x="1007798" y="3599793"/>
                <a:ext cx="625340" cy="625340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Arc 116"/>
              <p:cNvSpPr/>
              <p:nvPr/>
            </p:nvSpPr>
            <p:spPr>
              <a:xfrm rot="12775652">
                <a:off x="918740" y="3938933"/>
                <a:ext cx="825618" cy="1093314"/>
              </a:xfrm>
              <a:prstGeom prst="arc">
                <a:avLst>
                  <a:gd name="adj1" fmla="val 20761703"/>
                  <a:gd name="adj2" fmla="val 1069716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3" idx="4"/>
                <a:endCxn id="63" idx="0"/>
              </p:cNvCxnSpPr>
              <p:nvPr/>
            </p:nvCxnSpPr>
            <p:spPr>
              <a:xfrm flipH="1">
                <a:off x="1415192" y="3800328"/>
                <a:ext cx="702080" cy="575663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Arc 62"/>
              <p:cNvSpPr/>
              <p:nvPr/>
            </p:nvSpPr>
            <p:spPr>
              <a:xfrm rot="4986583">
                <a:off x="738870" y="3687461"/>
                <a:ext cx="537855" cy="1093314"/>
              </a:xfrm>
              <a:prstGeom prst="arc">
                <a:avLst>
                  <a:gd name="adj1" fmla="val 17765439"/>
                  <a:gd name="adj2" fmla="val 20136115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H="1">
                <a:off x="1660434" y="3625788"/>
                <a:ext cx="972910" cy="897362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Arc 71"/>
              <p:cNvSpPr/>
              <p:nvPr/>
            </p:nvSpPr>
            <p:spPr>
              <a:xfrm rot="3453143">
                <a:off x="1134188" y="3832854"/>
                <a:ext cx="537855" cy="1093314"/>
              </a:xfrm>
              <a:prstGeom prst="arc">
                <a:avLst>
                  <a:gd name="adj1" fmla="val 19808568"/>
                  <a:gd name="adj2" fmla="val 3045065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>
                <a:stCxn id="53" idx="2"/>
              </p:cNvCxnSpPr>
              <p:nvPr/>
            </p:nvCxnSpPr>
            <p:spPr>
              <a:xfrm flipH="1">
                <a:off x="847738" y="3115659"/>
                <a:ext cx="584865" cy="749752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Arc 75"/>
              <p:cNvSpPr/>
              <p:nvPr/>
            </p:nvSpPr>
            <p:spPr>
              <a:xfrm rot="12775652">
                <a:off x="710414" y="3635149"/>
                <a:ext cx="825618" cy="1093314"/>
              </a:xfrm>
              <a:prstGeom prst="arc">
                <a:avLst>
                  <a:gd name="adj1" fmla="val 19329992"/>
                  <a:gd name="adj2" fmla="val 1069716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>
                <a:endCxn id="53" idx="1"/>
              </p:cNvCxnSpPr>
              <p:nvPr/>
            </p:nvCxnSpPr>
            <p:spPr>
              <a:xfrm flipH="1">
                <a:off x="1633138" y="1648437"/>
                <a:ext cx="660236" cy="983088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81"/>
              <p:cNvSpPr/>
              <p:nvPr/>
            </p:nvSpPr>
            <p:spPr>
              <a:xfrm rot="14383094">
                <a:off x="2285235" y="1285109"/>
                <a:ext cx="825618" cy="1093314"/>
              </a:xfrm>
              <a:prstGeom prst="arc">
                <a:avLst>
                  <a:gd name="adj1" fmla="val 19329992"/>
                  <a:gd name="adj2" fmla="val 1069716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>
                <a:endCxn id="53" idx="0"/>
              </p:cNvCxnSpPr>
              <p:nvPr/>
            </p:nvCxnSpPr>
            <p:spPr>
              <a:xfrm flipH="1">
                <a:off x="2117272" y="1741729"/>
                <a:ext cx="489900" cy="689261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Arc 86"/>
              <p:cNvSpPr/>
              <p:nvPr/>
            </p:nvSpPr>
            <p:spPr>
              <a:xfrm rot="13594363">
                <a:off x="2543147" y="1417601"/>
                <a:ext cx="825618" cy="1093314"/>
              </a:xfrm>
              <a:prstGeom prst="arc">
                <a:avLst>
                  <a:gd name="adj1" fmla="val 20761703"/>
                  <a:gd name="adj2" fmla="val 1069716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endCxn id="53" idx="7"/>
              </p:cNvCxnSpPr>
              <p:nvPr/>
            </p:nvCxnSpPr>
            <p:spPr>
              <a:xfrm flipH="1">
                <a:off x="2601406" y="1904532"/>
                <a:ext cx="390442" cy="726993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Arc 93"/>
              <p:cNvSpPr/>
              <p:nvPr/>
            </p:nvSpPr>
            <p:spPr>
              <a:xfrm rot="2256068">
                <a:off x="2440184" y="1305808"/>
                <a:ext cx="537855" cy="1093314"/>
              </a:xfrm>
              <a:prstGeom prst="arc">
                <a:avLst>
                  <a:gd name="adj1" fmla="val 17204370"/>
                  <a:gd name="adj2" fmla="val 20136115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53" idx="6"/>
              </p:cNvCxnSpPr>
              <p:nvPr/>
            </p:nvCxnSpPr>
            <p:spPr>
              <a:xfrm flipV="1">
                <a:off x="2801941" y="2128606"/>
                <a:ext cx="396443" cy="987053"/>
              </a:xfrm>
              <a:prstGeom prst="line">
                <a:avLst/>
              </a:prstGeom>
              <a:ln w="114300">
                <a:solidFill>
                  <a:schemeClr val="bg2">
                    <a:lumMod val="50000"/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Arc 98"/>
              <p:cNvSpPr/>
              <p:nvPr/>
            </p:nvSpPr>
            <p:spPr>
              <a:xfrm>
                <a:off x="2700726" y="1313356"/>
                <a:ext cx="537855" cy="1093314"/>
              </a:xfrm>
              <a:prstGeom prst="arc">
                <a:avLst>
                  <a:gd name="adj1" fmla="val 19808568"/>
                  <a:gd name="adj2" fmla="val 3045065"/>
                </a:avLst>
              </a:prstGeom>
              <a:ln w="1143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32603" y="2430990"/>
                <a:ext cx="1369338" cy="136933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un 56"/>
              <p:cNvSpPr/>
              <p:nvPr/>
            </p:nvSpPr>
            <p:spPr>
              <a:xfrm>
                <a:off x="1313073" y="2996178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rgbClr val="314EA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Sun 104"/>
              <p:cNvSpPr/>
              <p:nvPr/>
            </p:nvSpPr>
            <p:spPr>
              <a:xfrm>
                <a:off x="1978418" y="3662905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rgbClr val="314EA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un 106"/>
              <p:cNvSpPr/>
              <p:nvPr/>
            </p:nvSpPr>
            <p:spPr>
              <a:xfrm>
                <a:off x="1978418" y="2319726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rgbClr val="314EA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Sun 107"/>
              <p:cNvSpPr/>
              <p:nvPr/>
            </p:nvSpPr>
            <p:spPr>
              <a:xfrm>
                <a:off x="2698044" y="2996178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rgbClr val="314EA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Sun 108"/>
              <p:cNvSpPr/>
              <p:nvPr/>
            </p:nvSpPr>
            <p:spPr>
              <a:xfrm>
                <a:off x="1517024" y="2513823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un 109"/>
              <p:cNvSpPr/>
              <p:nvPr/>
            </p:nvSpPr>
            <p:spPr>
              <a:xfrm>
                <a:off x="2486805" y="2513823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un 110"/>
              <p:cNvSpPr/>
              <p:nvPr/>
            </p:nvSpPr>
            <p:spPr>
              <a:xfrm>
                <a:off x="2486805" y="3523386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un 118"/>
              <p:cNvSpPr/>
              <p:nvPr/>
            </p:nvSpPr>
            <p:spPr>
              <a:xfrm>
                <a:off x="1517024" y="3523386"/>
                <a:ext cx="239059" cy="215462"/>
              </a:xfrm>
              <a:prstGeom prst="sun">
                <a:avLst>
                  <a:gd name="adj" fmla="val 125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>
                <a:off x="1517024" y="2830664"/>
                <a:ext cx="1208840" cy="50356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1874129" y="2723323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2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.5 cm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14325" y="5048448"/>
                <a:ext cx="1273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Fiber optics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6" name="Straight Connector 65"/>
              <p:cNvCxnSpPr>
                <a:endCxn id="62" idx="0"/>
              </p:cNvCxnSpPr>
              <p:nvPr/>
            </p:nvCxnSpPr>
            <p:spPr>
              <a:xfrm>
                <a:off x="659394" y="4297166"/>
                <a:ext cx="291772" cy="75128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endCxn id="62" idx="0"/>
              </p:cNvCxnSpPr>
              <p:nvPr/>
            </p:nvCxnSpPr>
            <p:spPr>
              <a:xfrm>
                <a:off x="940498" y="4386775"/>
                <a:ext cx="10668" cy="66167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endCxn id="62" idx="0"/>
              </p:cNvCxnSpPr>
              <p:nvPr/>
            </p:nvCxnSpPr>
            <p:spPr>
              <a:xfrm flipH="1">
                <a:off x="951166" y="4539175"/>
                <a:ext cx="141732" cy="50927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62" idx="0"/>
              </p:cNvCxnSpPr>
              <p:nvPr/>
            </p:nvCxnSpPr>
            <p:spPr>
              <a:xfrm flipH="1">
                <a:off x="951166" y="4750091"/>
                <a:ext cx="299842" cy="298357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endCxn id="62" idx="2"/>
              </p:cNvCxnSpPr>
              <p:nvPr/>
            </p:nvCxnSpPr>
            <p:spPr>
              <a:xfrm flipH="1" flipV="1">
                <a:off x="951166" y="5417780"/>
                <a:ext cx="1321450" cy="59495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2789215" y="5208627"/>
                <a:ext cx="1472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Silicone Patch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34" name="Straight Connector 133"/>
              <p:cNvCxnSpPr>
                <a:endCxn id="133" idx="0"/>
              </p:cNvCxnSpPr>
              <p:nvPr/>
            </p:nvCxnSpPr>
            <p:spPr>
              <a:xfrm>
                <a:off x="2990058" y="4297166"/>
                <a:ext cx="535609" cy="911461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133" idx="0"/>
              </p:cNvCxnSpPr>
              <p:nvPr/>
            </p:nvCxnSpPr>
            <p:spPr>
              <a:xfrm flipH="1" flipV="1">
                <a:off x="3525667" y="5208627"/>
                <a:ext cx="2509541" cy="10338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35026" y="1044317"/>
            <a:ext cx="5768902" cy="32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9639</TotalTime>
  <Words>548</Words>
  <Application>Microsoft Office PowerPoint</Application>
  <PresentationFormat>Widescreen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Century Gothic</vt:lpstr>
      <vt:lpstr>Gadugi</vt:lpstr>
      <vt:lpstr>Wingdings 2</vt:lpstr>
      <vt:lpstr>1_Quotable</vt:lpstr>
      <vt:lpstr>Office Theme</vt:lpstr>
      <vt:lpstr>PowerPoint Presentation</vt:lpstr>
      <vt:lpstr>Medical Need</vt:lpstr>
      <vt:lpstr>Medical Need – Problem Statement</vt:lpstr>
      <vt:lpstr>Current Standard of Care</vt:lpstr>
      <vt:lpstr>Needs Assessment Summary</vt:lpstr>
      <vt:lpstr>Our Solution</vt:lpstr>
      <vt:lpstr>Mitigating Risks</vt:lpstr>
      <vt:lpstr>PowerPoint Presentation</vt:lpstr>
      <vt:lpstr>PowerPoint Presentation</vt:lpstr>
      <vt:lpstr>Device Design – Module</vt:lpstr>
      <vt:lpstr>PowerPoint Presentation</vt:lpstr>
      <vt:lpstr>Feasibility Study</vt:lpstr>
      <vt:lpstr>Recent Accomplishments IRB Application and Protocol</vt:lpstr>
      <vt:lpstr>Recent Accomplishments</vt:lpstr>
      <vt:lpstr>Recent Accomplishments Circuit</vt:lpstr>
      <vt:lpstr>Current Tasks</vt:lpstr>
      <vt:lpstr>Next Steps</vt:lpstr>
      <vt:lpstr>Current Timeline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</dc:creator>
  <cp:lastModifiedBy>JEM</cp:lastModifiedBy>
  <cp:revision>130</cp:revision>
  <dcterms:created xsi:type="dcterms:W3CDTF">2016-01-25T04:32:10Z</dcterms:created>
  <dcterms:modified xsi:type="dcterms:W3CDTF">2016-02-29T22:31:34Z</dcterms:modified>
</cp:coreProperties>
</file>