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3" r:id="rId2"/>
  </p:sldMasterIdLst>
  <p:notesMasterIdLst>
    <p:notesMasterId r:id="rId20"/>
  </p:notesMasterIdLst>
  <p:sldIdLst>
    <p:sldId id="270" r:id="rId3"/>
    <p:sldId id="262" r:id="rId4"/>
    <p:sldId id="276" r:id="rId5"/>
    <p:sldId id="263" r:id="rId6"/>
    <p:sldId id="274" r:id="rId7"/>
    <p:sldId id="275" r:id="rId8"/>
    <p:sldId id="272" r:id="rId9"/>
    <p:sldId id="268" r:id="rId10"/>
    <p:sldId id="269" r:id="rId11"/>
    <p:sldId id="267" r:id="rId12"/>
    <p:sldId id="264" r:id="rId13"/>
    <p:sldId id="278" r:id="rId14"/>
    <p:sldId id="277" r:id="rId15"/>
    <p:sldId id="265" r:id="rId16"/>
    <p:sldId id="266" r:id="rId17"/>
    <p:sldId id="259" r:id="rId18"/>
    <p:sldId id="25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4EA1"/>
    <a:srgbClr val="8FCFD8"/>
    <a:srgbClr val="002060"/>
    <a:srgbClr val="7CB3FE"/>
    <a:srgbClr val="BDDF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84" autoAdjust="0"/>
    <p:restoredTop sz="78850" autoAdjust="0"/>
  </p:normalViewPr>
  <p:slideViewPr>
    <p:cSldViewPr snapToGrid="0">
      <p:cViewPr varScale="1">
        <p:scale>
          <a:sx n="55" d="100"/>
          <a:sy n="55" d="100"/>
        </p:scale>
        <p:origin x="127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0D171-206A-4A42-BE3B-116FABD5558F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B13A6F-61FB-4A98-B781-203B2E773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892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A6F-61FB-4A98-B781-203B2E773F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55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A6F-61FB-4A98-B781-203B2E773F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745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A6F-61FB-4A98-B781-203B2E773F3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90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A6F-61FB-4A98-B781-203B2E773F3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41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A6F-61FB-4A98-B781-203B2E773F3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056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A6F-61FB-4A98-B781-203B2E773F3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594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A6F-61FB-4A98-B781-203B2E773F3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063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A6F-61FB-4A98-B781-203B2E773F3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825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A6F-61FB-4A98-B781-203B2E773F3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74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A6F-61FB-4A98-B781-203B2E773F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621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A6F-61FB-4A98-B781-203B2E773F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10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A6F-61FB-4A98-B781-203B2E773F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4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A6F-61FB-4A98-B781-203B2E773F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64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A6F-61FB-4A98-B781-203B2E773F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00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A6F-61FB-4A98-B781-203B2E773F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60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A6F-61FB-4A98-B781-203B2E773F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86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13A6F-61FB-4A98-B781-203B2E773F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50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3E4F-92EA-4FFB-BD68-A46CF7738065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AE32-A7E8-481A-AFCE-89F759DCE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52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3E4F-92EA-4FFB-BD68-A46CF7738065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AE32-A7E8-481A-AFCE-89F759DCE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27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3E4F-92EA-4FFB-BD68-A46CF7738065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AE32-A7E8-481A-AFCE-89F759DCE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50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3E4F-92EA-4FFB-BD68-A46CF7738065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AE32-A7E8-481A-AFCE-89F759DCE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08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3E4F-92EA-4FFB-BD68-A46CF7738065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AE32-A7E8-481A-AFCE-89F759DCE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75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3E4F-92EA-4FFB-BD68-A46CF7738065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AE32-A7E8-481A-AFCE-89F759DCE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239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3E4F-92EA-4FFB-BD68-A46CF7738065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AE32-A7E8-481A-AFCE-89F759DCE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9768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3E4F-92EA-4FFB-BD68-A46CF7738065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AE32-A7E8-481A-AFCE-89F759DCE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27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3E4F-92EA-4FFB-BD68-A46CF7738065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AE32-A7E8-481A-AFCE-89F759DCE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34729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3E4F-92EA-4FFB-BD68-A46CF7738065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AE32-A7E8-481A-AFCE-89F759DCE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76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3E4F-92EA-4FFB-BD68-A46CF7738065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AE32-A7E8-481A-AFCE-89F759DCE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302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3E4F-92EA-4FFB-BD68-A46CF7738065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AE32-A7E8-481A-AFCE-89F759DCE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45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3E4F-92EA-4FFB-BD68-A46CF7738065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AE32-A7E8-481A-AFCE-89F759DCE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83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3E4F-92EA-4FFB-BD68-A46CF7738065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AE32-A7E8-481A-AFCE-89F759DCE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063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3E4F-92EA-4FFB-BD68-A46CF7738065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AE32-A7E8-481A-AFCE-89F759DCE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579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3E4F-92EA-4FFB-BD68-A46CF7738065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AE32-A7E8-481A-AFCE-89F759DCE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334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3E4F-92EA-4FFB-BD68-A46CF7738065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AE32-A7E8-481A-AFCE-89F759DCE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9274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3E4F-92EA-4FFB-BD68-A46CF7738065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AE32-A7E8-481A-AFCE-89F759DCE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60584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3E4F-92EA-4FFB-BD68-A46CF7738065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AE32-A7E8-481A-AFCE-89F759DCE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59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3E4F-92EA-4FFB-BD68-A46CF7738065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AE32-A7E8-481A-AFCE-89F759DCE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95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3E4F-92EA-4FFB-BD68-A46CF7738065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AE32-A7E8-481A-AFCE-89F759DCE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00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3E4F-92EA-4FFB-BD68-A46CF7738065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AE32-A7E8-481A-AFCE-89F759DCE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547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3E4F-92EA-4FFB-BD68-A46CF7738065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AE32-A7E8-481A-AFCE-89F759DCE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91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3E4F-92EA-4FFB-BD68-A46CF7738065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AE32-A7E8-481A-AFCE-89F759DCE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766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94DA3E4F-92EA-4FFB-BD68-A46CF7738065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B753AE32-A7E8-481A-AFCE-89F759DCE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02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85000">
              <a:schemeClr val="bg1"/>
            </a:gs>
            <a:gs pos="10000">
              <a:schemeClr val="bg1"/>
            </a:gs>
            <a:gs pos="100000">
              <a:srgbClr val="BDDFE8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94DA3E4F-92EA-4FFB-BD68-A46CF7738065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B753AE32-A7E8-481A-AFCE-89F759DCE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148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chemeClr val="bg1"/>
            </a:gs>
            <a:gs pos="10000">
              <a:schemeClr val="bg1"/>
            </a:gs>
            <a:gs pos="100000">
              <a:srgbClr val="BDDFE8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A3E4F-92EA-4FFB-BD68-A46CF7738065}" type="datetimeFigureOut">
              <a:rPr lang="en-US" smtClean="0"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3AE32-A7E8-481A-AFCE-89F759DCE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643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1000">
              <a:schemeClr val="bg1"/>
            </a:gs>
            <a:gs pos="10000">
              <a:schemeClr val="bg1"/>
            </a:gs>
            <a:gs pos="100000">
              <a:srgbClr val="8FCFD8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2.gstatic.com/images?q=tbn:ANd9GcRYHF9wDo5yfGlEeFok_m8ZZM29LdfMCamZ_m8xyCWP-51-fN2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36" y="609728"/>
            <a:ext cx="5490426" cy="133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encrypted-tbn2.gstatic.com/images?q=tbn:ANd9GcRYHF9wDo5yfGlEeFok_m8ZZM29LdfMCamZ_m8xyCWP-51-fN2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06" y="1939895"/>
            <a:ext cx="4235670" cy="205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97" b="38398"/>
          <a:stretch/>
        </p:blipFill>
        <p:spPr>
          <a:xfrm>
            <a:off x="1255643" y="1928191"/>
            <a:ext cx="9680714" cy="26239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36035" y="6440785"/>
            <a:ext cx="2614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 8, 2016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98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8583" y="952450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7CB3FE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Device Design - Patch</a:t>
            </a:r>
            <a:endParaRPr lang="en-US" sz="4800" dirty="0">
              <a:solidFill>
                <a:srgbClr val="7CB3FE"/>
              </a:solidFill>
              <a:latin typeface="Gadugi" panose="020B0502040204020203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-3890305" y="2636636"/>
            <a:ext cx="16688021" cy="4176949"/>
            <a:chOff x="-3890305" y="2382636"/>
            <a:chExt cx="16688021" cy="4176949"/>
          </a:xfrm>
        </p:grpSpPr>
        <p:grpSp>
          <p:nvGrpSpPr>
            <p:cNvPr id="24" name="Group 23"/>
            <p:cNvGrpSpPr/>
            <p:nvPr/>
          </p:nvGrpSpPr>
          <p:grpSpPr>
            <a:xfrm>
              <a:off x="-3890305" y="2382636"/>
              <a:ext cx="16688021" cy="3710013"/>
              <a:chOff x="-1103019" y="2149642"/>
              <a:chExt cx="13987495" cy="3109643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5601534" y="2699435"/>
                <a:ext cx="7282942" cy="2559850"/>
                <a:chOff x="5570956" y="2887295"/>
                <a:chExt cx="5409246" cy="1901273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5570956" y="2887295"/>
                  <a:ext cx="5409246" cy="1901273"/>
                  <a:chOff x="5570956" y="2887295"/>
                  <a:chExt cx="5409246" cy="1901273"/>
                </a:xfrm>
              </p:grpSpPr>
              <p:sp>
                <p:nvSpPr>
                  <p:cNvPr id="3" name="Flowchart: Magnetic Disk 2"/>
                  <p:cNvSpPr/>
                  <p:nvPr/>
                </p:nvSpPr>
                <p:spPr>
                  <a:xfrm>
                    <a:off x="6063915" y="3441032"/>
                    <a:ext cx="4259179" cy="1347536"/>
                  </a:xfrm>
                  <a:prstGeom prst="flowChartMagneticDisk">
                    <a:avLst/>
                  </a:prstGeom>
                  <a:solidFill>
                    <a:schemeClr val="accent1">
                      <a:alpha val="98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1026" name="Picture 2" descr="http://chpi.org.uk/wp-content/uploads/2013/03/big-white-box-jpg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9665" t="43465" r="7586" b="7731"/>
                  <a:stretch/>
                </p:blipFill>
                <p:spPr bwMode="auto">
                  <a:xfrm rot="2378930">
                    <a:off x="5570956" y="2887295"/>
                    <a:ext cx="1165003" cy="154536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1" name="Picture 2" descr="http://chpi.org.uk/wp-content/uploads/2013/03/big-white-box-jpg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9665" t="43465" r="7586" b="7731"/>
                  <a:stretch/>
                </p:blipFill>
                <p:spPr bwMode="auto">
                  <a:xfrm rot="19441917">
                    <a:off x="9815199" y="2961621"/>
                    <a:ext cx="1165003" cy="151146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4" name="Oval 3"/>
                  <p:cNvSpPr/>
                  <p:nvPr/>
                </p:nvSpPr>
                <p:spPr>
                  <a:xfrm>
                    <a:off x="7040220" y="3309783"/>
                    <a:ext cx="2477710" cy="418394"/>
                  </a:xfrm>
                  <a:prstGeom prst="ellipse">
                    <a:avLst/>
                  </a:prstGeom>
                  <a:ln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5" name="Straight Connector 14"/>
                <p:cNvCxnSpPr/>
                <p:nvPr/>
              </p:nvCxnSpPr>
              <p:spPr>
                <a:xfrm flipH="1">
                  <a:off x="7690438" y="3591492"/>
                  <a:ext cx="188" cy="1081571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 flipH="1">
                  <a:off x="8881097" y="3591492"/>
                  <a:ext cx="188" cy="1081571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ctangle 18"/>
                <p:cNvSpPr/>
                <p:nvPr/>
              </p:nvSpPr>
              <p:spPr>
                <a:xfrm>
                  <a:off x="7695981" y="3551462"/>
                  <a:ext cx="1185116" cy="112264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  <a:alpha val="73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Oval 12"/>
                <p:cNvSpPr/>
                <p:nvPr/>
              </p:nvSpPr>
              <p:spPr>
                <a:xfrm>
                  <a:off x="7690438" y="3443422"/>
                  <a:ext cx="1190847" cy="209197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>
                  <a:off x="7690438" y="4629744"/>
                  <a:ext cx="1190659" cy="82755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  <a:alpha val="73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3" name="Arc 22"/>
              <p:cNvSpPr/>
              <p:nvPr/>
            </p:nvSpPr>
            <p:spPr>
              <a:xfrm flipV="1">
                <a:off x="-1095028" y="2149642"/>
                <a:ext cx="9457220" cy="3007225"/>
              </a:xfrm>
              <a:prstGeom prst="arc">
                <a:avLst>
                  <a:gd name="adj1" fmla="val 14248847"/>
                  <a:gd name="adj2" fmla="val 0"/>
                </a:avLst>
              </a:prstGeom>
              <a:ln w="190500">
                <a:solidFill>
                  <a:schemeClr val="bg2">
                    <a:lumMod val="50000"/>
                    <a:alpha val="47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Arc 25"/>
              <p:cNvSpPr/>
              <p:nvPr/>
            </p:nvSpPr>
            <p:spPr>
              <a:xfrm flipV="1">
                <a:off x="-1103019" y="2149642"/>
                <a:ext cx="9457220" cy="3007225"/>
              </a:xfrm>
              <a:prstGeom prst="arc">
                <a:avLst>
                  <a:gd name="adj1" fmla="val 14248847"/>
                  <a:gd name="adj2" fmla="val 20340617"/>
                </a:avLst>
              </a:prstGeom>
              <a:ln w="190500">
                <a:solidFill>
                  <a:schemeClr val="bg2">
                    <a:lumMod val="50000"/>
                    <a:alpha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34" name="Group 1033"/>
            <p:cNvGrpSpPr/>
            <p:nvPr/>
          </p:nvGrpSpPr>
          <p:grpSpPr>
            <a:xfrm>
              <a:off x="6482687" y="3156930"/>
              <a:ext cx="3948349" cy="369332"/>
              <a:chOff x="6482687" y="2267930"/>
              <a:chExt cx="3948349" cy="369332"/>
            </a:xfrm>
          </p:grpSpPr>
          <p:cxnSp>
            <p:nvCxnSpPr>
              <p:cNvPr id="1030" name="Straight Arrow Connector 1029"/>
              <p:cNvCxnSpPr/>
              <p:nvPr/>
            </p:nvCxnSpPr>
            <p:spPr>
              <a:xfrm>
                <a:off x="6482687" y="2606722"/>
                <a:ext cx="3948349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1" name="TextBox 1030"/>
              <p:cNvSpPr txBox="1"/>
              <p:nvPr/>
            </p:nvSpPr>
            <p:spPr>
              <a:xfrm>
                <a:off x="8063992" y="2267930"/>
                <a:ext cx="8114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2060"/>
                    </a:solidFill>
                  </a:rPr>
                  <a:t>4.5 cm</a:t>
                </a:r>
                <a:endParaRPr lang="en-US" dirty="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1038" name="Group 1037"/>
            <p:cNvGrpSpPr/>
            <p:nvPr/>
          </p:nvGrpSpPr>
          <p:grpSpPr>
            <a:xfrm>
              <a:off x="5008126" y="6190253"/>
              <a:ext cx="6734057" cy="369332"/>
              <a:chOff x="5008126" y="6317253"/>
              <a:chExt cx="6734057" cy="369332"/>
            </a:xfrm>
          </p:grpSpPr>
          <p:cxnSp>
            <p:nvCxnSpPr>
              <p:cNvPr id="1036" name="Straight Arrow Connector 1035"/>
              <p:cNvCxnSpPr/>
              <p:nvPr/>
            </p:nvCxnSpPr>
            <p:spPr>
              <a:xfrm>
                <a:off x="5008126" y="6331731"/>
                <a:ext cx="6734057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7" name="TextBox 1036"/>
              <p:cNvSpPr txBox="1"/>
              <p:nvPr/>
            </p:nvSpPr>
            <p:spPr>
              <a:xfrm>
                <a:off x="8051140" y="6317253"/>
                <a:ext cx="8114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2060"/>
                    </a:solidFill>
                  </a:rPr>
                  <a:t>5.5 cm</a:t>
                </a:r>
                <a:endParaRPr lang="en-US" dirty="0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1043" name="Group 1042"/>
          <p:cNvGrpSpPr/>
          <p:nvPr/>
        </p:nvGrpSpPr>
        <p:grpSpPr>
          <a:xfrm>
            <a:off x="11253822" y="3928062"/>
            <a:ext cx="636713" cy="1857399"/>
            <a:chOff x="11253822" y="3928062"/>
            <a:chExt cx="636713" cy="1857399"/>
          </a:xfrm>
        </p:grpSpPr>
        <p:cxnSp>
          <p:nvCxnSpPr>
            <p:cNvPr id="1041" name="Straight Arrow Connector 1040"/>
            <p:cNvCxnSpPr/>
            <p:nvPr/>
          </p:nvCxnSpPr>
          <p:spPr>
            <a:xfrm>
              <a:off x="11862025" y="3928062"/>
              <a:ext cx="0" cy="185739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2" name="TextBox 1041"/>
            <p:cNvSpPr txBox="1"/>
            <p:nvPr/>
          </p:nvSpPr>
          <p:spPr>
            <a:xfrm>
              <a:off x="11253822" y="4614769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2060"/>
                  </a:solidFill>
                </a:rPr>
                <a:t>1 cm</a:t>
              </a:r>
              <a:endParaRPr lang="en-US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-63407" y="331054"/>
            <a:ext cx="5441674" cy="5535865"/>
            <a:chOff x="159736" y="788469"/>
            <a:chExt cx="5441674" cy="5535865"/>
          </a:xfrm>
        </p:grpSpPr>
        <p:grpSp>
          <p:nvGrpSpPr>
            <p:cNvPr id="1045" name="Group 1044"/>
            <p:cNvGrpSpPr/>
            <p:nvPr/>
          </p:nvGrpSpPr>
          <p:grpSpPr>
            <a:xfrm>
              <a:off x="826699" y="1550271"/>
              <a:ext cx="4023360" cy="4023360"/>
              <a:chOff x="522215" y="1641711"/>
              <a:chExt cx="4023360" cy="4023360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22215" y="1641711"/>
                <a:ext cx="4023360" cy="402336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4" name="Oval 1043"/>
              <p:cNvSpPr/>
              <p:nvPr/>
            </p:nvSpPr>
            <p:spPr>
              <a:xfrm>
                <a:off x="772782" y="1893171"/>
                <a:ext cx="3522226" cy="35204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1656071" y="2775567"/>
                <a:ext cx="1755648" cy="1755648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8" name="Group 1027"/>
            <p:cNvGrpSpPr/>
            <p:nvPr/>
          </p:nvGrpSpPr>
          <p:grpSpPr>
            <a:xfrm>
              <a:off x="1972955" y="3248545"/>
              <a:ext cx="1717364" cy="369332"/>
              <a:chOff x="7522170" y="2928703"/>
              <a:chExt cx="1717364" cy="369332"/>
            </a:xfrm>
          </p:grpSpPr>
          <p:cxnSp>
            <p:nvCxnSpPr>
              <p:cNvPr id="1025" name="Straight Arrow Connector 1024"/>
              <p:cNvCxnSpPr/>
              <p:nvPr/>
            </p:nvCxnSpPr>
            <p:spPr>
              <a:xfrm>
                <a:off x="7522170" y="3248167"/>
                <a:ext cx="1717364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7" name="TextBox 1026"/>
              <p:cNvSpPr txBox="1"/>
              <p:nvPr/>
            </p:nvSpPr>
            <p:spPr>
              <a:xfrm>
                <a:off x="7954292" y="2928703"/>
                <a:ext cx="8531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2060"/>
                    </a:solidFill>
                    <a:latin typeface="Gadugi" panose="020B0502040204020203" pitchFamily="34" charset="0"/>
                  </a:rPr>
                  <a:t>2.5 cm</a:t>
                </a:r>
                <a:endParaRPr lang="en-US" dirty="0">
                  <a:solidFill>
                    <a:srgbClr val="002060"/>
                  </a:solidFill>
                  <a:latin typeface="Gadugi" panose="020B0502040204020203" pitchFamily="34" charset="0"/>
                </a:endParaRPr>
              </a:p>
            </p:txBody>
          </p:sp>
        </p:grpSp>
        <p:cxnSp>
          <p:nvCxnSpPr>
            <p:cNvPr id="1048" name="Straight Connector 1047"/>
            <p:cNvCxnSpPr>
              <a:stCxn id="53" idx="6"/>
              <a:endCxn id="54" idx="6"/>
            </p:cNvCxnSpPr>
            <p:nvPr/>
          </p:nvCxnSpPr>
          <p:spPr>
            <a:xfrm>
              <a:off x="3716203" y="3561951"/>
              <a:ext cx="1133856" cy="0"/>
            </a:xfrm>
            <a:prstGeom prst="line">
              <a:avLst/>
            </a:prstGeom>
            <a:ln w="190500">
              <a:solidFill>
                <a:schemeClr val="bg2">
                  <a:lumMod val="50000"/>
                  <a:alpha val="4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53" idx="5"/>
              <a:endCxn id="54" idx="5"/>
            </p:cNvCxnSpPr>
            <p:nvPr/>
          </p:nvCxnSpPr>
          <p:spPr>
            <a:xfrm>
              <a:off x="3459094" y="4182666"/>
              <a:ext cx="801758" cy="801758"/>
            </a:xfrm>
            <a:prstGeom prst="line">
              <a:avLst/>
            </a:prstGeom>
            <a:ln w="190500">
              <a:solidFill>
                <a:schemeClr val="bg2">
                  <a:lumMod val="50000"/>
                  <a:alpha val="4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stCxn id="53" idx="4"/>
              <a:endCxn id="54" idx="4"/>
            </p:cNvCxnSpPr>
            <p:nvPr/>
          </p:nvCxnSpPr>
          <p:spPr>
            <a:xfrm>
              <a:off x="2838379" y="4439775"/>
              <a:ext cx="0" cy="1133856"/>
            </a:xfrm>
            <a:prstGeom prst="line">
              <a:avLst/>
            </a:prstGeom>
            <a:ln w="190500">
              <a:solidFill>
                <a:schemeClr val="bg2">
                  <a:lumMod val="50000"/>
                  <a:alpha val="4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>
              <a:stCxn id="53" idx="3"/>
              <a:endCxn id="54" idx="3"/>
            </p:cNvCxnSpPr>
            <p:nvPr/>
          </p:nvCxnSpPr>
          <p:spPr>
            <a:xfrm flipH="1">
              <a:off x="1415906" y="4182666"/>
              <a:ext cx="801758" cy="801758"/>
            </a:xfrm>
            <a:prstGeom prst="line">
              <a:avLst/>
            </a:prstGeom>
            <a:ln w="190500">
              <a:solidFill>
                <a:schemeClr val="bg2">
                  <a:lumMod val="50000"/>
                  <a:alpha val="4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>
              <a:stCxn id="53" idx="2"/>
              <a:endCxn id="54" idx="2"/>
            </p:cNvCxnSpPr>
            <p:nvPr/>
          </p:nvCxnSpPr>
          <p:spPr>
            <a:xfrm flipH="1">
              <a:off x="826699" y="3561951"/>
              <a:ext cx="1133856" cy="0"/>
            </a:xfrm>
            <a:prstGeom prst="line">
              <a:avLst/>
            </a:prstGeom>
            <a:ln w="190500">
              <a:solidFill>
                <a:schemeClr val="bg2">
                  <a:lumMod val="50000"/>
                  <a:alpha val="4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53" idx="1"/>
              <a:endCxn id="54" idx="1"/>
            </p:cNvCxnSpPr>
            <p:nvPr/>
          </p:nvCxnSpPr>
          <p:spPr>
            <a:xfrm flipH="1" flipV="1">
              <a:off x="1415906" y="2139478"/>
              <a:ext cx="801758" cy="801758"/>
            </a:xfrm>
            <a:prstGeom prst="line">
              <a:avLst/>
            </a:prstGeom>
            <a:ln w="190500">
              <a:solidFill>
                <a:schemeClr val="bg2">
                  <a:lumMod val="50000"/>
                  <a:alpha val="4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53" idx="0"/>
              <a:endCxn id="54" idx="0"/>
            </p:cNvCxnSpPr>
            <p:nvPr/>
          </p:nvCxnSpPr>
          <p:spPr>
            <a:xfrm flipV="1">
              <a:off x="2838379" y="1550271"/>
              <a:ext cx="0" cy="1133856"/>
            </a:xfrm>
            <a:prstGeom prst="line">
              <a:avLst/>
            </a:prstGeom>
            <a:ln w="190500">
              <a:solidFill>
                <a:schemeClr val="bg2">
                  <a:lumMod val="50000"/>
                  <a:alpha val="4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>
              <a:stCxn id="53" idx="7"/>
              <a:endCxn id="54" idx="7"/>
            </p:cNvCxnSpPr>
            <p:nvPr/>
          </p:nvCxnSpPr>
          <p:spPr>
            <a:xfrm flipV="1">
              <a:off x="3459094" y="2139478"/>
              <a:ext cx="801758" cy="801758"/>
            </a:xfrm>
            <a:prstGeom prst="line">
              <a:avLst/>
            </a:prstGeom>
            <a:ln w="190500">
              <a:solidFill>
                <a:schemeClr val="bg2">
                  <a:lumMod val="50000"/>
                  <a:alpha val="4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Arc 43"/>
            <p:cNvSpPr/>
            <p:nvPr/>
          </p:nvSpPr>
          <p:spPr>
            <a:xfrm rot="1362954">
              <a:off x="3361862" y="1023561"/>
              <a:ext cx="1058537" cy="1401754"/>
            </a:xfrm>
            <a:prstGeom prst="arc">
              <a:avLst>
                <a:gd name="adj1" fmla="val 20081787"/>
                <a:gd name="adj2" fmla="val 1980209"/>
              </a:avLst>
            </a:prstGeom>
            <a:ln w="1905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Arc 111"/>
            <p:cNvSpPr/>
            <p:nvPr/>
          </p:nvSpPr>
          <p:spPr>
            <a:xfrm rot="4159004">
              <a:off x="4371264" y="2309347"/>
              <a:ext cx="1058537" cy="1401754"/>
            </a:xfrm>
            <a:prstGeom prst="arc">
              <a:avLst>
                <a:gd name="adj1" fmla="val 18507388"/>
                <a:gd name="adj2" fmla="val 1980209"/>
              </a:avLst>
            </a:prstGeom>
            <a:ln w="1905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Arc 112"/>
            <p:cNvSpPr/>
            <p:nvPr/>
          </p:nvSpPr>
          <p:spPr>
            <a:xfrm rot="10563073">
              <a:off x="1309749" y="1014744"/>
              <a:ext cx="1058537" cy="1401754"/>
            </a:xfrm>
            <a:prstGeom prst="arc">
              <a:avLst>
                <a:gd name="adj1" fmla="val 18507388"/>
                <a:gd name="adj2" fmla="val 1980209"/>
              </a:avLst>
            </a:prstGeom>
            <a:ln w="1905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Arc 113"/>
            <p:cNvSpPr/>
            <p:nvPr/>
          </p:nvSpPr>
          <p:spPr>
            <a:xfrm rot="12950689">
              <a:off x="2902253" y="788469"/>
              <a:ext cx="1058537" cy="1401754"/>
            </a:xfrm>
            <a:prstGeom prst="arc">
              <a:avLst>
                <a:gd name="adj1" fmla="val 18507388"/>
                <a:gd name="adj2" fmla="val 20438489"/>
              </a:avLst>
            </a:prstGeom>
            <a:ln w="1905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Arc 114"/>
            <p:cNvSpPr/>
            <p:nvPr/>
          </p:nvSpPr>
          <p:spPr>
            <a:xfrm rot="21247234">
              <a:off x="3315463" y="4722683"/>
              <a:ext cx="1058537" cy="1401754"/>
            </a:xfrm>
            <a:prstGeom prst="arc">
              <a:avLst>
                <a:gd name="adj1" fmla="val 18507388"/>
                <a:gd name="adj2" fmla="val 1069716"/>
              </a:avLst>
            </a:prstGeom>
            <a:ln w="1905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Arc 115"/>
            <p:cNvSpPr/>
            <p:nvPr/>
          </p:nvSpPr>
          <p:spPr>
            <a:xfrm rot="2143562">
              <a:off x="1709827" y="4922580"/>
              <a:ext cx="1058537" cy="1401754"/>
            </a:xfrm>
            <a:prstGeom prst="arc">
              <a:avLst>
                <a:gd name="adj1" fmla="val 18507388"/>
                <a:gd name="adj2" fmla="val 20118052"/>
              </a:avLst>
            </a:prstGeom>
            <a:ln w="1905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Arc 116"/>
            <p:cNvSpPr/>
            <p:nvPr/>
          </p:nvSpPr>
          <p:spPr>
            <a:xfrm rot="12775652">
              <a:off x="1301724" y="4617482"/>
              <a:ext cx="1058537" cy="1401754"/>
            </a:xfrm>
            <a:prstGeom prst="arc">
              <a:avLst>
                <a:gd name="adj1" fmla="val 18507388"/>
                <a:gd name="adj2" fmla="val 1069716"/>
              </a:avLst>
            </a:prstGeom>
            <a:ln w="1905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Arc 117"/>
            <p:cNvSpPr/>
            <p:nvPr/>
          </p:nvSpPr>
          <p:spPr>
            <a:xfrm rot="15571423">
              <a:off x="331344" y="3399372"/>
              <a:ext cx="1058537" cy="1401754"/>
            </a:xfrm>
            <a:prstGeom prst="arc">
              <a:avLst>
                <a:gd name="adj1" fmla="val 18507388"/>
                <a:gd name="adj2" fmla="val 1069716"/>
              </a:avLst>
            </a:prstGeom>
            <a:ln w="1905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878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>
                <a:solidFill>
                  <a:srgbClr val="7CB3FE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Recent Accomplishments</a:t>
            </a:r>
            <a:endParaRPr lang="en-US" sz="4800" dirty="0">
              <a:solidFill>
                <a:srgbClr val="7CB3FE"/>
              </a:solidFill>
              <a:latin typeface="Gadug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54574" cy="421280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New patch design </a:t>
            </a:r>
          </a:p>
          <a:p>
            <a:pPr lvl="1"/>
            <a:r>
              <a:rPr lang="en-US" dirty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New 3D-printed mold (version 5)</a:t>
            </a:r>
          </a:p>
          <a:p>
            <a:pPr lvl="1"/>
            <a:r>
              <a:rPr lang="en-US" dirty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8-fiber optic silicone patch</a:t>
            </a:r>
          </a:p>
          <a:p>
            <a:pPr lvl="1"/>
            <a:r>
              <a:rPr lang="en-US" dirty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Curing method</a:t>
            </a:r>
          </a:p>
          <a:p>
            <a:pPr lvl="2"/>
            <a:r>
              <a:rPr lang="en-US" dirty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Oven heating – failed</a:t>
            </a:r>
          </a:p>
          <a:p>
            <a:pPr lvl="2">
              <a:spcAft>
                <a:spcPts val="600"/>
              </a:spcAft>
            </a:pPr>
            <a:r>
              <a:rPr lang="en-US" dirty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Heat lamp: 24-48hrs   »  ~</a:t>
            </a:r>
            <a:r>
              <a:rPr lang="en-US" u="sng" dirty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1hr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Logo</a:t>
            </a:r>
            <a:r>
              <a:rPr lang="en-US" sz="24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! </a:t>
            </a:r>
          </a:p>
          <a:p>
            <a:r>
              <a:rPr lang="en-US" dirty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Material procurement</a:t>
            </a:r>
          </a:p>
          <a:p>
            <a:pPr lvl="1"/>
            <a:r>
              <a:rPr lang="en-US" dirty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Silicone, circuit </a:t>
            </a:r>
            <a:r>
              <a:rPr lang="en-US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components, fiber optics</a:t>
            </a:r>
            <a:endParaRPr lang="en-US" dirty="0">
              <a:solidFill>
                <a:srgbClr val="314EA1"/>
              </a:solidFill>
              <a:latin typeface="Gadugi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707" y="4187691"/>
            <a:ext cx="1152024" cy="35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8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>
                <a:solidFill>
                  <a:srgbClr val="7CB3FE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Recent Accomplishments</a:t>
            </a:r>
            <a:endParaRPr lang="en-US" sz="4800" dirty="0">
              <a:solidFill>
                <a:srgbClr val="7CB3FE"/>
              </a:solidFill>
              <a:latin typeface="Gadug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54574" cy="4854491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IRB Application and Protocol</a:t>
            </a:r>
          </a:p>
          <a:p>
            <a:pPr lvl="1"/>
            <a:r>
              <a:rPr lang="en-US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“Finalized”</a:t>
            </a:r>
          </a:p>
          <a:p>
            <a:pPr lvl="1"/>
            <a:r>
              <a:rPr lang="en-US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Waiting on</a:t>
            </a:r>
          </a:p>
          <a:p>
            <a:pPr lvl="2"/>
            <a:r>
              <a:rPr lang="en-US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CITI Training from physician(s)</a:t>
            </a:r>
          </a:p>
          <a:p>
            <a:pPr lvl="2"/>
            <a:r>
              <a:rPr lang="en-US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Dr</a:t>
            </a:r>
            <a:r>
              <a:rPr lang="en-US" dirty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. Hicks adjustments &amp; </a:t>
            </a:r>
            <a:r>
              <a:rPr lang="en-US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details</a:t>
            </a:r>
          </a:p>
          <a:p>
            <a:pPr lvl="1"/>
            <a:r>
              <a:rPr lang="en-US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Updates</a:t>
            </a:r>
          </a:p>
          <a:p>
            <a:pPr lvl="2"/>
            <a:r>
              <a:rPr lang="en-US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 2-4 week treatment (under physician’s discretion)</a:t>
            </a:r>
          </a:p>
          <a:p>
            <a:pPr lvl="2"/>
            <a:r>
              <a:rPr lang="en-US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2 additional physicians </a:t>
            </a:r>
          </a:p>
          <a:p>
            <a:r>
              <a:rPr lang="en-US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Circuit design “finalized”</a:t>
            </a:r>
          </a:p>
          <a:p>
            <a:r>
              <a:rPr lang="en-US" dirty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Cast testing</a:t>
            </a:r>
          </a:p>
          <a:p>
            <a:pPr lvl="1"/>
            <a:r>
              <a:rPr lang="en-US" dirty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Vanderbilt </a:t>
            </a:r>
            <a:r>
              <a:rPr lang="en-US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Orthopaedics Foot and Ankle Center</a:t>
            </a:r>
          </a:p>
          <a:p>
            <a:pPr lvl="1"/>
            <a:r>
              <a:rPr lang="en-US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Testing </a:t>
            </a:r>
            <a:r>
              <a:rPr lang="en-US" dirty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cast/device application process </a:t>
            </a:r>
          </a:p>
        </p:txBody>
      </p:sp>
    </p:spTree>
    <p:extLst>
      <p:ext uri="{BB962C8B-B14F-4D97-AF65-F5344CB8AC3E}">
        <p14:creationId xmlns:p14="http://schemas.microsoft.com/office/powerpoint/2010/main" val="398604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Please See </a:t>
            </a:r>
            <a:r>
              <a:rPr lang="en-US" i="1" dirty="0" smtClean="0"/>
              <a:t>Cast Testing I</a:t>
            </a:r>
            <a:r>
              <a:rPr lang="en-US" dirty="0" smtClean="0"/>
              <a:t> Video under the </a:t>
            </a:r>
            <a:r>
              <a:rPr lang="en-US" dirty="0" err="1" smtClean="0"/>
              <a:t>LumaSil</a:t>
            </a:r>
            <a:r>
              <a:rPr lang="en-US" dirty="0" smtClean="0"/>
              <a:t> Tab of our 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73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>
                <a:solidFill>
                  <a:srgbClr val="7CB3FE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Current Tasks</a:t>
            </a:r>
            <a:endParaRPr lang="en-US" sz="4800" dirty="0">
              <a:solidFill>
                <a:srgbClr val="7CB3FE"/>
              </a:solidFill>
              <a:latin typeface="Gadug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67" name="Content Placeholder 2"/>
          <p:cNvSpPr>
            <a:spLocks noGrp="1"/>
          </p:cNvSpPr>
          <p:nvPr>
            <p:ph idx="1"/>
          </p:nvPr>
        </p:nvSpPr>
        <p:spPr>
          <a:xfrm>
            <a:off x="838200" y="1985766"/>
            <a:ext cx="10515600" cy="4351338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32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Gathering information from Dr. Hicks</a:t>
            </a:r>
          </a:p>
          <a:p>
            <a:pPr>
              <a:spcAft>
                <a:spcPts val="1800"/>
              </a:spcAft>
            </a:pPr>
            <a:r>
              <a:rPr lang="en-US" sz="32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Battery source with sufficient current/voltage</a:t>
            </a:r>
          </a:p>
          <a:p>
            <a:pPr>
              <a:spcAft>
                <a:spcPts val="1800"/>
              </a:spcAft>
            </a:pPr>
            <a:r>
              <a:rPr lang="en-US" sz="32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Heat sinks vs. thermal pads</a:t>
            </a:r>
          </a:p>
          <a:p>
            <a:pPr>
              <a:spcAft>
                <a:spcPts val="1800"/>
              </a:spcAft>
            </a:pPr>
            <a:r>
              <a:rPr lang="en-US" sz="32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Design water-tight FO-FO attachment</a:t>
            </a:r>
          </a:p>
          <a:p>
            <a:pPr>
              <a:spcAft>
                <a:spcPts val="1800"/>
              </a:spcAft>
            </a:pPr>
            <a:r>
              <a:rPr lang="en-US" sz="32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Constructing prototype</a:t>
            </a:r>
            <a:endParaRPr lang="en-US" sz="3200" dirty="0">
              <a:solidFill>
                <a:srgbClr val="314EA1"/>
              </a:solidFill>
              <a:latin typeface="Gadug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83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>
                <a:solidFill>
                  <a:srgbClr val="7CB3FE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Ideas &amp; Solutions</a:t>
            </a:r>
            <a:endParaRPr lang="en-US" sz="4800" dirty="0">
              <a:solidFill>
                <a:srgbClr val="7CB3FE"/>
              </a:solidFill>
              <a:latin typeface="Gadugi" panose="020B0502040204020203" pitchFamily="34" charset="0"/>
              <a:cs typeface="Arial" panose="020B0604020202020204" pitchFamily="34" charset="0"/>
            </a:endParaRPr>
          </a:p>
        </p:txBody>
      </p:sp>
      <p:grpSp>
        <p:nvGrpSpPr>
          <p:cNvPr id="122" name="Group 121"/>
          <p:cNvGrpSpPr/>
          <p:nvPr/>
        </p:nvGrpSpPr>
        <p:grpSpPr>
          <a:xfrm>
            <a:off x="6527045" y="2078611"/>
            <a:ext cx="5466762" cy="5953113"/>
            <a:chOff x="6527045" y="2078611"/>
            <a:chExt cx="5466762" cy="5953113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1993807" y="2078611"/>
              <a:ext cx="0" cy="1989155"/>
            </a:xfrm>
            <a:prstGeom prst="line">
              <a:avLst/>
            </a:prstGeom>
            <a:ln w="63500">
              <a:solidFill>
                <a:schemeClr val="tx1"/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784571" y="4073195"/>
              <a:ext cx="5168754" cy="0"/>
            </a:xfrm>
            <a:prstGeom prst="line">
              <a:avLst/>
            </a:prstGeom>
            <a:ln w="63500">
              <a:solidFill>
                <a:schemeClr val="tx1"/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823648" y="4775678"/>
              <a:ext cx="0" cy="2587648"/>
            </a:xfrm>
            <a:prstGeom prst="line">
              <a:avLst/>
            </a:prstGeom>
            <a:ln w="63500">
              <a:solidFill>
                <a:schemeClr val="tx1"/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6823648" y="4762501"/>
              <a:ext cx="5168754" cy="0"/>
            </a:xfrm>
            <a:prstGeom prst="line">
              <a:avLst/>
            </a:prstGeom>
            <a:ln w="63500">
              <a:solidFill>
                <a:schemeClr val="tx1"/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/>
            <p:cNvGrpSpPr/>
            <p:nvPr/>
          </p:nvGrpSpPr>
          <p:grpSpPr>
            <a:xfrm>
              <a:off x="7411664" y="5936986"/>
              <a:ext cx="1751194" cy="2094738"/>
              <a:chOff x="2590800" y="4819554"/>
              <a:chExt cx="971550" cy="1162146"/>
            </a:xfrm>
          </p:grpSpPr>
          <p:sp>
            <p:nvSpPr>
              <p:cNvPr id="13" name="Flowchart: Magnetic Disk 12"/>
              <p:cNvSpPr/>
              <p:nvPr/>
            </p:nvSpPr>
            <p:spPr>
              <a:xfrm>
                <a:off x="2590800" y="4819554"/>
                <a:ext cx="971550" cy="1162146"/>
              </a:xfrm>
              <a:prstGeom prst="flowChartMagneticDisk">
                <a:avLst/>
              </a:prstGeom>
              <a:solidFill>
                <a:schemeClr val="tx1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2662286" y="4861276"/>
                <a:ext cx="828578" cy="285003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lowchart: Magnetic Disk 14"/>
              <p:cNvSpPr/>
              <p:nvPr/>
            </p:nvSpPr>
            <p:spPr>
              <a:xfrm>
                <a:off x="2996608" y="4951625"/>
                <a:ext cx="159933" cy="85556"/>
              </a:xfrm>
              <a:prstGeom prst="flowChartMagneticDisk">
                <a:avLst/>
              </a:prstGeom>
              <a:solidFill>
                <a:schemeClr val="bg2">
                  <a:lumMod val="5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9473053" y="5936986"/>
              <a:ext cx="1751194" cy="2094738"/>
              <a:chOff x="2590800" y="4819554"/>
              <a:chExt cx="971550" cy="1162146"/>
            </a:xfrm>
          </p:grpSpPr>
          <p:sp>
            <p:nvSpPr>
              <p:cNvPr id="17" name="Flowchart: Magnetic Disk 16"/>
              <p:cNvSpPr/>
              <p:nvPr/>
            </p:nvSpPr>
            <p:spPr>
              <a:xfrm>
                <a:off x="2590800" y="4819554"/>
                <a:ext cx="971550" cy="1162146"/>
              </a:xfrm>
              <a:prstGeom prst="flowChartMagneticDisk">
                <a:avLst/>
              </a:prstGeom>
              <a:solidFill>
                <a:schemeClr val="tx1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2662286" y="4861276"/>
                <a:ext cx="828578" cy="285003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lowchart: Magnetic Disk 18"/>
              <p:cNvSpPr/>
              <p:nvPr/>
            </p:nvSpPr>
            <p:spPr>
              <a:xfrm>
                <a:off x="2996608" y="4951625"/>
                <a:ext cx="159933" cy="85556"/>
              </a:xfrm>
              <a:prstGeom prst="flowChartMagneticDisk">
                <a:avLst/>
              </a:prstGeom>
              <a:solidFill>
                <a:schemeClr val="bg2">
                  <a:lumMod val="5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Parallelogram 19"/>
            <p:cNvSpPr/>
            <p:nvPr/>
          </p:nvSpPr>
          <p:spPr>
            <a:xfrm>
              <a:off x="6979776" y="5486611"/>
              <a:ext cx="4719598" cy="577947"/>
            </a:xfrm>
            <a:prstGeom prst="parallelogram">
              <a:avLst/>
            </a:prstGeom>
            <a:solidFill>
              <a:schemeClr val="accent6">
                <a:lumMod val="60000"/>
                <a:lumOff val="40000"/>
                <a:alpha val="98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lowchart: Magnetic Disk 20"/>
            <p:cNvSpPr/>
            <p:nvPr/>
          </p:nvSpPr>
          <p:spPr>
            <a:xfrm>
              <a:off x="6955503" y="3904914"/>
              <a:ext cx="4962445" cy="979321"/>
            </a:xfrm>
            <a:prstGeom prst="flowChartMagneticDis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7297367" y="4073850"/>
              <a:ext cx="228600" cy="744003"/>
              <a:chOff x="7170367" y="4679046"/>
              <a:chExt cx="228600" cy="744003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7170367" y="5312345"/>
                <a:ext cx="228600" cy="110704"/>
              </a:xfrm>
              <a:prstGeom prst="ellipse">
                <a:avLst/>
              </a:prstGeom>
              <a:solidFill>
                <a:schemeClr val="bg2">
                  <a:lumMod val="50000"/>
                  <a:alpha val="4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170367" y="4717034"/>
                <a:ext cx="228600" cy="668028"/>
              </a:xfrm>
              <a:prstGeom prst="rect">
                <a:avLst/>
              </a:prstGeom>
              <a:solidFill>
                <a:schemeClr val="bg2">
                  <a:lumMod val="50000"/>
                  <a:alpha val="4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170367" y="4679046"/>
                <a:ext cx="228600" cy="110704"/>
              </a:xfrm>
              <a:prstGeom prst="ellipse">
                <a:avLst/>
              </a:prstGeom>
              <a:solidFill>
                <a:schemeClr val="bg2">
                  <a:lumMod val="50000"/>
                  <a:alpha val="46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8387352" y="4073850"/>
              <a:ext cx="228600" cy="744003"/>
              <a:chOff x="7170367" y="4679046"/>
              <a:chExt cx="228600" cy="744003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7170367" y="5312345"/>
                <a:ext cx="228600" cy="110704"/>
              </a:xfrm>
              <a:prstGeom prst="ellipse">
                <a:avLst/>
              </a:prstGeom>
              <a:solidFill>
                <a:schemeClr val="bg2">
                  <a:lumMod val="50000"/>
                  <a:alpha val="4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170367" y="4717034"/>
                <a:ext cx="228600" cy="668028"/>
              </a:xfrm>
              <a:prstGeom prst="rect">
                <a:avLst/>
              </a:prstGeom>
              <a:solidFill>
                <a:schemeClr val="bg2">
                  <a:lumMod val="50000"/>
                  <a:alpha val="4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7170367" y="4679046"/>
                <a:ext cx="228600" cy="110704"/>
              </a:xfrm>
              <a:prstGeom prst="ellipse">
                <a:avLst/>
              </a:prstGeom>
              <a:solidFill>
                <a:schemeClr val="bg2">
                  <a:lumMod val="50000"/>
                  <a:alpha val="46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8980058" y="4073850"/>
              <a:ext cx="228600" cy="744003"/>
              <a:chOff x="7170367" y="4679046"/>
              <a:chExt cx="228600" cy="744003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7170367" y="5312345"/>
                <a:ext cx="228600" cy="110704"/>
              </a:xfrm>
              <a:prstGeom prst="ellipse">
                <a:avLst/>
              </a:prstGeom>
              <a:solidFill>
                <a:schemeClr val="bg2">
                  <a:lumMod val="50000"/>
                  <a:alpha val="4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7170367" y="4717034"/>
                <a:ext cx="228600" cy="668028"/>
              </a:xfrm>
              <a:prstGeom prst="rect">
                <a:avLst/>
              </a:prstGeom>
              <a:solidFill>
                <a:schemeClr val="bg2">
                  <a:lumMod val="50000"/>
                  <a:alpha val="4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7170367" y="4679046"/>
                <a:ext cx="228600" cy="110704"/>
              </a:xfrm>
              <a:prstGeom prst="ellipse">
                <a:avLst/>
              </a:prstGeom>
              <a:solidFill>
                <a:schemeClr val="bg2">
                  <a:lumMod val="50000"/>
                  <a:alpha val="46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11252200" y="4073850"/>
              <a:ext cx="228600" cy="744003"/>
              <a:chOff x="7170367" y="4679046"/>
              <a:chExt cx="228600" cy="744003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7170367" y="5312345"/>
                <a:ext cx="228600" cy="110704"/>
              </a:xfrm>
              <a:prstGeom prst="ellipse">
                <a:avLst/>
              </a:prstGeom>
              <a:solidFill>
                <a:schemeClr val="bg2">
                  <a:lumMod val="50000"/>
                  <a:alpha val="4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7170367" y="4717034"/>
                <a:ext cx="228600" cy="668028"/>
              </a:xfrm>
              <a:prstGeom prst="rect">
                <a:avLst/>
              </a:prstGeom>
              <a:solidFill>
                <a:schemeClr val="bg2">
                  <a:lumMod val="50000"/>
                  <a:alpha val="4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7170367" y="4679046"/>
                <a:ext cx="228600" cy="110704"/>
              </a:xfrm>
              <a:prstGeom prst="ellipse">
                <a:avLst/>
              </a:prstGeom>
              <a:solidFill>
                <a:schemeClr val="bg2">
                  <a:lumMod val="50000"/>
                  <a:alpha val="46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9579295" y="4073850"/>
              <a:ext cx="228600" cy="744003"/>
              <a:chOff x="7170367" y="4679046"/>
              <a:chExt cx="228600" cy="744003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7170367" y="5312345"/>
                <a:ext cx="228600" cy="110704"/>
              </a:xfrm>
              <a:prstGeom prst="ellipse">
                <a:avLst/>
              </a:prstGeom>
              <a:solidFill>
                <a:schemeClr val="bg2">
                  <a:lumMod val="50000"/>
                  <a:alpha val="4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7170367" y="4717034"/>
                <a:ext cx="228600" cy="668028"/>
              </a:xfrm>
              <a:prstGeom prst="rect">
                <a:avLst/>
              </a:prstGeom>
              <a:solidFill>
                <a:schemeClr val="bg2">
                  <a:lumMod val="50000"/>
                  <a:alpha val="4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7170367" y="4679046"/>
                <a:ext cx="228600" cy="110704"/>
              </a:xfrm>
              <a:prstGeom prst="ellipse">
                <a:avLst/>
              </a:prstGeom>
              <a:solidFill>
                <a:schemeClr val="bg2">
                  <a:lumMod val="50000"/>
                  <a:alpha val="46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10066788" y="4073850"/>
              <a:ext cx="228600" cy="744003"/>
              <a:chOff x="7170367" y="4679046"/>
              <a:chExt cx="228600" cy="744003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7170367" y="5312345"/>
                <a:ext cx="228600" cy="110704"/>
              </a:xfrm>
              <a:prstGeom prst="ellipse">
                <a:avLst/>
              </a:prstGeom>
              <a:solidFill>
                <a:schemeClr val="bg2">
                  <a:lumMod val="50000"/>
                  <a:alpha val="4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7170367" y="4717034"/>
                <a:ext cx="228600" cy="668028"/>
              </a:xfrm>
              <a:prstGeom prst="rect">
                <a:avLst/>
              </a:prstGeom>
              <a:solidFill>
                <a:schemeClr val="bg2">
                  <a:lumMod val="50000"/>
                  <a:alpha val="4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7170367" y="4679046"/>
                <a:ext cx="228600" cy="110704"/>
              </a:xfrm>
              <a:prstGeom prst="ellipse">
                <a:avLst/>
              </a:prstGeom>
              <a:solidFill>
                <a:schemeClr val="bg2">
                  <a:lumMod val="50000"/>
                  <a:alpha val="46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10626224" y="4073850"/>
              <a:ext cx="228600" cy="744003"/>
              <a:chOff x="7170367" y="4679046"/>
              <a:chExt cx="228600" cy="744003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7170367" y="5312345"/>
                <a:ext cx="228600" cy="110704"/>
              </a:xfrm>
              <a:prstGeom prst="ellipse">
                <a:avLst/>
              </a:prstGeom>
              <a:solidFill>
                <a:schemeClr val="bg2">
                  <a:lumMod val="50000"/>
                  <a:alpha val="4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7170367" y="4717034"/>
                <a:ext cx="228600" cy="668028"/>
              </a:xfrm>
              <a:prstGeom prst="rect">
                <a:avLst/>
              </a:prstGeom>
              <a:solidFill>
                <a:schemeClr val="bg2">
                  <a:lumMod val="50000"/>
                  <a:alpha val="4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7170367" y="4679046"/>
                <a:ext cx="228600" cy="110704"/>
              </a:xfrm>
              <a:prstGeom prst="ellipse">
                <a:avLst/>
              </a:prstGeom>
              <a:solidFill>
                <a:schemeClr val="bg2">
                  <a:lumMod val="50000"/>
                  <a:alpha val="46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7831807" y="4073850"/>
              <a:ext cx="228600" cy="744003"/>
              <a:chOff x="7170367" y="4679046"/>
              <a:chExt cx="228600" cy="744003"/>
            </a:xfrm>
          </p:grpSpPr>
          <p:sp>
            <p:nvSpPr>
              <p:cNvPr id="51" name="Oval 50"/>
              <p:cNvSpPr/>
              <p:nvPr/>
            </p:nvSpPr>
            <p:spPr>
              <a:xfrm>
                <a:off x="7170367" y="5312345"/>
                <a:ext cx="228600" cy="110704"/>
              </a:xfrm>
              <a:prstGeom prst="ellipse">
                <a:avLst/>
              </a:prstGeom>
              <a:solidFill>
                <a:schemeClr val="bg2">
                  <a:lumMod val="50000"/>
                  <a:alpha val="4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7170367" y="4717034"/>
                <a:ext cx="228600" cy="668028"/>
              </a:xfrm>
              <a:prstGeom prst="rect">
                <a:avLst/>
              </a:prstGeom>
              <a:solidFill>
                <a:schemeClr val="bg2">
                  <a:lumMod val="50000"/>
                  <a:alpha val="4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7170367" y="4679046"/>
                <a:ext cx="228600" cy="110704"/>
              </a:xfrm>
              <a:prstGeom prst="ellipse">
                <a:avLst/>
              </a:prstGeom>
              <a:solidFill>
                <a:schemeClr val="bg2">
                  <a:lumMod val="50000"/>
                  <a:alpha val="46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Rectangle 53"/>
            <p:cNvSpPr/>
            <p:nvPr/>
          </p:nvSpPr>
          <p:spPr>
            <a:xfrm>
              <a:off x="7297367" y="3240078"/>
              <a:ext cx="228600" cy="49836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840186" y="3240078"/>
              <a:ext cx="228600" cy="49836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391634" y="3240078"/>
              <a:ext cx="228600" cy="49836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8973634" y="3240078"/>
              <a:ext cx="228600" cy="49836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9579295" y="3240078"/>
              <a:ext cx="228600" cy="49836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0064232" y="3240078"/>
              <a:ext cx="228600" cy="49836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0626224" y="3240078"/>
              <a:ext cx="228600" cy="49836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1251256" y="3240078"/>
              <a:ext cx="228600" cy="49836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297367" y="5133900"/>
              <a:ext cx="228600" cy="49836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7840186" y="5133900"/>
              <a:ext cx="228600" cy="49836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8391634" y="5133900"/>
              <a:ext cx="228600" cy="49836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8973634" y="5133900"/>
              <a:ext cx="228600" cy="49836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9579295" y="5133900"/>
              <a:ext cx="228600" cy="49836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0064232" y="5133900"/>
              <a:ext cx="228600" cy="49836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0626224" y="5133900"/>
              <a:ext cx="228600" cy="49836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1251256" y="5133900"/>
              <a:ext cx="228600" cy="49836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Sun 69"/>
            <p:cNvSpPr/>
            <p:nvPr/>
          </p:nvSpPr>
          <p:spPr>
            <a:xfrm>
              <a:off x="7282618" y="5695968"/>
              <a:ext cx="258097" cy="110613"/>
            </a:xfrm>
            <a:prstGeom prst="su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Sun 70"/>
            <p:cNvSpPr/>
            <p:nvPr/>
          </p:nvSpPr>
          <p:spPr>
            <a:xfrm>
              <a:off x="7817058" y="5695968"/>
              <a:ext cx="258097" cy="110613"/>
            </a:xfrm>
            <a:prstGeom prst="su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Sun 71"/>
            <p:cNvSpPr/>
            <p:nvPr/>
          </p:nvSpPr>
          <p:spPr>
            <a:xfrm>
              <a:off x="8372603" y="5695968"/>
              <a:ext cx="258097" cy="110613"/>
            </a:xfrm>
            <a:prstGeom prst="su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Sun 72"/>
            <p:cNvSpPr/>
            <p:nvPr/>
          </p:nvSpPr>
          <p:spPr>
            <a:xfrm>
              <a:off x="8949524" y="5695968"/>
              <a:ext cx="258097" cy="110613"/>
            </a:xfrm>
            <a:prstGeom prst="su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Sun 73"/>
            <p:cNvSpPr/>
            <p:nvPr/>
          </p:nvSpPr>
          <p:spPr>
            <a:xfrm>
              <a:off x="9559438" y="5695968"/>
              <a:ext cx="258097" cy="110613"/>
            </a:xfrm>
            <a:prstGeom prst="su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Sun 74"/>
            <p:cNvSpPr/>
            <p:nvPr/>
          </p:nvSpPr>
          <p:spPr>
            <a:xfrm>
              <a:off x="10044760" y="5695968"/>
              <a:ext cx="258097" cy="110613"/>
            </a:xfrm>
            <a:prstGeom prst="su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Sun 75"/>
            <p:cNvSpPr/>
            <p:nvPr/>
          </p:nvSpPr>
          <p:spPr>
            <a:xfrm>
              <a:off x="10611475" y="5695968"/>
              <a:ext cx="258097" cy="110613"/>
            </a:xfrm>
            <a:prstGeom prst="su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Sun 76"/>
            <p:cNvSpPr/>
            <p:nvPr/>
          </p:nvSpPr>
          <p:spPr>
            <a:xfrm>
              <a:off x="11231595" y="5695968"/>
              <a:ext cx="258097" cy="110613"/>
            </a:xfrm>
            <a:prstGeom prst="su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Down Arrow 77"/>
            <p:cNvSpPr/>
            <p:nvPr/>
          </p:nvSpPr>
          <p:spPr>
            <a:xfrm>
              <a:off x="7347141" y="3799964"/>
              <a:ext cx="129049" cy="254235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Down Arrow 78"/>
            <p:cNvSpPr/>
            <p:nvPr/>
          </p:nvSpPr>
          <p:spPr>
            <a:xfrm>
              <a:off x="7889961" y="3799964"/>
              <a:ext cx="129049" cy="254235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Down Arrow 79"/>
            <p:cNvSpPr/>
            <p:nvPr/>
          </p:nvSpPr>
          <p:spPr>
            <a:xfrm>
              <a:off x="8432781" y="3799964"/>
              <a:ext cx="129049" cy="254235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Down Arrow 80"/>
            <p:cNvSpPr/>
            <p:nvPr/>
          </p:nvSpPr>
          <p:spPr>
            <a:xfrm>
              <a:off x="9014047" y="3799964"/>
              <a:ext cx="129049" cy="254235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Down Arrow 81"/>
            <p:cNvSpPr/>
            <p:nvPr/>
          </p:nvSpPr>
          <p:spPr>
            <a:xfrm>
              <a:off x="9629070" y="3799964"/>
              <a:ext cx="129049" cy="254235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Down Arrow 82"/>
            <p:cNvSpPr/>
            <p:nvPr/>
          </p:nvSpPr>
          <p:spPr>
            <a:xfrm>
              <a:off x="10109283" y="3799964"/>
              <a:ext cx="129049" cy="254235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Down Arrow 83"/>
            <p:cNvSpPr/>
            <p:nvPr/>
          </p:nvSpPr>
          <p:spPr>
            <a:xfrm>
              <a:off x="10674860" y="3799964"/>
              <a:ext cx="129049" cy="254235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Down Arrow 84"/>
            <p:cNvSpPr/>
            <p:nvPr/>
          </p:nvSpPr>
          <p:spPr>
            <a:xfrm>
              <a:off x="11301226" y="3799964"/>
              <a:ext cx="129049" cy="254235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Down Arrow 85"/>
            <p:cNvSpPr/>
            <p:nvPr/>
          </p:nvSpPr>
          <p:spPr>
            <a:xfrm rot="10800000">
              <a:off x="7347140" y="4843448"/>
              <a:ext cx="129049" cy="254235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Down Arrow 86"/>
            <p:cNvSpPr/>
            <p:nvPr/>
          </p:nvSpPr>
          <p:spPr>
            <a:xfrm rot="10800000">
              <a:off x="7887499" y="4843448"/>
              <a:ext cx="129049" cy="254235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Down Arrow 87"/>
            <p:cNvSpPr/>
            <p:nvPr/>
          </p:nvSpPr>
          <p:spPr>
            <a:xfrm rot="10800000">
              <a:off x="8441409" y="4843448"/>
              <a:ext cx="129049" cy="254235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Down Arrow 88"/>
            <p:cNvSpPr/>
            <p:nvPr/>
          </p:nvSpPr>
          <p:spPr>
            <a:xfrm rot="10800000">
              <a:off x="9023409" y="4843448"/>
              <a:ext cx="129049" cy="254235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Down Arrow 89"/>
            <p:cNvSpPr/>
            <p:nvPr/>
          </p:nvSpPr>
          <p:spPr>
            <a:xfrm rot="10800000">
              <a:off x="9629070" y="4843448"/>
              <a:ext cx="129049" cy="254235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Down Arrow 90"/>
            <p:cNvSpPr/>
            <p:nvPr/>
          </p:nvSpPr>
          <p:spPr>
            <a:xfrm rot="10800000">
              <a:off x="10116563" y="4843448"/>
              <a:ext cx="129049" cy="254235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Down Arrow 91"/>
            <p:cNvSpPr/>
            <p:nvPr/>
          </p:nvSpPr>
          <p:spPr>
            <a:xfrm rot="10800000">
              <a:off x="10674859" y="4843448"/>
              <a:ext cx="129049" cy="254235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Down Arrow 92"/>
            <p:cNvSpPr/>
            <p:nvPr/>
          </p:nvSpPr>
          <p:spPr>
            <a:xfrm rot="10800000">
              <a:off x="11301226" y="4843448"/>
              <a:ext cx="129049" cy="254235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Arc 93"/>
            <p:cNvSpPr/>
            <p:nvPr/>
          </p:nvSpPr>
          <p:spPr>
            <a:xfrm flipH="1">
              <a:off x="7409748" y="2486439"/>
              <a:ext cx="1343621" cy="1544809"/>
            </a:xfrm>
            <a:prstGeom prst="arc">
              <a:avLst/>
            </a:prstGeom>
            <a:ln w="2286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Arc 94"/>
            <p:cNvSpPr/>
            <p:nvPr/>
          </p:nvSpPr>
          <p:spPr>
            <a:xfrm flipH="1">
              <a:off x="7952432" y="2494640"/>
              <a:ext cx="1343621" cy="1544809"/>
            </a:xfrm>
            <a:prstGeom prst="arc">
              <a:avLst>
                <a:gd name="adj1" fmla="val 17308853"/>
                <a:gd name="adj2" fmla="val 0"/>
              </a:avLst>
            </a:prstGeom>
            <a:ln w="2286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Arc 95"/>
            <p:cNvSpPr/>
            <p:nvPr/>
          </p:nvSpPr>
          <p:spPr>
            <a:xfrm flipH="1">
              <a:off x="8507703" y="2480761"/>
              <a:ext cx="1343621" cy="1544809"/>
            </a:xfrm>
            <a:prstGeom prst="arc">
              <a:avLst>
                <a:gd name="adj1" fmla="val 18068541"/>
                <a:gd name="adj2" fmla="val 0"/>
              </a:avLst>
            </a:prstGeom>
            <a:ln w="2286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Arc 96"/>
            <p:cNvSpPr/>
            <p:nvPr/>
          </p:nvSpPr>
          <p:spPr>
            <a:xfrm flipH="1">
              <a:off x="9085256" y="2483019"/>
              <a:ext cx="1343621" cy="1544809"/>
            </a:xfrm>
            <a:prstGeom prst="arc">
              <a:avLst>
                <a:gd name="adj1" fmla="val 19034318"/>
                <a:gd name="adj2" fmla="val 0"/>
              </a:avLst>
            </a:prstGeom>
            <a:ln w="2286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Arc 97"/>
            <p:cNvSpPr/>
            <p:nvPr/>
          </p:nvSpPr>
          <p:spPr>
            <a:xfrm>
              <a:off x="8349261" y="2483019"/>
              <a:ext cx="1344168" cy="1544809"/>
            </a:xfrm>
            <a:prstGeom prst="arc">
              <a:avLst>
                <a:gd name="adj1" fmla="val 19034318"/>
                <a:gd name="adj2" fmla="val 0"/>
              </a:avLst>
            </a:prstGeom>
            <a:ln w="2286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Arc 98"/>
            <p:cNvSpPr/>
            <p:nvPr/>
          </p:nvSpPr>
          <p:spPr>
            <a:xfrm>
              <a:off x="8832590" y="2478842"/>
              <a:ext cx="1344168" cy="1544809"/>
            </a:xfrm>
            <a:prstGeom prst="arc">
              <a:avLst>
                <a:gd name="adj1" fmla="val 18068541"/>
                <a:gd name="adj2" fmla="val 0"/>
              </a:avLst>
            </a:prstGeom>
            <a:ln w="2286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Arc 99"/>
            <p:cNvSpPr/>
            <p:nvPr/>
          </p:nvSpPr>
          <p:spPr>
            <a:xfrm>
              <a:off x="9395215" y="2494640"/>
              <a:ext cx="1344168" cy="1544809"/>
            </a:xfrm>
            <a:prstGeom prst="arc">
              <a:avLst>
                <a:gd name="adj1" fmla="val 17308853"/>
                <a:gd name="adj2" fmla="val 0"/>
              </a:avLst>
            </a:prstGeom>
            <a:ln w="2286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Arc 100"/>
            <p:cNvSpPr/>
            <p:nvPr/>
          </p:nvSpPr>
          <p:spPr>
            <a:xfrm>
              <a:off x="10021388" y="2475400"/>
              <a:ext cx="1344168" cy="1544809"/>
            </a:xfrm>
            <a:prstGeom prst="arc">
              <a:avLst/>
            </a:prstGeom>
            <a:ln w="2286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" name="Straight Connector 101"/>
            <p:cNvCxnSpPr/>
            <p:nvPr/>
          </p:nvCxnSpPr>
          <p:spPr>
            <a:xfrm flipH="1">
              <a:off x="6568081" y="5190107"/>
              <a:ext cx="0" cy="1872270"/>
            </a:xfrm>
            <a:prstGeom prst="line">
              <a:avLst/>
            </a:prstGeom>
            <a:ln w="63500">
              <a:solidFill>
                <a:schemeClr val="tx1"/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H="1">
              <a:off x="11699374" y="5190107"/>
              <a:ext cx="0" cy="1872270"/>
            </a:xfrm>
            <a:prstGeom prst="line">
              <a:avLst/>
            </a:prstGeom>
            <a:ln w="63500">
              <a:solidFill>
                <a:schemeClr val="tx1"/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H="1">
              <a:off x="6568479" y="4779866"/>
              <a:ext cx="255171" cy="410241"/>
            </a:xfrm>
            <a:prstGeom prst="line">
              <a:avLst/>
            </a:prstGeom>
            <a:ln w="63500">
              <a:solidFill>
                <a:schemeClr val="tx1"/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H="1">
              <a:off x="11699374" y="4762501"/>
              <a:ext cx="293028" cy="427606"/>
            </a:xfrm>
            <a:prstGeom prst="line">
              <a:avLst/>
            </a:prstGeom>
            <a:ln w="63500">
              <a:solidFill>
                <a:schemeClr val="tx1"/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11986743" y="4762501"/>
              <a:ext cx="0" cy="2159362"/>
            </a:xfrm>
            <a:prstGeom prst="line">
              <a:avLst/>
            </a:prstGeom>
            <a:ln w="63500">
              <a:solidFill>
                <a:schemeClr val="tx1"/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H="1">
              <a:off x="6568081" y="5190107"/>
              <a:ext cx="5168754" cy="0"/>
            </a:xfrm>
            <a:prstGeom prst="line">
              <a:avLst/>
            </a:prstGeom>
            <a:ln w="63500">
              <a:solidFill>
                <a:schemeClr val="tx1">
                  <a:alpha val="40000"/>
                </a:schemeClr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6527045" y="3240078"/>
              <a:ext cx="0" cy="1244980"/>
            </a:xfrm>
            <a:prstGeom prst="line">
              <a:avLst/>
            </a:prstGeom>
            <a:ln w="63500">
              <a:solidFill>
                <a:schemeClr val="tx1"/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H="1">
              <a:off x="6529400" y="4073195"/>
              <a:ext cx="255171" cy="410241"/>
            </a:xfrm>
            <a:prstGeom prst="line">
              <a:avLst/>
            </a:prstGeom>
            <a:ln w="63500">
              <a:solidFill>
                <a:schemeClr val="tx1"/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H="1">
              <a:off x="11700779" y="4067766"/>
              <a:ext cx="293028" cy="427606"/>
            </a:xfrm>
            <a:prstGeom prst="line">
              <a:avLst/>
            </a:prstGeom>
            <a:ln w="63500">
              <a:solidFill>
                <a:schemeClr val="tx1">
                  <a:alpha val="40000"/>
                </a:schemeClr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H="1">
              <a:off x="6527045" y="4492894"/>
              <a:ext cx="5168754" cy="0"/>
            </a:xfrm>
            <a:prstGeom prst="line">
              <a:avLst/>
            </a:prstGeom>
            <a:ln w="63500">
              <a:solidFill>
                <a:schemeClr val="tx1">
                  <a:alpha val="40000"/>
                </a:schemeClr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6784571" y="2811072"/>
              <a:ext cx="0" cy="1262123"/>
            </a:xfrm>
            <a:prstGeom prst="line">
              <a:avLst/>
            </a:prstGeom>
            <a:ln w="63500">
              <a:solidFill>
                <a:schemeClr val="tx1"/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11703824" y="2503739"/>
              <a:ext cx="0" cy="1989155"/>
            </a:xfrm>
            <a:prstGeom prst="line">
              <a:avLst/>
            </a:prstGeom>
            <a:ln w="63500">
              <a:solidFill>
                <a:schemeClr val="tx1">
                  <a:alpha val="40000"/>
                </a:schemeClr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H="1">
              <a:off x="11703824" y="2448388"/>
              <a:ext cx="0" cy="1548075"/>
            </a:xfrm>
            <a:prstGeom prst="line">
              <a:avLst/>
            </a:prstGeom>
            <a:ln w="6350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Right Arrow 115"/>
          <p:cNvSpPr/>
          <p:nvPr/>
        </p:nvSpPr>
        <p:spPr>
          <a:xfrm>
            <a:off x="4866161" y="3267044"/>
            <a:ext cx="794085" cy="34700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Content Placeholder 2"/>
          <p:cNvSpPr>
            <a:spLocks noGrp="1"/>
          </p:cNvSpPr>
          <p:nvPr>
            <p:ph idx="1"/>
          </p:nvPr>
        </p:nvSpPr>
        <p:spPr>
          <a:xfrm>
            <a:off x="838200" y="2008885"/>
            <a:ext cx="10515600" cy="4351338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en-US" sz="32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Lithium-ion battery</a:t>
            </a:r>
            <a:endParaRPr lang="en-US" dirty="0" smtClean="0">
              <a:solidFill>
                <a:srgbClr val="314EA1"/>
              </a:solidFill>
              <a:latin typeface="Gadugi" panose="020B0502040204020203" pitchFamily="34" charset="0"/>
              <a:cs typeface="Arial" panose="020B0604020202020204" pitchFamily="34" charset="0"/>
            </a:endParaRPr>
          </a:p>
          <a:p>
            <a:pPr>
              <a:spcAft>
                <a:spcPts val="2400"/>
              </a:spcAft>
            </a:pPr>
            <a:r>
              <a:rPr lang="en-US" sz="32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Water-tight                                                                    FO-FO attachment</a:t>
            </a:r>
          </a:p>
        </p:txBody>
      </p:sp>
    </p:spTree>
    <p:extLst>
      <p:ext uri="{BB962C8B-B14F-4D97-AF65-F5344CB8AC3E}">
        <p14:creationId xmlns:p14="http://schemas.microsoft.com/office/powerpoint/2010/main" val="175928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>
                <a:solidFill>
                  <a:srgbClr val="7CB3FE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Next Steps</a:t>
            </a:r>
            <a:endParaRPr lang="en-US" sz="4800" dirty="0">
              <a:solidFill>
                <a:srgbClr val="7CB3FE"/>
              </a:solidFill>
              <a:latin typeface="Gadug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30300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IRB Application</a:t>
            </a:r>
          </a:p>
          <a:p>
            <a:pPr lvl="1"/>
            <a:r>
              <a:rPr lang="en-US" sz="32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Submission within one week</a:t>
            </a:r>
          </a:p>
          <a:p>
            <a:pPr lvl="1"/>
            <a:r>
              <a:rPr lang="en-US" sz="32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Expect 2-4 week turnover</a:t>
            </a:r>
          </a:p>
          <a:p>
            <a:pPr lvl="1"/>
            <a:endParaRPr lang="en-US" sz="3200" dirty="0">
              <a:solidFill>
                <a:srgbClr val="314EA1"/>
              </a:solidFill>
              <a:latin typeface="Gadugi" panose="020B0502040204020203" pitchFamily="34" charset="0"/>
              <a:cs typeface="Arial" panose="020B0604020202020204" pitchFamily="34" charset="0"/>
            </a:endParaRPr>
          </a:p>
          <a:p>
            <a:r>
              <a:rPr lang="en-US" sz="36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Prototype construction</a:t>
            </a:r>
          </a:p>
          <a:p>
            <a:pPr lvl="1"/>
            <a:r>
              <a:rPr lang="en-US" sz="32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Circuit/PCB ordering</a:t>
            </a:r>
          </a:p>
          <a:p>
            <a:pPr lvl="1"/>
            <a:r>
              <a:rPr lang="en-US" sz="32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Casing </a:t>
            </a:r>
          </a:p>
          <a:p>
            <a:pPr lvl="1"/>
            <a:r>
              <a:rPr lang="en-US" sz="32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FO-FO attachment </a:t>
            </a:r>
          </a:p>
          <a:p>
            <a:pPr lvl="1"/>
            <a:r>
              <a:rPr lang="en-US" sz="32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Cast testing II</a:t>
            </a:r>
          </a:p>
          <a:p>
            <a:pPr marL="457200" lvl="1" indent="0">
              <a:buNone/>
            </a:pPr>
            <a:r>
              <a:rPr lang="en-US" sz="3200" dirty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	</a:t>
            </a:r>
            <a:r>
              <a:rPr lang="en-US" sz="32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5" name="Rectangle 4"/>
          <p:cNvSpPr/>
          <p:nvPr/>
        </p:nvSpPr>
        <p:spPr>
          <a:xfrm>
            <a:off x="9691437" y="6303202"/>
            <a:ext cx="26289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https://d1ybwah56txnv1.cloudfront.net/assets/v2/landing_pages/irb_assistance_0-3773a4e6fbcb5c3fd0f23f9e5134f0d4.jpg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7" name="Picture 4" descr="https://d1ybwah56txnv1.cloudfront.net/assets/v2/landing_pages/irb_assistance_0-3773a4e6fbcb5c3fd0f23f9e5134f0d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154" y="2561839"/>
            <a:ext cx="2752746" cy="2683929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44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traight Connector 64"/>
          <p:cNvCxnSpPr/>
          <p:nvPr/>
        </p:nvCxnSpPr>
        <p:spPr>
          <a:xfrm>
            <a:off x="9866573" y="3081352"/>
            <a:ext cx="0" cy="3134831"/>
          </a:xfrm>
          <a:prstGeom prst="line">
            <a:avLst/>
          </a:prstGeom>
          <a:ln w="22225">
            <a:solidFill>
              <a:srgbClr val="314EA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059877" y="500080"/>
            <a:ext cx="5105400" cy="1325563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rgbClr val="7CB3FE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Current Timeline</a:t>
            </a:r>
            <a:endParaRPr lang="en-US" sz="4800" dirty="0">
              <a:solidFill>
                <a:srgbClr val="7CB3FE"/>
              </a:solidFill>
              <a:latin typeface="Gadugi" panose="020B0502040204020203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Elbow Connector 21"/>
          <p:cNvCxnSpPr/>
          <p:nvPr/>
        </p:nvCxnSpPr>
        <p:spPr>
          <a:xfrm rot="16200000" flipH="1">
            <a:off x="-207346" y="3756351"/>
            <a:ext cx="917794" cy="327342"/>
          </a:xfrm>
          <a:prstGeom prst="bentConnector2">
            <a:avLst/>
          </a:prstGeom>
          <a:ln w="22225">
            <a:solidFill>
              <a:srgbClr val="314EA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/>
          <p:nvPr/>
        </p:nvCxnSpPr>
        <p:spPr>
          <a:xfrm rot="5400000" flipH="1" flipV="1">
            <a:off x="-610180" y="2605208"/>
            <a:ext cx="1534928" cy="138807"/>
          </a:xfrm>
          <a:prstGeom prst="bentConnector2">
            <a:avLst/>
          </a:prstGeom>
          <a:ln w="22225">
            <a:solidFill>
              <a:srgbClr val="314EA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/>
          <p:nvPr/>
        </p:nvCxnSpPr>
        <p:spPr>
          <a:xfrm rot="16200000" flipH="1">
            <a:off x="2581426" y="2668346"/>
            <a:ext cx="1093251" cy="709302"/>
          </a:xfrm>
          <a:prstGeom prst="bentConnector3">
            <a:avLst>
              <a:gd name="adj1" fmla="val 50000"/>
            </a:avLst>
          </a:prstGeom>
          <a:ln w="22225">
            <a:solidFill>
              <a:srgbClr val="314EA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/>
          <p:nvPr/>
        </p:nvCxnSpPr>
        <p:spPr>
          <a:xfrm flipV="1">
            <a:off x="3155358" y="3576309"/>
            <a:ext cx="327342" cy="802610"/>
          </a:xfrm>
          <a:prstGeom prst="bentConnector2">
            <a:avLst/>
          </a:prstGeom>
          <a:ln w="22225">
            <a:solidFill>
              <a:srgbClr val="314EA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91665" y="6216183"/>
            <a:ext cx="3708752" cy="0"/>
          </a:xfrm>
          <a:prstGeom prst="straightConnector1">
            <a:avLst/>
          </a:prstGeom>
          <a:ln w="22225">
            <a:solidFill>
              <a:srgbClr val="314EA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796632" y="6216184"/>
            <a:ext cx="6053548" cy="0"/>
          </a:xfrm>
          <a:prstGeom prst="straightConnector1">
            <a:avLst/>
          </a:prstGeom>
          <a:ln w="22225">
            <a:solidFill>
              <a:srgbClr val="314EA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199712" y="5746770"/>
            <a:ext cx="146226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February</a:t>
            </a:r>
            <a:endParaRPr lang="en-US" sz="2400" b="1" dirty="0">
              <a:solidFill>
                <a:srgbClr val="314EA1"/>
              </a:solidFill>
              <a:latin typeface="Gadug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417632" y="5746770"/>
            <a:ext cx="109998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March</a:t>
            </a:r>
            <a:endParaRPr lang="en-US" sz="2400" b="1" dirty="0">
              <a:solidFill>
                <a:srgbClr val="314EA1"/>
              </a:solidFill>
              <a:latin typeface="Gadugi" panose="020B0502040204020203" pitchFamily="34" charset="0"/>
              <a:cs typeface="Arial" panose="020B0604020202020204" pitchFamily="34" charset="0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3792622" y="2261941"/>
            <a:ext cx="0" cy="3931920"/>
          </a:xfrm>
          <a:prstGeom prst="line">
            <a:avLst/>
          </a:prstGeom>
          <a:ln w="22225">
            <a:solidFill>
              <a:srgbClr val="314EA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65"/>
          <p:cNvCxnSpPr/>
          <p:nvPr/>
        </p:nvCxnSpPr>
        <p:spPr>
          <a:xfrm>
            <a:off x="6967623" y="3541932"/>
            <a:ext cx="876966" cy="1"/>
          </a:xfrm>
          <a:prstGeom prst="bentConnector3">
            <a:avLst>
              <a:gd name="adj1" fmla="val 50000"/>
            </a:avLst>
          </a:prstGeom>
          <a:ln w="22225">
            <a:solidFill>
              <a:srgbClr val="314EA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69"/>
          <p:cNvCxnSpPr/>
          <p:nvPr/>
        </p:nvCxnSpPr>
        <p:spPr>
          <a:xfrm flipV="1">
            <a:off x="3482700" y="3573280"/>
            <a:ext cx="657953" cy="6058"/>
          </a:xfrm>
          <a:prstGeom prst="bentConnector3">
            <a:avLst>
              <a:gd name="adj1" fmla="val 50000"/>
            </a:avLst>
          </a:prstGeom>
          <a:ln w="22225">
            <a:solidFill>
              <a:srgbClr val="314EA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9882967" y="6216183"/>
            <a:ext cx="2309033" cy="0"/>
          </a:xfrm>
          <a:prstGeom prst="straightConnector1">
            <a:avLst/>
          </a:prstGeom>
          <a:ln w="22225">
            <a:solidFill>
              <a:srgbClr val="314EA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10530677" y="5746770"/>
            <a:ext cx="101361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April</a:t>
            </a:r>
            <a:endParaRPr lang="en-US" sz="2400" b="1" dirty="0">
              <a:solidFill>
                <a:srgbClr val="314EA1"/>
              </a:solidFill>
              <a:latin typeface="Gadug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226688" y="640397"/>
            <a:ext cx="3117204" cy="25888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314EA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u="sng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IRB Submission: </a:t>
            </a:r>
            <a:r>
              <a:rPr lang="en-US" sz="28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Second Week of February</a:t>
            </a:r>
            <a:r>
              <a:rPr lang="en-US" sz="2800" dirty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 </a:t>
            </a:r>
            <a:endParaRPr lang="en-US" sz="2800" dirty="0" smtClean="0">
              <a:solidFill>
                <a:srgbClr val="314EA1"/>
              </a:solidFill>
              <a:latin typeface="Gadugi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*</a:t>
            </a:r>
            <a:r>
              <a:rPr lang="en-US" sz="2000" i="1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assuming corrections for initial return</a:t>
            </a:r>
            <a:endParaRPr lang="en-US" sz="2000" dirty="0" smtClean="0">
              <a:solidFill>
                <a:srgbClr val="314EA1"/>
              </a:solidFill>
              <a:latin typeface="Gadug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7844589" y="2840592"/>
            <a:ext cx="4042611" cy="14580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314EA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u="sng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Feasibility Study</a:t>
            </a:r>
          </a:p>
          <a:p>
            <a:pPr algn="ctr"/>
            <a:r>
              <a:rPr lang="en-US" sz="24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Mid march to first week of April (latest acceptable)</a:t>
            </a:r>
          </a:p>
        </p:txBody>
      </p:sp>
      <p:sp>
        <p:nvSpPr>
          <p:cNvPr id="68" name="Rectangle 67"/>
          <p:cNvSpPr/>
          <p:nvPr/>
        </p:nvSpPr>
        <p:spPr>
          <a:xfrm>
            <a:off x="415222" y="3329136"/>
            <a:ext cx="2740136" cy="21549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314EA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u="sng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Prototype Construction </a:t>
            </a:r>
            <a:r>
              <a:rPr lang="en-US" sz="2800" b="1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&amp; </a:t>
            </a:r>
            <a:r>
              <a:rPr lang="en-US" sz="2800" b="1" u="sng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Testing</a:t>
            </a:r>
            <a:r>
              <a:rPr lang="en-US" sz="2800" b="1" u="sng" dirty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(cont’d)</a:t>
            </a:r>
          </a:p>
        </p:txBody>
      </p:sp>
      <p:sp>
        <p:nvSpPr>
          <p:cNvPr id="69" name="Rectangle 68"/>
          <p:cNvSpPr/>
          <p:nvPr/>
        </p:nvSpPr>
        <p:spPr>
          <a:xfrm>
            <a:off x="4140653" y="2825944"/>
            <a:ext cx="2841294" cy="15500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314EA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u="sng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IRB Approval: </a:t>
            </a:r>
            <a:r>
              <a:rPr lang="en-US" sz="28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First Weeks of March </a:t>
            </a:r>
          </a:p>
        </p:txBody>
      </p:sp>
    </p:spTree>
    <p:extLst>
      <p:ext uri="{BB962C8B-B14F-4D97-AF65-F5344CB8AC3E}">
        <p14:creationId xmlns:p14="http://schemas.microsoft.com/office/powerpoint/2010/main" val="104687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chemeClr val="bg1"/>
            </a:gs>
            <a:gs pos="10000">
              <a:schemeClr val="bg1"/>
            </a:gs>
            <a:gs pos="100000">
              <a:srgbClr val="BDDFE8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639" y="201870"/>
            <a:ext cx="10515600" cy="1608054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rgbClr val="7CB3FE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Medical Need</a:t>
            </a:r>
            <a:endParaRPr lang="en-US" sz="4800" dirty="0">
              <a:solidFill>
                <a:srgbClr val="7CB3FE"/>
              </a:solidFill>
              <a:latin typeface="Gadugi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 descr="http://www.cdc.gov/diabetes/pubs/images/diabetes-infographi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2" b="86846"/>
          <a:stretch/>
        </p:blipFill>
        <p:spPr bwMode="auto">
          <a:xfrm>
            <a:off x="137216" y="1515025"/>
            <a:ext cx="11926447" cy="338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www.cdc.gov/diabetes/pubs/images/diabetes-infographi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65" t="8266" r="7809" b="88768"/>
          <a:stretch/>
        </p:blipFill>
        <p:spPr bwMode="auto">
          <a:xfrm>
            <a:off x="3544929" y="2057229"/>
            <a:ext cx="7646235" cy="200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cdc.gov/diabetes/pubs/images/diabetes-infographi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63" r="31587" b="57622"/>
          <a:stretch/>
        </p:blipFill>
        <p:spPr bwMode="auto">
          <a:xfrm>
            <a:off x="6768297" y="3808133"/>
            <a:ext cx="5295366" cy="290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9379258" y="4004328"/>
            <a:ext cx="2567654" cy="784830"/>
          </a:xfrm>
          <a:prstGeom prst="rect">
            <a:avLst/>
          </a:prstGeom>
          <a:solidFill>
            <a:srgbClr val="BDDFE8"/>
          </a:solidFill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Total medical costs and lost work and wages for people with diagnosed diabetes</a:t>
            </a:r>
            <a:endParaRPr lang="en-US" sz="1500" b="1" dirty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01313" y="5766055"/>
            <a:ext cx="1340339" cy="738664"/>
          </a:xfrm>
          <a:prstGeom prst="rect">
            <a:avLst/>
          </a:prstGeom>
          <a:solidFill>
            <a:srgbClr val="BDDFE8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Risk of death for adults with diabetes is </a:t>
            </a:r>
            <a:endParaRPr lang="en-US" sz="1400" b="1" dirty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874729" y="5621683"/>
            <a:ext cx="1072183" cy="954107"/>
          </a:xfrm>
          <a:prstGeom prst="rect">
            <a:avLst/>
          </a:prstGeom>
          <a:solidFill>
            <a:srgbClr val="BDDFE8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</a:t>
            </a:r>
            <a:r>
              <a:rPr lang="en-US" sz="1400" b="1" dirty="0" smtClean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han for adults without diabetes</a:t>
            </a:r>
            <a:endParaRPr lang="en-US" sz="1400" b="1" dirty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80896" y="3313522"/>
            <a:ext cx="6282189" cy="523220"/>
          </a:xfrm>
          <a:prstGeom prst="rect">
            <a:avLst/>
          </a:prstGeom>
          <a:solidFill>
            <a:srgbClr val="BDDFE8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That’s about 1 out of every 11 people</a:t>
            </a:r>
            <a:endParaRPr lang="en-US" sz="2800" b="1" dirty="0">
              <a:solidFill>
                <a:srgbClr val="00206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2" descr="http://www.cdc.gov/diabetes/pubs/images/diabetes-infographi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1" t="13271" r="43447" b="86093"/>
          <a:stretch/>
        </p:blipFill>
        <p:spPr bwMode="auto">
          <a:xfrm>
            <a:off x="4109664" y="3780366"/>
            <a:ext cx="3316406" cy="21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15" y="4312693"/>
            <a:ext cx="4243681" cy="2434249"/>
          </a:xfrm>
          <a:prstGeom prst="rect">
            <a:avLst/>
          </a:prstGeom>
        </p:spPr>
      </p:pic>
      <p:pic>
        <p:nvPicPr>
          <p:cNvPr id="17412" name="Picture 4" descr="http://politicaloutcast.com/wp-content/uploads/2014/10/cdc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912" y="5084884"/>
            <a:ext cx="1920822" cy="143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www.cdc.gov/diabetes/pubs/images/diabetes-infographi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" t="6852" r="70840" b="87183"/>
          <a:stretch/>
        </p:blipFill>
        <p:spPr bwMode="auto">
          <a:xfrm>
            <a:off x="580892" y="2200235"/>
            <a:ext cx="2823410" cy="211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40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>
                <a:solidFill>
                  <a:srgbClr val="7CB3FE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Medical Need – Problem Statement</a:t>
            </a:r>
            <a:endParaRPr lang="en-US" dirty="0">
              <a:solidFill>
                <a:srgbClr val="7CB3FE"/>
              </a:solidFill>
              <a:latin typeface="Gadug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998869" cy="43513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b="1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1</a:t>
            </a:r>
            <a:r>
              <a:rPr lang="en-US" sz="28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 in </a:t>
            </a:r>
            <a:r>
              <a:rPr lang="en-US" b="1" dirty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4</a:t>
            </a:r>
            <a:r>
              <a:rPr lang="en-US" sz="28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 diabetics develop foot ulcers over their lifetime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Wounds can reach chronic state</a:t>
            </a:r>
          </a:p>
          <a:p>
            <a:pPr lvl="1">
              <a:lnSpc>
                <a:spcPct val="150000"/>
              </a:lnSpc>
              <a:spcBef>
                <a:spcPts val="600"/>
              </a:spcBef>
            </a:pPr>
            <a:r>
              <a:rPr lang="en-US" sz="24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Approx</a:t>
            </a:r>
            <a:r>
              <a:rPr lang="en-US" sz="2400" b="1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. 80,000 </a:t>
            </a:r>
            <a:r>
              <a:rPr lang="en-US" sz="24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diabetic patients require                                                  </a:t>
            </a:r>
            <a:r>
              <a:rPr lang="en-US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lower-limb amputations per year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b="1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Currently NO ACTIVE healing process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Patient compliance is a large treatment-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   management complication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en-US" sz="2800" dirty="0" smtClean="0">
              <a:solidFill>
                <a:srgbClr val="314EA1"/>
              </a:solidFill>
              <a:latin typeface="Gadugi" panose="020B0502040204020203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en-US" sz="2800" dirty="0" smtClean="0">
              <a:solidFill>
                <a:srgbClr val="314EA1"/>
              </a:solidFill>
              <a:latin typeface="Gadug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30677" y="6596390"/>
            <a:ext cx="672264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http://www.drugs.com/health-guide/images/205064.jpg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18434" name="Picture 2" descr="http://drluigi.hr/SefovAdmin/IssuePictures/DIABETIC-FOOT-ULCERATION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2947357"/>
            <a:ext cx="3448050" cy="2247901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95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7CB3FE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Current Standard of Care</a:t>
            </a:r>
            <a:endParaRPr lang="en-US" sz="4800" dirty="0">
              <a:solidFill>
                <a:srgbClr val="7CB3FE"/>
              </a:solidFill>
              <a:latin typeface="Gadug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2100" y="1817688"/>
            <a:ext cx="102338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3200" u="sng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Total-Contact Cast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8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Load-bearing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Antimicrobial absorbent dressing</a:t>
            </a:r>
            <a:endParaRPr lang="en-US" sz="2800" dirty="0" smtClean="0">
              <a:solidFill>
                <a:srgbClr val="314EA1"/>
              </a:solidFill>
              <a:latin typeface="Gadugi" panose="020B0502040204020203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8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Requires weekly maintenance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8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Cost per treatment : $8,000 - $17,000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Method of </a:t>
            </a:r>
            <a:r>
              <a:rPr lang="en-US" b="1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passive</a:t>
            </a:r>
            <a:r>
              <a:rPr lang="en-US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 healing</a:t>
            </a:r>
            <a:endParaRPr lang="en-US" sz="2800" dirty="0" smtClean="0">
              <a:solidFill>
                <a:srgbClr val="314EA1"/>
              </a:solidFill>
              <a:latin typeface="Gadug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27495" y="6518685"/>
            <a:ext cx="52197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http://www.stanfordchildrens.org/content-public/topic/images/06/126006.gif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27495" y="6648532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http://www.podiatrytoday.com/files/imagecache/normal/FitzgeraldBlog1.png</a:t>
            </a:r>
          </a:p>
        </p:txBody>
      </p:sp>
      <p:sp>
        <p:nvSpPr>
          <p:cNvPr id="9" name="Rectangle 8"/>
          <p:cNvSpPr/>
          <p:nvPr/>
        </p:nvSpPr>
        <p:spPr>
          <a:xfrm>
            <a:off x="7427495" y="6379367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http://diabeticfootandankle.net/index.php/dfa/article/viewFile/21177/html/99139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249781" y="1190847"/>
            <a:ext cx="3715935" cy="5197991"/>
            <a:chOff x="8093348" y="1150502"/>
            <a:chExt cx="3744777" cy="5238336"/>
          </a:xfrm>
        </p:grpSpPr>
        <p:pic>
          <p:nvPicPr>
            <p:cNvPr id="16386" name="Picture 2" descr="http://www.podiatrytoday.com/files/imagecache/normal/FitzgeraldBlog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7923" y="3027851"/>
              <a:ext cx="2050202" cy="3360987"/>
            </a:xfrm>
            <a:prstGeom prst="rect">
              <a:avLst/>
            </a:prstGeom>
            <a:noFill/>
            <a:ln w="76200">
              <a:solidFill>
                <a:srgbClr val="00206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88" name="Picture 4" descr="http://diabeticfootandankle.net/index.php/dfa/article/viewFile/21177/html/9913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3348" y="1150502"/>
              <a:ext cx="3744777" cy="2034069"/>
            </a:xfrm>
            <a:prstGeom prst="rect">
              <a:avLst/>
            </a:prstGeom>
            <a:noFill/>
            <a:ln w="76200">
              <a:solidFill>
                <a:srgbClr val="00206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http://www.stanfordchildrens.org/content-public/topic/images/06/126006.gif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28"/>
            <a:stretch/>
          </p:blipFill>
          <p:spPr bwMode="auto">
            <a:xfrm>
              <a:off x="8104670" y="3286339"/>
              <a:ext cx="1683253" cy="3101515"/>
            </a:xfrm>
            <a:prstGeom prst="rect">
              <a:avLst/>
            </a:prstGeom>
            <a:noFill/>
            <a:ln w="76200">
              <a:solidFill>
                <a:srgbClr val="002060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2847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rgbClr val="7CB3FE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Needs Assessment Summary</a:t>
            </a:r>
            <a:endParaRPr lang="en-US" sz="4800" dirty="0">
              <a:solidFill>
                <a:srgbClr val="7CB3FE"/>
              </a:solidFill>
              <a:latin typeface="Gadug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664460"/>
            <a:ext cx="4415538" cy="36009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Patient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Retain gold standard with no additional harm to patient</a:t>
            </a:r>
            <a:endParaRPr lang="de-DE" sz="2400" dirty="0">
              <a:solidFill>
                <a:srgbClr val="314EA1"/>
              </a:solidFill>
              <a:latin typeface="Gadugi" panose="020B0502040204020203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Proven </a:t>
            </a:r>
            <a:r>
              <a:rPr lang="de-DE" sz="2400" dirty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to reduce healing </a:t>
            </a:r>
            <a:r>
              <a:rPr lang="de-DE" sz="24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time and infection</a:t>
            </a:r>
            <a:endParaRPr lang="de-DE" sz="2400" dirty="0">
              <a:solidFill>
                <a:srgbClr val="314EA1"/>
              </a:solidFill>
              <a:latin typeface="Gadugi" panose="020B0502040204020203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Safe</a:t>
            </a:r>
            <a:endParaRPr lang="en-US" sz="2400" dirty="0">
              <a:solidFill>
                <a:srgbClr val="314EA1"/>
              </a:solidFill>
              <a:latin typeface="Gadugi" panose="020B0502040204020203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314EA1"/>
              </a:solidFill>
              <a:latin typeface="Gadug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23522" y="1664460"/>
            <a:ext cx="4561070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Provider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Simple </a:t>
            </a:r>
            <a:r>
              <a:rPr lang="de-DE" sz="24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application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Minimal </a:t>
            </a:r>
            <a:r>
              <a:rPr lang="de-DE" sz="2400" dirty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preparation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Simple maintenance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Compatible with current standards</a:t>
            </a:r>
            <a:endParaRPr lang="en-US" sz="2400" dirty="0">
              <a:solidFill>
                <a:srgbClr val="314EA1"/>
              </a:solidFill>
              <a:latin typeface="Gadugi" panose="020B0502040204020203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314EA1"/>
              </a:solidFill>
              <a:latin typeface="Gadug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85060" y="1664460"/>
            <a:ext cx="3656455" cy="32932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System</a:t>
            </a:r>
            <a:endParaRPr lang="en-US" sz="3200" u="sng" dirty="0">
              <a:solidFill>
                <a:srgbClr val="314EA1"/>
              </a:solidFill>
              <a:latin typeface="Gadugi" panose="020B0502040204020203" pitchFamily="34" charset="0"/>
              <a:cs typeface="Arial" panose="020B06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Low cost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Dependable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Durable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Willing insurance </a:t>
            </a:r>
            <a:r>
              <a:rPr lang="de-DE" sz="24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companies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314EA1"/>
              </a:solidFill>
              <a:latin typeface="Gadugi" panose="020B0502040204020203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314EA1"/>
              </a:solidFill>
              <a:latin typeface="Gadug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77537" y="5152897"/>
            <a:ext cx="8436925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>
                <a:solidFill>
                  <a:srgbClr val="314EA1"/>
                </a:solidFill>
                <a:latin typeface="Gadugi" panose="020B0502040204020203" pitchFamily="34" charset="0"/>
              </a:rPr>
              <a:t>Dosage Requirements: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Operate </a:t>
            </a:r>
            <a:r>
              <a:rPr lang="en-US" sz="2400" dirty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10min daily for </a:t>
            </a:r>
            <a:r>
              <a:rPr lang="en-US" sz="24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one </a:t>
            </a:r>
            <a:r>
              <a:rPr lang="en-US" sz="2400" dirty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week before battery change </a:t>
            </a:r>
            <a:endParaRPr lang="en-US" sz="2400" dirty="0" smtClean="0">
              <a:solidFill>
                <a:srgbClr val="314EA1"/>
              </a:solidFill>
              <a:latin typeface="Gadugi" panose="020B0502040204020203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Produce </a:t>
            </a:r>
            <a:r>
              <a:rPr lang="en-US" sz="2400" dirty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therapeutic light at 50mW/cm</a:t>
            </a:r>
            <a:r>
              <a:rPr lang="en-US" sz="2400" baseline="30000" dirty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2 </a:t>
            </a:r>
            <a:endParaRPr lang="en-US" sz="2400" baseline="30000" dirty="0" smtClean="0">
              <a:solidFill>
                <a:srgbClr val="314EA1"/>
              </a:solidFill>
              <a:latin typeface="Gadugi" panose="020B0502040204020203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				(</a:t>
            </a:r>
            <a:r>
              <a:rPr lang="en-US" dirty="0" err="1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Adamskaya</a:t>
            </a:r>
            <a:r>
              <a:rPr lang="en-US" dirty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 et al.)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rgbClr val="002060"/>
              </a:solidFill>
              <a:latin typeface="Gadugi" panose="020B0502040204020203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68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957" y="1690688"/>
            <a:ext cx="10916086" cy="491331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Low-level light therapy (LLLT) delivery to wounds </a:t>
            </a:r>
          </a:p>
          <a:p>
            <a:r>
              <a:rPr lang="en-US" sz="32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Active healing method</a:t>
            </a:r>
          </a:p>
          <a:p>
            <a:r>
              <a:rPr lang="en-US" sz="32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Second-line therapy </a:t>
            </a:r>
          </a:p>
          <a:p>
            <a:pPr lvl="1"/>
            <a:r>
              <a:rPr lang="en-US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Eventual replacement of </a:t>
            </a:r>
            <a:r>
              <a:rPr lang="en-US" dirty="0" err="1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SoC</a:t>
            </a:r>
            <a:endParaRPr lang="en-US" dirty="0" smtClean="0">
              <a:solidFill>
                <a:srgbClr val="314EA1"/>
              </a:solidFill>
              <a:latin typeface="Gadugi" panose="020B0502040204020203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Maintains patient compliance </a:t>
            </a:r>
          </a:p>
          <a:p>
            <a:pPr lvl="1"/>
            <a:r>
              <a:rPr lang="en-US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Automated, preset</a:t>
            </a:r>
          </a:p>
          <a:p>
            <a:r>
              <a:rPr lang="en-US" sz="32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Safe</a:t>
            </a:r>
          </a:p>
          <a:p>
            <a:pPr lvl="1"/>
            <a:r>
              <a:rPr lang="en-US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Waterproof/heat resistant/shock resistant</a:t>
            </a:r>
            <a:endParaRPr lang="en-US" dirty="0">
              <a:solidFill>
                <a:srgbClr val="314EA1"/>
              </a:solidFill>
              <a:latin typeface="Gadugi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684" y="2753287"/>
            <a:ext cx="5475316" cy="167388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11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rgbClr val="7CB3FE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Our Solution</a:t>
            </a:r>
            <a:endParaRPr lang="en-US" sz="4800" dirty="0">
              <a:solidFill>
                <a:srgbClr val="7CB3FE"/>
              </a:solidFill>
              <a:latin typeface="Gadug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25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>
                <a:solidFill>
                  <a:srgbClr val="7CB3FE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Mitigating Risks</a:t>
            </a:r>
            <a:endParaRPr lang="en-US" sz="4800" dirty="0">
              <a:solidFill>
                <a:srgbClr val="7CB3FE"/>
              </a:solidFill>
              <a:latin typeface="Gadug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9226" y="1622775"/>
            <a:ext cx="10554574" cy="3636511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Waterproof</a:t>
            </a:r>
          </a:p>
          <a:p>
            <a:pPr lvl="1"/>
            <a:r>
              <a:rPr lang="en-US" sz="28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Prevent water spills and shallow submersion from damaging circuitry </a:t>
            </a:r>
          </a:p>
          <a:p>
            <a:r>
              <a:rPr lang="en-US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Heat Resistant </a:t>
            </a:r>
          </a:p>
          <a:p>
            <a:pPr lvl="1"/>
            <a:r>
              <a:rPr lang="en-US" sz="28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Effectively mitigate heat produced by circuitry </a:t>
            </a:r>
          </a:p>
          <a:p>
            <a:pPr lvl="1"/>
            <a:r>
              <a:rPr lang="en-US" sz="28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Prevent burns and circuit meltdown</a:t>
            </a:r>
          </a:p>
          <a:p>
            <a:r>
              <a:rPr lang="en-US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Shock Resistant </a:t>
            </a:r>
          </a:p>
          <a:p>
            <a:pPr lvl="1"/>
            <a:r>
              <a:rPr lang="en-US" sz="28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Withstand impact forces</a:t>
            </a:r>
          </a:p>
          <a:p>
            <a:r>
              <a:rPr lang="en-US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Little to no concern of light risks to patient</a:t>
            </a:r>
          </a:p>
          <a:p>
            <a:pPr marL="457200" lvl="1" indent="0">
              <a:buNone/>
            </a:pPr>
            <a:r>
              <a:rPr lang="en-US" sz="2800" dirty="0" smtClean="0">
                <a:solidFill>
                  <a:srgbClr val="314EA1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>
              <a:solidFill>
                <a:srgbClr val="314EA1"/>
              </a:solidFill>
              <a:latin typeface="Gadugi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http://www.coxpools.com/uploads/electricalwarningsig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83061" y="4701084"/>
            <a:ext cx="1761523" cy="1715168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safetylabelsolutions.com/assets/images/products/A8033-43CHYD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" t="9869" r="55623" b="10333"/>
          <a:stretch/>
        </p:blipFill>
        <p:spPr bwMode="auto">
          <a:xfrm>
            <a:off x="9514344" y="2794298"/>
            <a:ext cx="2390275" cy="235819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70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>
                <a:solidFill>
                  <a:srgbClr val="7CB3FE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Device Design - Module</a:t>
            </a:r>
            <a:endParaRPr lang="en-US" sz="4800" dirty="0">
              <a:solidFill>
                <a:srgbClr val="7CB3FE"/>
              </a:solidFill>
              <a:latin typeface="Gadugi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5"/>
          <a:stretch/>
        </p:blipFill>
        <p:spPr>
          <a:xfrm>
            <a:off x="838200" y="1737311"/>
            <a:ext cx="5453481" cy="4479358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5062" y="2399325"/>
            <a:ext cx="3828738" cy="3817344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019758" y="1581177"/>
            <a:ext cx="4838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314EA1"/>
                </a:solidFill>
                <a:latin typeface="Gadugi" panose="020B0502040204020203" pitchFamily="34" charset="0"/>
              </a:rPr>
              <a:t>New casing: Electrical box</a:t>
            </a:r>
            <a:endParaRPr lang="en-US" sz="3200" dirty="0">
              <a:solidFill>
                <a:srgbClr val="314EA1"/>
              </a:solidFill>
              <a:latin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76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>
                <a:solidFill>
                  <a:srgbClr val="7CB3FE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Device Design </a:t>
            </a:r>
            <a:r>
              <a:rPr lang="en-US" sz="4800" dirty="0" smtClean="0">
                <a:solidFill>
                  <a:srgbClr val="7CB3FE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– Mold</a:t>
            </a:r>
            <a:endParaRPr lang="en-US" sz="4800" dirty="0">
              <a:solidFill>
                <a:srgbClr val="7CB3FE"/>
              </a:solidFill>
              <a:latin typeface="Gadugi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155" y="1623175"/>
            <a:ext cx="8335689" cy="4692609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6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837" y="4731064"/>
            <a:ext cx="2815007" cy="1584720"/>
          </a:xfr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316619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1_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6528</TotalTime>
  <Words>499</Words>
  <Application>Microsoft Office PowerPoint</Application>
  <PresentationFormat>Widescreen</PresentationFormat>
  <Paragraphs>144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Candara</vt:lpstr>
      <vt:lpstr>Century Gothic</vt:lpstr>
      <vt:lpstr>Gadugi</vt:lpstr>
      <vt:lpstr>Wingdings 2</vt:lpstr>
      <vt:lpstr>1_Quotable</vt:lpstr>
      <vt:lpstr>Office Theme</vt:lpstr>
      <vt:lpstr>PowerPoint Presentation</vt:lpstr>
      <vt:lpstr>Medical Need</vt:lpstr>
      <vt:lpstr>Medical Need – Problem Statement</vt:lpstr>
      <vt:lpstr>Current Standard of Care</vt:lpstr>
      <vt:lpstr>Needs Assessment Summary</vt:lpstr>
      <vt:lpstr>Our Solution</vt:lpstr>
      <vt:lpstr>Mitigating Risks</vt:lpstr>
      <vt:lpstr>Device Design - Module</vt:lpstr>
      <vt:lpstr>Device Design – Mold</vt:lpstr>
      <vt:lpstr>Device Design - Patch</vt:lpstr>
      <vt:lpstr>Recent Accomplishments</vt:lpstr>
      <vt:lpstr>Recent Accomplishments</vt:lpstr>
      <vt:lpstr>PowerPoint Presentation</vt:lpstr>
      <vt:lpstr>Current Tasks</vt:lpstr>
      <vt:lpstr>Ideas &amp; Solutions</vt:lpstr>
      <vt:lpstr>Next Steps</vt:lpstr>
      <vt:lpstr>Current Timeline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JEM</dc:creator>
  <cp:lastModifiedBy>JEM</cp:lastModifiedBy>
  <cp:revision>96</cp:revision>
  <dcterms:created xsi:type="dcterms:W3CDTF">2016-01-25T04:32:10Z</dcterms:created>
  <dcterms:modified xsi:type="dcterms:W3CDTF">2016-02-29T22:27:51Z</dcterms:modified>
</cp:coreProperties>
</file>