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0" r:id="rId2"/>
    <p:sldId id="262" r:id="rId3"/>
    <p:sldId id="263" r:id="rId4"/>
    <p:sldId id="275" r:id="rId5"/>
    <p:sldId id="274" r:id="rId6"/>
    <p:sldId id="271" r:id="rId7"/>
    <p:sldId id="272" r:id="rId8"/>
    <p:sldId id="268" r:id="rId9"/>
    <p:sldId id="267" r:id="rId10"/>
    <p:sldId id="269" r:id="rId11"/>
    <p:sldId id="264" r:id="rId12"/>
    <p:sldId id="265" r:id="rId13"/>
    <p:sldId id="266" r:id="rId14"/>
    <p:sldId id="259" r:id="rId15"/>
    <p:sldId id="261" r:id="rId16"/>
    <p:sldId id="273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4" autoAdjust="0"/>
    <p:restoredTop sz="92031" autoAdjust="0"/>
  </p:normalViewPr>
  <p:slideViewPr>
    <p:cSldViewPr snapToGrid="0">
      <p:cViewPr varScale="1">
        <p:scale>
          <a:sx n="65" d="100"/>
          <a:sy n="65" d="100"/>
        </p:scale>
        <p:origin x="87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0D171-206A-4A42-BE3B-116FABD5558F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13A6F-61FB-4A98-B781-203B2E77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92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0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45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52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27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50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0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75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39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4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5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95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0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47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9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66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0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148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081" y="5295545"/>
            <a:ext cx="9081838" cy="7540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Brandon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Fross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John Mendoza      Laurel Piper 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Siegfried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Schlunk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Liza Stedman    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Ahbid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Zein-Sabatto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91322" y="682508"/>
            <a:ext cx="9809357" cy="3727703"/>
            <a:chOff x="2133200" y="682508"/>
            <a:chExt cx="9809357" cy="372770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200" y="682508"/>
              <a:ext cx="5301594" cy="323986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150500" y="1763333"/>
              <a:ext cx="579205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b="1" dirty="0" err="1" smtClean="0">
                  <a:solidFill>
                    <a:srgbClr val="002060"/>
                  </a:solidFill>
                  <a:latin typeface="Agency FB" panose="020B0503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LumaSil</a:t>
              </a:r>
              <a:endParaRPr lang="en-US" sz="16600" b="1" dirty="0">
                <a:solidFill>
                  <a:srgbClr val="002060"/>
                </a:solidFill>
                <a:latin typeface="Agency FB" panose="020B05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98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 Design - </a:t>
            </a:r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Mold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33" y="2349722"/>
            <a:ext cx="7665890" cy="4315544"/>
          </a:xfrm>
        </p:spPr>
      </p:pic>
    </p:spTree>
    <p:extLst>
      <p:ext uri="{BB962C8B-B14F-4D97-AF65-F5344CB8AC3E}">
        <p14:creationId xmlns:p14="http://schemas.microsoft.com/office/powerpoint/2010/main" val="31661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Recent Accomplishments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538248"/>
            <a:ext cx="10554574" cy="3636511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IRB Application and Protocol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“Feasibility Study”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Inclusion/Exclusion Criteria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Now 2-week treatment with 2 treatment groups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LumaSil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Name!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LumaSil</a:t>
            </a:r>
            <a:endParaRPr lang="en-US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New patch design 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Created new donut shaped design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Printed 3-D mold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Created silicone patch – mixing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trategy incorporates airless mixing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 procurement (e.g. silicone)</a:t>
            </a:r>
          </a:p>
        </p:txBody>
      </p:sp>
    </p:spTree>
    <p:extLst>
      <p:ext uri="{BB962C8B-B14F-4D97-AF65-F5344CB8AC3E}">
        <p14:creationId xmlns:p14="http://schemas.microsoft.com/office/powerpoint/2010/main" val="49608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Current Challenges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Gathering information from Dr. Hicks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Figuring out pulsating light automation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Battery source with sufficient current/voltage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of battery pack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aterproofing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7" r="3066"/>
          <a:stretch/>
        </p:blipFill>
        <p:spPr>
          <a:xfrm>
            <a:off x="8301789" y="2694492"/>
            <a:ext cx="3750678" cy="26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3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Solutions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Schedule face-to-face time with Dr. Hicks, MDRAP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Talk to experts in appropriate areas where assistance and knowledge is useful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More frequent meetings – brainstorming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encrypted-tbn1.gstatic.com/images?q=tbn:ANd9GcS6E2eefQ0C8yYQ5OCnnwJXnizUnmor3yo3HvHksvRNOv6zllq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64" y="431332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0" y="6524947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https://info.examtime.com/files/2014/04/brainstorming.jpg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5928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Next Steps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127700"/>
            <a:ext cx="10515600" cy="47303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IRB Application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be completed: Device Protocol / Discovr-e Online Application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Meeting with MDRAP 1/27 </a:t>
            </a:r>
          </a:p>
          <a:p>
            <a:pPr lvl="2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Update on project progress</a:t>
            </a:r>
          </a:p>
          <a:p>
            <a:pPr lvl="2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Risk Assessment</a:t>
            </a:r>
          </a:p>
          <a:p>
            <a:pPr lvl="2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Answer questions (Data Monitoring Plan, Conflict of Interest, etc.)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Meeting with Dr. Hicks 1/27</a:t>
            </a:r>
          </a:p>
          <a:p>
            <a:pPr lvl="2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Ok’ed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patch design</a:t>
            </a:r>
          </a:p>
          <a:p>
            <a:pPr lvl="2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“Changes and suggestions” </a:t>
            </a:r>
          </a:p>
          <a:p>
            <a:pPr lvl="2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Answer questions (Specify Documents/Artifacts collected in study, specifics on a repository of data, Technical Assistant information, etc.)</a:t>
            </a:r>
          </a:p>
        </p:txBody>
      </p:sp>
      <p:pic>
        <p:nvPicPr>
          <p:cNvPr id="8196" name="Picture 4" descr="https://d1ybwah56txnv1.cloudfront.net/assets/v2/landing_pages/irb_assistance_0-3773a4e6fbcb5c3fd0f23f9e5134f0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1956250"/>
            <a:ext cx="2286000" cy="22288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658350" y="4185101"/>
            <a:ext cx="26289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https://d1ybwah56txnv1.cloudfront.net/assets/v2/landing_pages/irb_assistance_0-3773a4e6fbcb5c3fd0f23f9e5134f0d4.jpg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64544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Next Steps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1827913"/>
            <a:ext cx="10515600" cy="47303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Prototype Construction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Mold/Patch</a:t>
            </a:r>
          </a:p>
          <a:p>
            <a:pPr lvl="2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Success with 4-fiber optic mold, will adjust for 8-fiber optic channel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Circuitry/PCB</a:t>
            </a:r>
          </a:p>
          <a:p>
            <a:pPr lvl="2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complication with automation of treatment</a:t>
            </a:r>
          </a:p>
          <a:p>
            <a:pPr lvl="2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 hopeful: two timed-switches (one 24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one 10 min, repeat…)</a:t>
            </a:r>
          </a:p>
          <a:p>
            <a:pPr lvl="3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Possible alternative: Arduino</a:t>
            </a:r>
          </a:p>
        </p:txBody>
      </p:sp>
    </p:spTree>
    <p:extLst>
      <p:ext uri="{BB962C8B-B14F-4D97-AF65-F5344CB8AC3E}">
        <p14:creationId xmlns:p14="http://schemas.microsoft.com/office/powerpoint/2010/main" val="5271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Next Steps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768" y="2833746"/>
            <a:ext cx="11872748" cy="3636511"/>
          </a:xfrm>
        </p:spPr>
        <p:txBody>
          <a:bodyPr>
            <a:noAutofit/>
          </a:bodyPr>
          <a:lstStyle/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Power Source</a:t>
            </a:r>
          </a:p>
          <a:p>
            <a:pPr lvl="2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Challenge: sufficient battery current/voltage supply + small size + cost effective</a:t>
            </a:r>
          </a:p>
          <a:p>
            <a:pPr lvl="2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Considerations: Li ion battery, cellphone battery,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NiMH battery</a:t>
            </a: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Casing / Splicer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PVC pipe</a:t>
            </a:r>
          </a:p>
          <a:p>
            <a:pPr lvl="2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Water proofing, easy to work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://cellpacksolutions.co.uk/wp-content/uploads/2013/06/nickel-metal-hydride-nimh-batter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545" y="4716937"/>
            <a:ext cx="3211595" cy="2141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85385" y="625659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 smtClean="0"/>
              <a:t>http://cellpacksolutions.co.uk/wp-content/uploads/2013/06/nickel-metal-hydride-nimh-batteries.jpg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6585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/>
          <p:cNvCxnSpPr/>
          <p:nvPr/>
        </p:nvCxnSpPr>
        <p:spPr>
          <a:xfrm>
            <a:off x="11136573" y="2284263"/>
            <a:ext cx="0" cy="3931920"/>
          </a:xfrm>
          <a:prstGeom prst="line">
            <a:avLst/>
          </a:prstGeom>
          <a:ln w="222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483397" y="2300135"/>
            <a:ext cx="0" cy="3931920"/>
          </a:xfrm>
          <a:prstGeom prst="line">
            <a:avLst/>
          </a:prstGeom>
          <a:ln w="222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593067" y="-29461"/>
            <a:ext cx="51054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Timeline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519" y="470573"/>
            <a:ext cx="3349183" cy="24915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Prototype Construction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  <a:p>
            <a:pPr algn="ctr"/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Circuitry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Testing (power, waterproof, overheating)</a:t>
            </a:r>
          </a:p>
        </p:txBody>
      </p:sp>
      <p:sp>
        <p:nvSpPr>
          <p:cNvPr id="6" name="Rectangle 5"/>
          <p:cNvSpPr/>
          <p:nvPr/>
        </p:nvSpPr>
        <p:spPr>
          <a:xfrm>
            <a:off x="472227" y="3250754"/>
            <a:ext cx="3353475" cy="26046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IRB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Meet with MDRAP 1/27 to discuss questions (Device Protocol, Risk Assessment, Discovr-e Online Application)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Hicks meeting 1/27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Administrative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04025" y="1735360"/>
            <a:ext cx="2114376" cy="14820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IRB Submission: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First Week of February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assuming corrections for initial return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01259" y="2442164"/>
            <a:ext cx="1518061" cy="1828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Feasibility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Mid march to first week of April (latest acceptable)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49456" y="3459787"/>
            <a:ext cx="2044893" cy="12410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Prototype Construction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</a:p>
        </p:txBody>
      </p:sp>
      <p:cxnSp>
        <p:nvCxnSpPr>
          <p:cNvPr id="14" name="Elbow Connector 13"/>
          <p:cNvCxnSpPr>
            <a:stCxn id="5" idx="3"/>
          </p:cNvCxnSpPr>
          <p:nvPr/>
        </p:nvCxnSpPr>
        <p:spPr>
          <a:xfrm>
            <a:off x="3825702" y="1716357"/>
            <a:ext cx="683068" cy="1743430"/>
          </a:xfrm>
          <a:prstGeom prst="bentConnector2">
            <a:avLst/>
          </a:prstGeom>
          <a:ln w="2222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6" idx="3"/>
          </p:cNvCxnSpPr>
          <p:nvPr/>
        </p:nvCxnSpPr>
        <p:spPr>
          <a:xfrm flipV="1">
            <a:off x="3825702" y="3493037"/>
            <a:ext cx="683068" cy="1060052"/>
          </a:xfrm>
          <a:prstGeom prst="bentConnector2">
            <a:avLst/>
          </a:prstGeom>
          <a:ln w="2222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endCxn id="12" idx="1"/>
          </p:cNvCxnSpPr>
          <p:nvPr/>
        </p:nvCxnSpPr>
        <p:spPr>
          <a:xfrm>
            <a:off x="4508770" y="3493037"/>
            <a:ext cx="640686" cy="587251"/>
          </a:xfrm>
          <a:prstGeom prst="bentConnector3">
            <a:avLst>
              <a:gd name="adj1" fmla="val 50000"/>
            </a:avLst>
          </a:prstGeom>
          <a:ln w="2222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endCxn id="10" idx="1"/>
          </p:cNvCxnSpPr>
          <p:nvPr/>
        </p:nvCxnSpPr>
        <p:spPr>
          <a:xfrm rot="5400000" flipH="1" flipV="1">
            <a:off x="4453709" y="2842722"/>
            <a:ext cx="1016665" cy="283967"/>
          </a:xfrm>
          <a:prstGeom prst="bentConnector2">
            <a:avLst/>
          </a:prstGeom>
          <a:ln w="2222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0" idx="3"/>
          </p:cNvCxnSpPr>
          <p:nvPr/>
        </p:nvCxnSpPr>
        <p:spPr>
          <a:xfrm>
            <a:off x="7218401" y="2476372"/>
            <a:ext cx="686780" cy="983415"/>
          </a:xfrm>
          <a:prstGeom prst="bentConnector2">
            <a:avLst/>
          </a:prstGeom>
          <a:ln w="2222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2" idx="3"/>
          </p:cNvCxnSpPr>
          <p:nvPr/>
        </p:nvCxnSpPr>
        <p:spPr>
          <a:xfrm flipV="1">
            <a:off x="7194349" y="3250754"/>
            <a:ext cx="710832" cy="829534"/>
          </a:xfrm>
          <a:prstGeom prst="bentConnector2">
            <a:avLst/>
          </a:prstGeom>
          <a:ln w="2222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84626" y="6220325"/>
            <a:ext cx="3098771" cy="0"/>
          </a:xfrm>
          <a:prstGeom prst="straightConnector1">
            <a:avLst/>
          </a:prstGeom>
          <a:ln w="22225"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483397" y="6235233"/>
            <a:ext cx="4758235" cy="0"/>
          </a:xfrm>
          <a:prstGeom prst="straightConnector1">
            <a:avLst/>
          </a:prstGeom>
          <a:ln w="22225"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8241632" y="6205022"/>
            <a:ext cx="2894941" cy="11161"/>
          </a:xfrm>
          <a:prstGeom prst="straightConnector1">
            <a:avLst/>
          </a:prstGeom>
          <a:ln w="22225"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422254" y="584685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85071" y="584685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343602" y="584685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384626" y="2261941"/>
            <a:ext cx="1" cy="3931920"/>
          </a:xfrm>
          <a:prstGeom prst="line">
            <a:avLst/>
          </a:prstGeom>
          <a:ln w="222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237622" y="2261941"/>
            <a:ext cx="0" cy="3931920"/>
          </a:xfrm>
          <a:prstGeom prst="line">
            <a:avLst/>
          </a:prstGeom>
          <a:ln w="222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8374939" y="2812903"/>
            <a:ext cx="1732989" cy="108549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IRB Approval: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First Weeks of March </a:t>
            </a:r>
          </a:p>
        </p:txBody>
      </p:sp>
      <p:cxnSp>
        <p:nvCxnSpPr>
          <p:cNvPr id="66" name="Elbow Connector 65"/>
          <p:cNvCxnSpPr>
            <a:stCxn id="62" idx="3"/>
            <a:endCxn id="11" idx="1"/>
          </p:cNvCxnSpPr>
          <p:nvPr/>
        </p:nvCxnSpPr>
        <p:spPr>
          <a:xfrm>
            <a:off x="10107928" y="3355650"/>
            <a:ext cx="193331" cy="914"/>
          </a:xfrm>
          <a:prstGeom prst="bentConnector3">
            <a:avLst>
              <a:gd name="adj1" fmla="val 50000"/>
            </a:avLst>
          </a:prstGeom>
          <a:ln w="2222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endCxn id="62" idx="1"/>
          </p:cNvCxnSpPr>
          <p:nvPr/>
        </p:nvCxnSpPr>
        <p:spPr>
          <a:xfrm>
            <a:off x="7905181" y="3355650"/>
            <a:ext cx="469758" cy="12700"/>
          </a:xfrm>
          <a:prstGeom prst="bentConnector3">
            <a:avLst>
              <a:gd name="adj1" fmla="val 50000"/>
            </a:avLst>
          </a:prstGeom>
          <a:ln w="2222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11152967" y="6205022"/>
            <a:ext cx="739254" cy="0"/>
          </a:xfrm>
          <a:prstGeom prst="straightConnector1">
            <a:avLst/>
          </a:prstGeom>
          <a:ln w="22225"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1259099" y="582452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87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Statement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78" y="2443666"/>
            <a:ext cx="102338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oot ulcers are common in patients with </a:t>
            </a:r>
            <a:r>
              <a:rPr lang="en-US" sz="2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diabetes mellitus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wounds can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lead to amputations if left untreated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often requires patient compliance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 current proactive healing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process, only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passive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healing</a:t>
            </a:r>
            <a:endPara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93532" y="6581397"/>
            <a:ext cx="67226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http://www.drugs.com/health-guide/images/205064.jpg</a:t>
            </a:r>
            <a:endParaRPr lang="en-US" sz="1100" dirty="0"/>
          </a:p>
        </p:txBody>
      </p:sp>
      <p:pic>
        <p:nvPicPr>
          <p:cNvPr id="1026" name="Picture 2" descr="http://www.drugs.com/health-guide/images/205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532" y="3148743"/>
            <a:ext cx="3619500" cy="1743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40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Standard of Care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663" y="2052557"/>
            <a:ext cx="10233800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bearing shoe / cast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and take pressure off wound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 and dressing changed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weekly</a:t>
            </a:r>
            <a:endPara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treatment/therapy is expensive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8548437" y="6188452"/>
            <a:ext cx="52197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http://www.stanfordchildrens.org/content-public/topic/images/06/126006.gif</a:t>
            </a:r>
            <a:endParaRPr lang="en-US" sz="1100" dirty="0"/>
          </a:p>
        </p:txBody>
      </p:sp>
      <p:pic>
        <p:nvPicPr>
          <p:cNvPr id="5" name="Picture 2" descr="http://www.stanfordchildrens.org/content-public/topic/images/06/126006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8"/>
          <a:stretch/>
        </p:blipFill>
        <p:spPr bwMode="auto">
          <a:xfrm>
            <a:off x="9001543" y="2257965"/>
            <a:ext cx="1810920" cy="385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47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LumaSil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956" y="2473035"/>
            <a:ext cx="10916086" cy="4040803"/>
          </a:xfrm>
        </p:spPr>
        <p:txBody>
          <a:bodyPr>
            <a:normAutofit fontScale="85000" lnSpcReduction="20000"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ow-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evel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ight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herapy delivery to wounds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Active healing method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Second-line therapy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Cost effective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Addition onto Standard of Care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Automated, preset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Waterproof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Safe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257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Assessment Summary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330" y="1908207"/>
            <a:ext cx="3536791" cy="4572000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impact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Retain gold standard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 no harm or discomfort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 to reduce healing time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Waterproof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9480" y="1907250"/>
            <a:ext cx="3506210" cy="4572000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</a:t>
            </a:r>
            <a:r>
              <a:rPr lang="de-DE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  <a:p>
            <a:pPr lvl="2"/>
            <a:r>
              <a:rPr lang="de-DE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training </a:t>
            </a:r>
            <a:r>
              <a:rPr lang="de-DE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required)</a:t>
            </a: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maintenance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Compatible with current standards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89241" y="1907250"/>
            <a:ext cx="3502152" cy="4572000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en-US" sz="3200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cost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Dependable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Durable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Willing insurance </a:t>
            </a:r>
            <a:r>
              <a:rPr 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endParaRPr lang="de-D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68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Efficacy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1373288" cy="3908349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LLLT treatment must </a:t>
            </a: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Decrease healing time</a:t>
            </a: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Reduce infection</a:t>
            </a: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 sensation in extremities (foot)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Operate 10min daily for a week before battery change 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Adamskaya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et al.)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Produce therapeutic light at 50mW/cm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Adamskaya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al.)</a:t>
            </a:r>
          </a:p>
          <a:p>
            <a:pPr lvl="7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51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Safety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3053046"/>
            <a:ext cx="10554574" cy="3636511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Waterproof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Prevent water spills and shallow submersion from damaging circuitry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Heat Resistant 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Effectively mitigate heat produced by circuitry 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Prevent burns and circuit meltdown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Shock Resistant 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Withstand impact forces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Little to no concern of light risks to patient</a:t>
            </a:r>
          </a:p>
          <a:p>
            <a:pPr marL="457200" lvl="1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://www.coxpools.com/uploads/electricalwarningsig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5650" y="4376820"/>
            <a:ext cx="1761523" cy="1715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safetylabelsolutions.com/assets/images/products/A8033-43CHYD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4022" r="52725" b="5730"/>
          <a:stretch/>
        </p:blipFill>
        <p:spPr bwMode="auto">
          <a:xfrm>
            <a:off x="9454950" y="3805654"/>
            <a:ext cx="2667001" cy="266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70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 Design - Module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/>
          <a:stretch/>
        </p:blipFill>
        <p:spPr>
          <a:xfrm>
            <a:off x="756" y="1888204"/>
            <a:ext cx="6050573" cy="4969795"/>
          </a:xfrm>
          <a:prstGeom prst="rect">
            <a:avLst/>
          </a:prstGeom>
        </p:spPr>
      </p:pic>
      <p:pic>
        <p:nvPicPr>
          <p:cNvPr id="4098" name="Picture 2" descr="Image result for PVC pipe and c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681" y="2956590"/>
            <a:ext cx="2776119" cy="20794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91681" y="6488667"/>
            <a:ext cx="4028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http://dockglo.com/cap_and_uv_coated_pipe.jpg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6291681" y="59265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https://encrypted-tbn3.gstatic.com/images?q=tbn:ANd9GcSOcX5tf4sIODWCeddOpZYTkYzSV6phPFM6fCxgEHiDNotsJl4zIA</a:t>
            </a:r>
            <a:endParaRPr lang="en-US" sz="1200" dirty="0"/>
          </a:p>
        </p:txBody>
      </p:sp>
      <p:pic>
        <p:nvPicPr>
          <p:cNvPr id="4102" name="Picture 6" descr="Image result for pvc pipe c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04626" y="3082632"/>
            <a:ext cx="2439573" cy="18273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79740" y="2308236"/>
            <a:ext cx="2824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New Casing: PVC Pipe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6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Design - Patch</a:t>
            </a:r>
            <a:endParaRPr lang="en-US" dirty="0"/>
          </a:p>
        </p:txBody>
      </p:sp>
      <p:pic>
        <p:nvPicPr>
          <p:cNvPr id="4" name="image01.png" descr="Untitled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938655"/>
            <a:ext cx="4895850" cy="4919345"/>
          </a:xfrm>
          <a:prstGeom prst="rect">
            <a:avLst/>
          </a:prstGeom>
          <a:ln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"/>
                    </a14:imgEffect>
                    <a14:imgEffect>
                      <a14:brightnessContrast bright="-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0" y="1938655"/>
            <a:ext cx="6810038" cy="495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8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2502</TotalTime>
  <Words>609</Words>
  <Application>Microsoft Office PowerPoint</Application>
  <PresentationFormat>Widescreen</PresentationFormat>
  <Paragraphs>144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 Unicode MS</vt:lpstr>
      <vt:lpstr>Agency FB</vt:lpstr>
      <vt:lpstr>Arial</vt:lpstr>
      <vt:lpstr>Calibri</vt:lpstr>
      <vt:lpstr>Century Gothic</vt:lpstr>
      <vt:lpstr>Wingdings 2</vt:lpstr>
      <vt:lpstr>1_Quotable</vt:lpstr>
      <vt:lpstr>PowerPoint Presentation</vt:lpstr>
      <vt:lpstr>Problem Statement</vt:lpstr>
      <vt:lpstr>Current Standard of Care</vt:lpstr>
      <vt:lpstr>LumaSil</vt:lpstr>
      <vt:lpstr>Needs Assessment Summary</vt:lpstr>
      <vt:lpstr>Efficacy</vt:lpstr>
      <vt:lpstr>Safety</vt:lpstr>
      <vt:lpstr>Device Design - Module</vt:lpstr>
      <vt:lpstr>Device Design - Patch</vt:lpstr>
      <vt:lpstr>Device Design - Mold</vt:lpstr>
      <vt:lpstr>Recent Accomplishments</vt:lpstr>
      <vt:lpstr>Current Challenges</vt:lpstr>
      <vt:lpstr>Solutions</vt:lpstr>
      <vt:lpstr>Next Steps</vt:lpstr>
      <vt:lpstr>Next Steps</vt:lpstr>
      <vt:lpstr>Next Steps</vt:lpstr>
      <vt:lpstr>Current Timeline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JEM</dc:creator>
  <cp:lastModifiedBy>JEM</cp:lastModifiedBy>
  <cp:revision>25</cp:revision>
  <dcterms:created xsi:type="dcterms:W3CDTF">2016-01-25T04:32:10Z</dcterms:created>
  <dcterms:modified xsi:type="dcterms:W3CDTF">2016-02-29T22:25:22Z</dcterms:modified>
</cp:coreProperties>
</file>