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9"/>
  </p:notesMasterIdLst>
  <p:sldIdLst>
    <p:sldId id="256" r:id="rId2"/>
    <p:sldId id="262" r:id="rId3"/>
    <p:sldId id="263" r:id="rId4"/>
    <p:sldId id="269" r:id="rId5"/>
    <p:sldId id="274" r:id="rId6"/>
    <p:sldId id="270" r:id="rId7"/>
    <p:sldId id="277" r:id="rId8"/>
    <p:sldId id="273" r:id="rId9"/>
    <p:sldId id="271" r:id="rId10"/>
    <p:sldId id="272" r:id="rId11"/>
    <p:sldId id="275" r:id="rId12"/>
    <p:sldId id="276" r:id="rId13"/>
    <p:sldId id="260" r:id="rId14"/>
    <p:sldId id="261" r:id="rId15"/>
    <p:sldId id="257" r:id="rId16"/>
    <p:sldId id="25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7464A-5A8E-4176-8257-E8B794F0E144}" type="datetimeFigureOut">
              <a:rPr lang="en-US" smtClean="0"/>
              <a:t>11/17/2015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3BF16-D5D7-463D-B8C2-A6C3AFC2643A}" type="slidenum">
              <a:rPr lang="en-US" smtClean="0"/>
              <a:t>‹#›</a:t>
            </a:fld>
            <a:endParaRPr lang="en-US"/>
          </a:p>
        </p:txBody>
      </p:sp>
    </p:spTree>
    <p:extLst>
      <p:ext uri="{BB962C8B-B14F-4D97-AF65-F5344CB8AC3E}">
        <p14:creationId xmlns:p14="http://schemas.microsoft.com/office/powerpoint/2010/main" val="297919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Light produced from LEDs interact with </a:t>
            </a:r>
            <a:r>
              <a:rPr lang="en-US" dirty="0" err="1" smtClean="0"/>
              <a:t>photoactivated</a:t>
            </a:r>
            <a:r>
              <a:rPr lang="en-US" dirty="0" smtClean="0"/>
              <a:t> processes and increase levels of ATPase and </a:t>
            </a:r>
            <a:r>
              <a:rPr lang="en-US" dirty="0" err="1" smtClean="0"/>
              <a:t>cAMP</a:t>
            </a:r>
            <a:r>
              <a:rPr lang="en-US" dirty="0" smtClean="0"/>
              <a:t> enzymes. This triggers a chain reaction of immunological responses, activating macrophages and increasing synthesis of procollagen in fibroblasts. These responses lead to the activation of endothelial cells and accelerated degranulation which are responsible for wound healing. LLLT is also capable of changing the permeability of cell membranes to calcium, sodium, and potassium altering the cell proton gradient. As a result, receptor activity for endorphins, </a:t>
            </a:r>
            <a:r>
              <a:rPr lang="en-US" dirty="0" err="1" smtClean="0"/>
              <a:t>enkephalins</a:t>
            </a:r>
            <a:r>
              <a:rPr lang="en-US" dirty="0" smtClean="0"/>
              <a:t>, and growth factors are increased while pain response modulated by bradykinins is decreased.</a:t>
            </a:r>
          </a:p>
          <a:p>
            <a:endParaRPr lang="en-US" dirty="0"/>
          </a:p>
        </p:txBody>
      </p:sp>
      <p:sp>
        <p:nvSpPr>
          <p:cNvPr id="4" name="Slide Number Placeholder 3"/>
          <p:cNvSpPr>
            <a:spLocks noGrp="1"/>
          </p:cNvSpPr>
          <p:nvPr>
            <p:ph type="sldNum" sz="quarter" idx="10"/>
          </p:nvPr>
        </p:nvSpPr>
        <p:spPr/>
        <p:txBody>
          <a:bodyPr/>
          <a:lstStyle/>
          <a:p>
            <a:fld id="{279814C1-512E-4BFC-B256-636A5F9D2DB9}" type="slidenum">
              <a:rPr lang="en-US" smtClean="0"/>
              <a:t>7</a:t>
            </a:fld>
            <a:endParaRPr lang="en-US"/>
          </a:p>
        </p:txBody>
      </p:sp>
    </p:spTree>
    <p:extLst>
      <p:ext uri="{BB962C8B-B14F-4D97-AF65-F5344CB8AC3E}">
        <p14:creationId xmlns:p14="http://schemas.microsoft.com/office/powerpoint/2010/main" val="112355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made strides in approaching the IRB process properly. We met with Lynda </a:t>
            </a:r>
            <a:r>
              <a:rPr lang="en-US" sz="1200" kern="1200" dirty="0" err="1" smtClean="0">
                <a:solidFill>
                  <a:schemeClr val="tx1"/>
                </a:solidFill>
                <a:latin typeface="+mn-lt"/>
                <a:ea typeface="+mn-ea"/>
                <a:cs typeface="+mn-cs"/>
              </a:rPr>
              <a:t>O’Rear</a:t>
            </a:r>
            <a:r>
              <a:rPr lang="en-US" sz="1200" kern="1200" dirty="0" smtClean="0">
                <a:solidFill>
                  <a:schemeClr val="tx1"/>
                </a:solidFill>
                <a:latin typeface="+mn-lt"/>
                <a:ea typeface="+mn-ea"/>
                <a:cs typeface="+mn-cs"/>
              </a:rPr>
              <a:t> of the Human Research Protection Program. She referred us to Angela Howard, who is Vanderbilt’s device analyst for IRB approval. She was able to give us many valuable insights on what goes into an IRB application, how to achieve an expedited approval, and how to complete other aspects of the approval process, such as CITI training for all key study personnel. We plan to have all of our immediate team members complete CITI training by this Thursday.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Friday</a:t>
            </a:r>
            <a:r>
              <a:rPr lang="en-US" sz="1200" kern="1200" baseline="0" dirty="0" smtClean="0">
                <a:solidFill>
                  <a:schemeClr val="tx1"/>
                </a:solidFill>
                <a:latin typeface="+mn-lt"/>
                <a:ea typeface="+mn-ea"/>
                <a:cs typeface="+mn-cs"/>
              </a:rPr>
              <a:t> we met </a:t>
            </a:r>
            <a:r>
              <a:rPr lang="en-US" sz="1200" kern="1200" dirty="0" smtClean="0">
                <a:solidFill>
                  <a:schemeClr val="tx1"/>
                </a:solidFill>
                <a:latin typeface="+mn-lt"/>
                <a:ea typeface="+mn-ea"/>
                <a:cs typeface="+mn-cs"/>
              </a:rPr>
              <a:t>with Vanderbilt Medical Device Regulatory Affairs Program (MDRAP) to discuss the specifics of our design, its production, and the associated risk. This risk assessment is integral for our IRB application, as we must show the device is low risk to obtain expedited approval.</a:t>
            </a:r>
          </a:p>
        </p:txBody>
      </p:sp>
      <p:sp>
        <p:nvSpPr>
          <p:cNvPr id="4" name="Slide Number Placeholder 3"/>
          <p:cNvSpPr>
            <a:spLocks noGrp="1"/>
          </p:cNvSpPr>
          <p:nvPr>
            <p:ph type="sldNum" sz="quarter" idx="10"/>
          </p:nvPr>
        </p:nvSpPr>
        <p:spPr/>
        <p:txBody>
          <a:bodyPr/>
          <a:lstStyle/>
          <a:p>
            <a:fld id="{EF7E8387-E5AA-374D-98C3-64EDEF187817}" type="slidenum">
              <a:rPr lang="en-US" smtClean="0"/>
              <a:t>13</a:t>
            </a:fld>
            <a:endParaRPr lang="en-US"/>
          </a:p>
        </p:txBody>
      </p:sp>
    </p:spTree>
    <p:extLst>
      <p:ext uri="{BB962C8B-B14F-4D97-AF65-F5344CB8AC3E}">
        <p14:creationId xmlns:p14="http://schemas.microsoft.com/office/powerpoint/2010/main" val="193250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DA3E4F-92EA-4FFB-BD68-A46CF773806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839233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3E4F-92EA-4FFB-BD68-A46CF773806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34157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94DA3E4F-92EA-4FFB-BD68-A46CF773806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342766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94DA3E4F-92EA-4FFB-BD68-A46CF773806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184577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DA3E4F-92EA-4FFB-BD68-A46CF773806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286170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DA3E4F-92EA-4FFB-BD68-A46CF773806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427414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DA3E4F-92EA-4FFB-BD68-A46CF773806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200578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A3E4F-92EA-4FFB-BD68-A46CF773806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287405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DA3E4F-92EA-4FFB-BD68-A46CF773806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399234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DA3E4F-92EA-4FFB-BD68-A46CF773806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411945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DA3E4F-92EA-4FFB-BD68-A46CF773806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41232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A3E4F-92EA-4FFB-BD68-A46CF773806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424650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3E4F-92EA-4FFB-BD68-A46CF773806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375411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94DA3E4F-92EA-4FFB-BD68-A46CF7738065}" type="datetimeFigureOut">
              <a:rPr lang="en-US" smtClean="0"/>
              <a:t>11/17/2015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B753AE32-A7E8-481A-AFCE-89F759DCEE48}" type="slidenum">
              <a:rPr lang="en-US" smtClean="0"/>
              <a:t>‹#›</a:t>
            </a:fld>
            <a:endParaRPr lang="en-US"/>
          </a:p>
        </p:txBody>
      </p:sp>
    </p:spTree>
    <p:extLst>
      <p:ext uri="{BB962C8B-B14F-4D97-AF65-F5344CB8AC3E}">
        <p14:creationId xmlns:p14="http://schemas.microsoft.com/office/powerpoint/2010/main" val="321363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4DA3E4F-92EA-4FFB-BD68-A46CF7738065}" type="datetimeFigureOut">
              <a:rPr lang="en-US" smtClean="0"/>
              <a:t>11/17/2015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753AE32-A7E8-481A-AFCE-89F759DCEE48}" type="slidenum">
              <a:rPr lang="en-US" smtClean="0"/>
              <a:t>‹#›</a:t>
            </a:fld>
            <a:endParaRPr lang="en-US"/>
          </a:p>
        </p:txBody>
      </p:sp>
    </p:spTree>
    <p:extLst>
      <p:ext uri="{BB962C8B-B14F-4D97-AF65-F5344CB8AC3E}">
        <p14:creationId xmlns:p14="http://schemas.microsoft.com/office/powerpoint/2010/main" val="1282807003"/>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5081" y="5295545"/>
            <a:ext cx="9081838" cy="754025"/>
          </a:xfrm>
        </p:spPr>
        <p:txBody>
          <a:bodyPr>
            <a:noAutofit/>
          </a:bodyPr>
          <a:lstStyle/>
          <a:p>
            <a:pPr algn="ctr">
              <a:lnSpc>
                <a:spcPct val="150000"/>
              </a:lnSpc>
            </a:pPr>
            <a:r>
              <a:rPr lang="en-US" sz="2400" dirty="0" smtClean="0">
                <a:latin typeface="Arial" panose="020B0604020202020204" pitchFamily="34" charset="0"/>
                <a:cs typeface="Arial" panose="020B0604020202020204" pitchFamily="34" charset="0"/>
              </a:rPr>
              <a:t>Brandon </a:t>
            </a:r>
            <a:r>
              <a:rPr lang="en-US" sz="2400" dirty="0" err="1" smtClean="0">
                <a:latin typeface="Arial" panose="020B0604020202020204" pitchFamily="34" charset="0"/>
                <a:cs typeface="Arial" panose="020B0604020202020204" pitchFamily="34" charset="0"/>
              </a:rPr>
              <a:t>Fross</a:t>
            </a:r>
            <a:r>
              <a:rPr lang="en-US" sz="2400" dirty="0" smtClean="0">
                <a:latin typeface="Arial" panose="020B0604020202020204" pitchFamily="34" charset="0"/>
                <a:cs typeface="Arial" panose="020B0604020202020204" pitchFamily="34" charset="0"/>
              </a:rPr>
              <a:t>      John Mendoza      Laurel Piper </a:t>
            </a:r>
          </a:p>
          <a:p>
            <a:pPr algn="ctr">
              <a:lnSpc>
                <a:spcPct val="150000"/>
              </a:lnSpc>
            </a:pPr>
            <a:r>
              <a:rPr lang="en-US" sz="2400" dirty="0" smtClean="0">
                <a:latin typeface="Arial" panose="020B0604020202020204" pitchFamily="34" charset="0"/>
                <a:cs typeface="Arial" panose="020B0604020202020204" pitchFamily="34" charset="0"/>
              </a:rPr>
              <a:t>       Siegfried </a:t>
            </a:r>
            <a:r>
              <a:rPr lang="en-US" sz="2400" dirty="0" err="1" smtClean="0">
                <a:latin typeface="Arial" panose="020B0604020202020204" pitchFamily="34" charset="0"/>
                <a:cs typeface="Arial" panose="020B0604020202020204" pitchFamily="34" charset="0"/>
              </a:rPr>
              <a:t>Schlunk</a:t>
            </a:r>
            <a:r>
              <a:rPr lang="en-US" sz="2400" dirty="0" smtClean="0">
                <a:latin typeface="Arial" panose="020B0604020202020204" pitchFamily="34" charset="0"/>
                <a:cs typeface="Arial" panose="020B0604020202020204" pitchFamily="34" charset="0"/>
              </a:rPr>
              <a:t>       Liza Stedman       </a:t>
            </a:r>
            <a:r>
              <a:rPr lang="en-US" sz="2400" dirty="0" err="1" smtClean="0">
                <a:latin typeface="Arial" panose="020B0604020202020204" pitchFamily="34" charset="0"/>
                <a:cs typeface="Arial" panose="020B0604020202020204" pitchFamily="34" charset="0"/>
              </a:rPr>
              <a:t>Ahbid</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Zein-Sabatto</a:t>
            </a:r>
            <a:endParaRPr lang="en-US" sz="2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195" y="556219"/>
            <a:ext cx="6451610" cy="3942650"/>
          </a:xfrm>
          <a:prstGeom prst="rect">
            <a:avLst/>
          </a:prstGeom>
        </p:spPr>
      </p:pic>
    </p:spTree>
    <p:extLst>
      <p:ext uri="{BB962C8B-B14F-4D97-AF65-F5344CB8AC3E}">
        <p14:creationId xmlns:p14="http://schemas.microsoft.com/office/powerpoint/2010/main" val="30824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Arial" panose="020B0604020202020204" pitchFamily="34" charset="0"/>
                <a:cs typeface="Arial" panose="020B0604020202020204" pitchFamily="34" charset="0"/>
              </a:rPr>
              <a:t>Design Components</a:t>
            </a:r>
            <a:endParaRPr lang="en-US" sz="4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622" t="8442" b="3508"/>
          <a:stretch/>
        </p:blipFill>
        <p:spPr>
          <a:xfrm>
            <a:off x="180303" y="1905560"/>
            <a:ext cx="6194738" cy="4774085"/>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979" r="9413" b="25883"/>
          <a:stretch/>
        </p:blipFill>
        <p:spPr>
          <a:xfrm>
            <a:off x="6568225" y="2714638"/>
            <a:ext cx="5502097" cy="2726184"/>
          </a:xfrm>
          <a:prstGeom prst="rect">
            <a:avLst/>
          </a:prstGeom>
        </p:spPr>
      </p:pic>
    </p:spTree>
    <p:extLst>
      <p:ext uri="{BB962C8B-B14F-4D97-AF65-F5344CB8AC3E}">
        <p14:creationId xmlns:p14="http://schemas.microsoft.com/office/powerpoint/2010/main" val="392920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smtClean="0">
                <a:solidFill>
                  <a:schemeClr val="tx1"/>
                </a:solidFill>
                <a:latin typeface="Arial" panose="020B0604020202020204" pitchFamily="34" charset="0"/>
                <a:cs typeface="Arial" panose="020B0604020202020204" pitchFamily="34" charset="0"/>
              </a:rPr>
              <a:t>Device Specifications</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0000" y="1900988"/>
            <a:ext cx="10233800" cy="4740443"/>
          </a:xfrm>
        </p:spPr>
        <p:txBody>
          <a:bodyPr>
            <a:normAutofit fontScale="92500" lnSpcReduction="20000"/>
          </a:bodyPr>
          <a:lstStyle/>
          <a:p>
            <a:pPr marL="285750" indent="-285750"/>
            <a:r>
              <a:rPr lang="en-US" sz="3600" dirty="0" smtClean="0">
                <a:solidFill>
                  <a:schemeClr val="tx1"/>
                </a:solidFill>
                <a:latin typeface="Arial" panose="020B0604020202020204" pitchFamily="34" charset="0"/>
                <a:cs typeface="Arial" panose="020B0604020202020204" pitchFamily="34" charset="0"/>
              </a:rPr>
              <a:t>LED</a:t>
            </a:r>
          </a:p>
          <a:p>
            <a:pPr marL="742950" lvl="1" indent="-285750"/>
            <a:r>
              <a:rPr lang="en-US" sz="3200" dirty="0" smtClean="0">
                <a:solidFill>
                  <a:schemeClr val="tx1"/>
                </a:solidFill>
                <a:latin typeface="Arial" panose="020B0604020202020204" pitchFamily="34" charset="0"/>
                <a:cs typeface="Arial" panose="020B0604020202020204" pitchFamily="34" charset="0"/>
              </a:rPr>
              <a:t>Wavelength: </a:t>
            </a:r>
            <a:r>
              <a:rPr lang="en-US" sz="2800" dirty="0" smtClean="0">
                <a:solidFill>
                  <a:schemeClr val="tx1"/>
                </a:solidFill>
                <a:latin typeface="Arial" panose="020B0604020202020204" pitchFamily="34" charset="0"/>
                <a:cs typeface="Arial" panose="020B0604020202020204" pitchFamily="34" charset="0"/>
              </a:rPr>
              <a:t>470 nm, 880 nm </a:t>
            </a:r>
          </a:p>
          <a:p>
            <a:pPr marL="742950" lvl="1" indent="-285750"/>
            <a:r>
              <a:rPr lang="en-US" sz="3200" dirty="0" smtClean="0">
                <a:solidFill>
                  <a:schemeClr val="tx1"/>
                </a:solidFill>
                <a:latin typeface="Arial" panose="020B0604020202020204" pitchFamily="34" charset="0"/>
                <a:cs typeface="Arial" panose="020B0604020202020204" pitchFamily="34" charset="0"/>
              </a:rPr>
              <a:t>Intensity: 50 </a:t>
            </a:r>
            <a:r>
              <a:rPr lang="en-US" sz="3200" dirty="0" err="1" smtClean="0">
                <a:solidFill>
                  <a:schemeClr val="tx1"/>
                </a:solidFill>
                <a:latin typeface="Arial" panose="020B0604020202020204" pitchFamily="34" charset="0"/>
                <a:cs typeface="Arial" panose="020B0604020202020204" pitchFamily="34" charset="0"/>
              </a:rPr>
              <a:t>mW</a:t>
            </a:r>
            <a:r>
              <a:rPr lang="en-US" sz="3200" dirty="0" smtClean="0">
                <a:solidFill>
                  <a:schemeClr val="tx1"/>
                </a:solidFill>
                <a:latin typeface="Arial" panose="020B0604020202020204" pitchFamily="34" charset="0"/>
                <a:cs typeface="Arial" panose="020B0604020202020204" pitchFamily="34" charset="0"/>
              </a:rPr>
              <a:t>/cm</a:t>
            </a:r>
            <a:r>
              <a:rPr lang="en-US" sz="3200" baseline="30000" dirty="0" smtClean="0">
                <a:solidFill>
                  <a:schemeClr val="tx1"/>
                </a:solidFill>
                <a:latin typeface="Arial" panose="020B0604020202020204" pitchFamily="34" charset="0"/>
                <a:cs typeface="Arial" panose="020B0604020202020204" pitchFamily="34" charset="0"/>
              </a:rPr>
              <a:t>2</a:t>
            </a:r>
            <a:r>
              <a:rPr lang="en-US" sz="3200" dirty="0" smtClean="0">
                <a:solidFill>
                  <a:schemeClr val="tx1"/>
                </a:solidFill>
                <a:latin typeface="Arial" panose="020B0604020202020204" pitchFamily="34" charset="0"/>
                <a:cs typeface="Arial" panose="020B0604020202020204" pitchFamily="34" charset="0"/>
              </a:rPr>
              <a:t> </a:t>
            </a:r>
          </a:p>
          <a:p>
            <a:pPr marL="742950" lvl="1" indent="-285750"/>
            <a:r>
              <a:rPr lang="en-US" sz="3200" dirty="0" smtClean="0">
                <a:solidFill>
                  <a:schemeClr val="tx1"/>
                </a:solidFill>
                <a:latin typeface="Arial" panose="020B0604020202020204" pitchFamily="34" charset="0"/>
                <a:cs typeface="Arial" panose="020B0604020202020204" pitchFamily="34" charset="0"/>
              </a:rPr>
              <a:t>Size</a:t>
            </a:r>
            <a:r>
              <a:rPr lang="en-US" sz="3600" dirty="0" smtClean="0">
                <a:solidFill>
                  <a:schemeClr val="tx1"/>
                </a:solidFill>
                <a:latin typeface="Arial" panose="020B0604020202020204" pitchFamily="34" charset="0"/>
                <a:cs typeface="Arial" panose="020B0604020202020204" pitchFamily="34" charset="0"/>
              </a:rPr>
              <a:t>:</a:t>
            </a:r>
            <a:r>
              <a:rPr lang="en-US" sz="3600" dirty="0">
                <a:solidFill>
                  <a:schemeClr val="tx1"/>
                </a:solidFill>
                <a:latin typeface="Arial" panose="020B0604020202020204" pitchFamily="34" charset="0"/>
                <a:cs typeface="Arial" panose="020B0604020202020204" pitchFamily="34" charset="0"/>
              </a:rPr>
              <a:t> </a:t>
            </a:r>
            <a:r>
              <a:rPr lang="en-US" sz="3200" dirty="0" smtClean="0">
                <a:solidFill>
                  <a:schemeClr val="tx1"/>
                </a:solidFill>
                <a:latin typeface="Arial" panose="020B0604020202020204" pitchFamily="34" charset="0"/>
                <a:cs typeface="Arial" panose="020B0604020202020204" pitchFamily="34" charset="0"/>
              </a:rPr>
              <a:t>3 mm x 3 mm x 2.23 mm</a:t>
            </a:r>
          </a:p>
          <a:p>
            <a:pPr marL="285750" indent="-285750"/>
            <a:r>
              <a:rPr lang="en-US" sz="3600" dirty="0">
                <a:solidFill>
                  <a:schemeClr val="tx1"/>
                </a:solidFill>
                <a:latin typeface="Arial" panose="020B0604020202020204" pitchFamily="34" charset="0"/>
                <a:cs typeface="Arial" panose="020B0604020202020204" pitchFamily="34" charset="0"/>
              </a:rPr>
              <a:t>P</a:t>
            </a:r>
            <a:r>
              <a:rPr lang="en-US" sz="3600" dirty="0" smtClean="0">
                <a:solidFill>
                  <a:schemeClr val="tx1"/>
                </a:solidFill>
                <a:latin typeface="Arial" panose="020B0604020202020204" pitchFamily="34" charset="0"/>
                <a:cs typeface="Arial" panose="020B0604020202020204" pitchFamily="34" charset="0"/>
              </a:rPr>
              <a:t>atch dimensions</a:t>
            </a:r>
          </a:p>
          <a:p>
            <a:pPr marL="742950" lvl="1" indent="-285750"/>
            <a:r>
              <a:rPr lang="en-US" sz="3200" dirty="0" smtClean="0">
                <a:solidFill>
                  <a:schemeClr val="tx1"/>
                </a:solidFill>
                <a:latin typeface="Arial" panose="020B0604020202020204" pitchFamily="34" charset="0"/>
                <a:cs typeface="Arial" panose="020B0604020202020204" pitchFamily="34" charset="0"/>
              </a:rPr>
              <a:t>2’’ diameter circle</a:t>
            </a:r>
            <a:endParaRPr lang="en-US" sz="3200" dirty="0">
              <a:solidFill>
                <a:schemeClr val="tx1"/>
              </a:solidFill>
              <a:latin typeface="Arial" panose="020B0604020202020204" pitchFamily="34" charset="0"/>
              <a:cs typeface="Arial" panose="020B0604020202020204" pitchFamily="34" charset="0"/>
            </a:endParaRPr>
          </a:p>
          <a:p>
            <a:pPr marL="285750" indent="-285750"/>
            <a:r>
              <a:rPr lang="en-US" sz="3600" dirty="0" smtClean="0">
                <a:solidFill>
                  <a:schemeClr val="tx1"/>
                </a:solidFill>
                <a:latin typeface="Arial" panose="020B0604020202020204" pitchFamily="34" charset="0"/>
                <a:cs typeface="Arial" panose="020B0604020202020204" pitchFamily="34" charset="0"/>
              </a:rPr>
              <a:t>Battery specs</a:t>
            </a:r>
          </a:p>
          <a:p>
            <a:pPr marL="742950" lvl="1" indent="-285750"/>
            <a:r>
              <a:rPr lang="en-US" sz="3200" dirty="0" smtClean="0">
                <a:solidFill>
                  <a:schemeClr val="tx1"/>
                </a:solidFill>
                <a:latin typeface="Arial" panose="020B0604020202020204" pitchFamily="34" charset="0"/>
                <a:cs typeface="Arial" panose="020B0604020202020204" pitchFamily="34" charset="0"/>
              </a:rPr>
              <a:t>High current </a:t>
            </a:r>
            <a:endParaRPr lang="en-US" sz="3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37" r="3066"/>
          <a:stretch/>
        </p:blipFill>
        <p:spPr>
          <a:xfrm>
            <a:off x="7298696" y="2550694"/>
            <a:ext cx="4466251" cy="3152274"/>
          </a:xfrm>
          <a:prstGeom prst="rect">
            <a:avLst/>
          </a:prstGeom>
        </p:spPr>
      </p:pic>
    </p:spTree>
    <p:extLst>
      <p:ext uri="{BB962C8B-B14F-4D97-AF65-F5344CB8AC3E}">
        <p14:creationId xmlns:p14="http://schemas.microsoft.com/office/powerpoint/2010/main" val="3233005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smtClean="0">
                <a:solidFill>
                  <a:schemeClr val="tx1"/>
                </a:solidFill>
                <a:latin typeface="Arial" panose="020B0604020202020204" pitchFamily="34" charset="0"/>
                <a:cs typeface="Arial" panose="020B0604020202020204" pitchFamily="34" charset="0"/>
              </a:rPr>
              <a:t>Risk Assessment</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8712" y="2559169"/>
            <a:ext cx="10554574" cy="3636511"/>
          </a:xfrm>
        </p:spPr>
        <p:txBody>
          <a:bodyPr>
            <a:noAutofit/>
          </a:bodyPr>
          <a:lstStyle/>
          <a:p>
            <a:pPr marL="285750" indent="-285750"/>
            <a:r>
              <a:rPr lang="en-US" sz="3600" dirty="0" smtClean="0">
                <a:solidFill>
                  <a:schemeClr val="tx1"/>
                </a:solidFill>
                <a:latin typeface="Arial" panose="020B0604020202020204" pitchFamily="34" charset="0"/>
                <a:cs typeface="Arial" panose="020B0604020202020204" pitchFamily="34" charset="0"/>
              </a:rPr>
              <a:t>Electrical </a:t>
            </a:r>
            <a:endParaRPr lang="en-US" sz="3600" dirty="0">
              <a:solidFill>
                <a:schemeClr val="tx1"/>
              </a:solidFill>
              <a:latin typeface="Arial" panose="020B0604020202020204" pitchFamily="34" charset="0"/>
              <a:cs typeface="Arial" panose="020B0604020202020204" pitchFamily="34" charset="0"/>
            </a:endParaRPr>
          </a:p>
          <a:p>
            <a:pPr marL="285750" indent="-285750"/>
            <a:r>
              <a:rPr lang="en-US" sz="3600" dirty="0">
                <a:solidFill>
                  <a:schemeClr val="tx1"/>
                </a:solidFill>
                <a:latin typeface="Arial" panose="020B0604020202020204" pitchFamily="34" charset="0"/>
                <a:cs typeface="Arial" panose="020B0604020202020204" pitchFamily="34" charset="0"/>
              </a:rPr>
              <a:t>Heat </a:t>
            </a:r>
          </a:p>
          <a:p>
            <a:pPr marL="285750" indent="-285750"/>
            <a:r>
              <a:rPr lang="en-US" sz="3600" dirty="0">
                <a:solidFill>
                  <a:schemeClr val="tx1"/>
                </a:solidFill>
                <a:latin typeface="Arial" panose="020B0604020202020204" pitchFamily="34" charset="0"/>
                <a:cs typeface="Arial" panose="020B0604020202020204" pitchFamily="34" charset="0"/>
              </a:rPr>
              <a:t>Moisture</a:t>
            </a:r>
          </a:p>
          <a:p>
            <a:pPr marL="285750" indent="-285750"/>
            <a:r>
              <a:rPr lang="en-US" sz="3600" dirty="0">
                <a:solidFill>
                  <a:schemeClr val="tx1"/>
                </a:solidFill>
                <a:latin typeface="Arial" panose="020B0604020202020204" pitchFamily="34" charset="0"/>
                <a:cs typeface="Arial" panose="020B0604020202020204" pitchFamily="34" charset="0"/>
              </a:rPr>
              <a:t>Sterility</a:t>
            </a:r>
          </a:p>
          <a:p>
            <a:pPr marL="285750" indent="-285750"/>
            <a:r>
              <a:rPr lang="en-US" sz="3600" dirty="0" smtClean="0">
                <a:solidFill>
                  <a:schemeClr val="tx1"/>
                </a:solidFill>
                <a:latin typeface="Arial" panose="020B0604020202020204" pitchFamily="34" charset="0"/>
                <a:cs typeface="Arial" panose="020B0604020202020204" pitchFamily="34" charset="0"/>
              </a:rPr>
              <a:t>Biocompatibility</a:t>
            </a:r>
            <a:endParaRPr lang="en-US" sz="3600" dirty="0">
              <a:solidFill>
                <a:schemeClr val="tx1"/>
              </a:solidFill>
              <a:latin typeface="Arial" panose="020B0604020202020204" pitchFamily="34" charset="0"/>
              <a:cs typeface="Arial" panose="020B0604020202020204" pitchFamily="34" charset="0"/>
            </a:endParaRPr>
          </a:p>
        </p:txBody>
      </p:sp>
      <p:pic>
        <p:nvPicPr>
          <p:cNvPr id="4098" name="Picture 2" descr="https://encrypted-tbn1.gstatic.com/images?q=tbn:ANd9GcQDwbnRrSf16Gfmzo3DH8sN6Rvq44YIlevB-G3505nohFfwXoID"/>
          <p:cNvPicPr>
            <a:picLocks noChangeAspect="1" noChangeArrowheads="1"/>
          </p:cNvPicPr>
          <p:nvPr/>
        </p:nvPicPr>
        <p:blipFill rotWithShape="1">
          <a:blip r:embed="rId2">
            <a:extLst>
              <a:ext uri="{28A0092B-C50C-407E-A947-70E740481C1C}">
                <a14:useLocalDpi xmlns:a14="http://schemas.microsoft.com/office/drawing/2010/main" val="0"/>
              </a:ext>
            </a:extLst>
          </a:blip>
          <a:srcRect l="13685" r="13461"/>
          <a:stretch/>
        </p:blipFill>
        <p:spPr bwMode="auto">
          <a:xfrm>
            <a:off x="6930187" y="2265230"/>
            <a:ext cx="2863516" cy="39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5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Work Completed</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8198" y="2146242"/>
            <a:ext cx="10233800" cy="4351338"/>
          </a:xfrm>
        </p:spPr>
        <p:txBody>
          <a:bodyPr>
            <a:noAutofit/>
          </a:bodyPr>
          <a:lstStyle/>
          <a:p>
            <a:pPr>
              <a:lnSpc>
                <a:spcPct val="150000"/>
              </a:lnSpc>
            </a:pPr>
            <a:r>
              <a:rPr lang="en-US" sz="3200" dirty="0" smtClean="0">
                <a:solidFill>
                  <a:schemeClr val="tx1"/>
                </a:solidFill>
                <a:latin typeface="Arial" panose="020B0604020202020204" pitchFamily="34" charset="0"/>
                <a:cs typeface="Arial" panose="020B0604020202020204" pitchFamily="34" charset="0"/>
              </a:rPr>
              <a:t>Created Website</a:t>
            </a:r>
          </a:p>
          <a:p>
            <a:pPr>
              <a:lnSpc>
                <a:spcPct val="150000"/>
              </a:lnSpc>
            </a:pPr>
            <a:r>
              <a:rPr lang="en-US" sz="3200" dirty="0" smtClean="0">
                <a:solidFill>
                  <a:schemeClr val="tx1"/>
                </a:solidFill>
                <a:latin typeface="Arial" panose="020B0604020202020204" pitchFamily="34" charset="0"/>
                <a:cs typeface="Arial" panose="020B0604020202020204" pitchFamily="34" charset="0"/>
              </a:rPr>
              <a:t>Drafted Project Proposal</a:t>
            </a:r>
          </a:p>
          <a:p>
            <a:pPr>
              <a:lnSpc>
                <a:spcPct val="150000"/>
              </a:lnSpc>
            </a:pPr>
            <a:r>
              <a:rPr lang="en-US" sz="3200" dirty="0" smtClean="0">
                <a:solidFill>
                  <a:schemeClr val="tx1"/>
                </a:solidFill>
                <a:latin typeface="Arial" panose="020B0604020202020204" pitchFamily="34" charset="0"/>
                <a:cs typeface="Arial" panose="020B0604020202020204" pitchFamily="34" charset="0"/>
              </a:rPr>
              <a:t>Determined division of </a:t>
            </a:r>
            <a:r>
              <a:rPr lang="en-US" sz="3200" dirty="0">
                <a:latin typeface="Arial" panose="020B0604020202020204" pitchFamily="34" charset="0"/>
                <a:cs typeface="Arial" panose="020B0604020202020204" pitchFamily="34" charset="0"/>
              </a:rPr>
              <a:t>l</a:t>
            </a:r>
            <a:r>
              <a:rPr lang="en-US" sz="3200" dirty="0" smtClean="0">
                <a:solidFill>
                  <a:schemeClr val="tx1"/>
                </a:solidFill>
                <a:latin typeface="Arial" panose="020B0604020202020204" pitchFamily="34" charset="0"/>
                <a:cs typeface="Arial" panose="020B0604020202020204" pitchFamily="34" charset="0"/>
              </a:rPr>
              <a:t>abor</a:t>
            </a:r>
          </a:p>
          <a:p>
            <a:pPr>
              <a:lnSpc>
                <a:spcPct val="150000"/>
              </a:lnSpc>
            </a:pPr>
            <a:r>
              <a:rPr lang="en-US" sz="3200" dirty="0" smtClean="0">
                <a:solidFill>
                  <a:schemeClr val="tx1"/>
                </a:solidFill>
                <a:latin typeface="Arial" panose="020B0604020202020204" pitchFamily="34" charset="0"/>
                <a:cs typeface="Arial" panose="020B0604020202020204" pitchFamily="34" charset="0"/>
              </a:rPr>
              <a:t>Met with MDRAP and Office of IRB</a:t>
            </a:r>
          </a:p>
          <a:p>
            <a:pPr>
              <a:lnSpc>
                <a:spcPct val="150000"/>
              </a:lnSpc>
            </a:pPr>
            <a:r>
              <a:rPr lang="en-US" sz="3200" dirty="0" smtClean="0">
                <a:solidFill>
                  <a:schemeClr val="tx1"/>
                </a:solidFill>
                <a:latin typeface="Arial" panose="020B0604020202020204" pitchFamily="34" charset="0"/>
                <a:cs typeface="Arial" panose="020B0604020202020204" pitchFamily="34" charset="0"/>
              </a:rPr>
              <a:t>CITI Training</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91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Future Work</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8712" y="2318539"/>
            <a:ext cx="10554574" cy="3636511"/>
          </a:xfrm>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Risk Assessment</a:t>
            </a:r>
          </a:p>
          <a:p>
            <a:endParaRPr lang="en-US" sz="3200" dirty="0" smtClean="0">
              <a:solidFill>
                <a:schemeClr val="tx1"/>
              </a:solidFill>
              <a:latin typeface="Arial" panose="020B0604020202020204" pitchFamily="34" charset="0"/>
              <a:cs typeface="Arial" panose="020B0604020202020204" pitchFamily="34" charset="0"/>
            </a:endParaRPr>
          </a:p>
          <a:p>
            <a:r>
              <a:rPr lang="en-US" sz="3200" dirty="0" smtClean="0">
                <a:solidFill>
                  <a:schemeClr val="tx1"/>
                </a:solidFill>
                <a:latin typeface="Arial" panose="020B0604020202020204" pitchFamily="34" charset="0"/>
                <a:cs typeface="Arial" panose="020B0604020202020204" pitchFamily="34" charset="0"/>
              </a:rPr>
              <a:t>IRB Application</a:t>
            </a:r>
          </a:p>
          <a:p>
            <a:endParaRPr lang="en-US" sz="3200" dirty="0" smtClean="0">
              <a:solidFill>
                <a:schemeClr val="tx1"/>
              </a:solidFill>
              <a:latin typeface="Arial" panose="020B0604020202020204" pitchFamily="34" charset="0"/>
              <a:cs typeface="Arial" panose="020B0604020202020204" pitchFamily="34" charset="0"/>
            </a:endParaRPr>
          </a:p>
          <a:p>
            <a:r>
              <a:rPr lang="en-US" sz="3200" dirty="0" smtClean="0">
                <a:solidFill>
                  <a:schemeClr val="tx1"/>
                </a:solidFill>
                <a:latin typeface="Arial" panose="020B0604020202020204" pitchFamily="34" charset="0"/>
                <a:cs typeface="Arial" panose="020B0604020202020204" pitchFamily="34" charset="0"/>
              </a:rPr>
              <a:t>Research Materials</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784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Next Steps </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6306" y="2366832"/>
            <a:ext cx="6217920" cy="4114800"/>
          </a:xfrm>
        </p:spPr>
        <p:txBody>
          <a:bodyPr>
            <a:normAutofit/>
          </a:bodyPr>
          <a:lstStyle/>
          <a:p>
            <a:r>
              <a:rPr lang="en-US" sz="2800" b="1" dirty="0" smtClean="0">
                <a:solidFill>
                  <a:schemeClr val="tx1"/>
                </a:solidFill>
                <a:latin typeface="Arial" panose="020B0604020202020204" pitchFamily="34" charset="0"/>
                <a:cs typeface="Arial" panose="020B0604020202020204" pitchFamily="34" charset="0"/>
              </a:rPr>
              <a:t>November</a:t>
            </a:r>
          </a:p>
          <a:p>
            <a:pPr lvl="1"/>
            <a:r>
              <a:rPr lang="en-US" sz="2800" b="1" dirty="0" smtClean="0">
                <a:solidFill>
                  <a:schemeClr val="tx1"/>
                </a:solidFill>
                <a:latin typeface="Arial" panose="020B0604020202020204" pitchFamily="34" charset="0"/>
                <a:cs typeface="Arial" panose="020B0604020202020204" pitchFamily="34" charset="0"/>
              </a:rPr>
              <a:t>Draft IRB application components </a:t>
            </a:r>
          </a:p>
          <a:p>
            <a:r>
              <a:rPr lang="en-US" sz="2800" b="1" dirty="0" smtClean="0">
                <a:solidFill>
                  <a:schemeClr val="tx1"/>
                </a:solidFill>
                <a:latin typeface="Arial" panose="020B0604020202020204" pitchFamily="34" charset="0"/>
                <a:cs typeface="Arial" panose="020B0604020202020204" pitchFamily="34" charset="0"/>
              </a:rPr>
              <a:t>December</a:t>
            </a:r>
          </a:p>
          <a:p>
            <a:pPr lvl="1"/>
            <a:r>
              <a:rPr lang="en-US" sz="2800" b="1" dirty="0" smtClean="0">
                <a:solidFill>
                  <a:schemeClr val="tx1"/>
                </a:solidFill>
                <a:latin typeface="Arial" panose="020B0604020202020204" pitchFamily="34" charset="0"/>
                <a:cs typeface="Arial" panose="020B0604020202020204" pitchFamily="34" charset="0"/>
              </a:rPr>
              <a:t>Material Procurement / Construct &amp; Test Components </a:t>
            </a:r>
          </a:p>
          <a:p>
            <a:pPr lvl="1"/>
            <a:r>
              <a:rPr lang="en-US" sz="2800" b="1" dirty="0" smtClean="0">
                <a:solidFill>
                  <a:schemeClr val="tx1"/>
                </a:solidFill>
                <a:latin typeface="Arial" panose="020B0604020202020204" pitchFamily="34" charset="0"/>
                <a:cs typeface="Arial" panose="020B0604020202020204" pitchFamily="34" charset="0"/>
              </a:rPr>
              <a:t>Submit IRB application</a:t>
            </a:r>
          </a:p>
        </p:txBody>
      </p:sp>
      <p:sp>
        <p:nvSpPr>
          <p:cNvPr id="4" name="Content Placeholder 2"/>
          <p:cNvSpPr txBox="1">
            <a:spLocks/>
          </p:cNvSpPr>
          <p:nvPr/>
        </p:nvSpPr>
        <p:spPr>
          <a:xfrm>
            <a:off x="7000499" y="2366832"/>
            <a:ext cx="6217920" cy="411480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800" b="1" dirty="0" smtClean="0">
                <a:latin typeface="Arial" panose="020B0604020202020204" pitchFamily="34" charset="0"/>
                <a:cs typeface="Arial" panose="020B0604020202020204" pitchFamily="34" charset="0"/>
              </a:rPr>
              <a:t>January-February</a:t>
            </a:r>
          </a:p>
          <a:p>
            <a:pPr lvl="1"/>
            <a:r>
              <a:rPr lang="en-US" sz="2800" b="1" dirty="0" smtClean="0">
                <a:latin typeface="Arial" panose="020B0604020202020204" pitchFamily="34" charset="0"/>
                <a:cs typeface="Arial" panose="020B0604020202020204" pitchFamily="34" charset="0"/>
              </a:rPr>
              <a:t>Prototype Construction / Testing</a:t>
            </a:r>
          </a:p>
          <a:p>
            <a:pPr lvl="1"/>
            <a:r>
              <a:rPr lang="en-US" sz="2800" b="1" dirty="0" smtClean="0">
                <a:latin typeface="Arial" panose="020B0604020202020204" pitchFamily="34" charset="0"/>
                <a:cs typeface="Arial" panose="020B0604020202020204" pitchFamily="34" charset="0"/>
              </a:rPr>
              <a:t>Begin Clinical Trials</a:t>
            </a:r>
          </a:p>
          <a:p>
            <a:r>
              <a:rPr lang="en-US" sz="2800" b="1" dirty="0" smtClean="0">
                <a:latin typeface="Arial" panose="020B0604020202020204" pitchFamily="34" charset="0"/>
                <a:cs typeface="Arial" panose="020B0604020202020204" pitchFamily="34" charset="0"/>
              </a:rPr>
              <a:t>March-April</a:t>
            </a:r>
          </a:p>
          <a:p>
            <a:pPr lvl="1"/>
            <a:r>
              <a:rPr lang="en-US" sz="2800" b="1" dirty="0" smtClean="0">
                <a:latin typeface="Arial" panose="020B0604020202020204" pitchFamily="34" charset="0"/>
                <a:cs typeface="Arial" panose="020B0604020202020204" pitchFamily="34" charset="0"/>
              </a:rPr>
              <a:t>Finish Clinical Trials</a:t>
            </a:r>
          </a:p>
          <a:p>
            <a:pPr lvl="1"/>
            <a:r>
              <a:rPr lang="en-US" sz="2800" b="1" dirty="0" smtClean="0">
                <a:latin typeface="Arial" panose="020B0604020202020204" pitchFamily="34" charset="0"/>
                <a:cs typeface="Arial" panose="020B0604020202020204" pitchFamily="34" charset="0"/>
              </a:rPr>
              <a:t>Communicate</a:t>
            </a:r>
          </a:p>
        </p:txBody>
      </p:sp>
    </p:spTree>
    <p:extLst>
      <p:ext uri="{BB962C8B-B14F-4D97-AF65-F5344CB8AC3E}">
        <p14:creationId xmlns:p14="http://schemas.microsoft.com/office/powerpoint/2010/main" val="252850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55" name="Straight Connector 54"/>
          <p:cNvCxnSpPr/>
          <p:nvPr/>
        </p:nvCxnSpPr>
        <p:spPr>
          <a:xfrm>
            <a:off x="3753853" y="2298312"/>
            <a:ext cx="0" cy="3931920"/>
          </a:xfrm>
          <a:prstGeom prst="line">
            <a:avLst/>
          </a:prstGeom>
          <a:ln w="2222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84867" y="117942"/>
            <a:ext cx="9180885" cy="1325563"/>
          </a:xfrm>
        </p:spPr>
        <p:txBody>
          <a:bodyPr>
            <a:noAutofit/>
          </a:bodyPr>
          <a:lstStyle/>
          <a:p>
            <a:r>
              <a:rPr lang="en-US" sz="4800" dirty="0" smtClean="0">
                <a:solidFill>
                  <a:schemeClr val="tx1"/>
                </a:solidFill>
                <a:latin typeface="Arial" panose="020B0604020202020204" pitchFamily="34" charset="0"/>
                <a:cs typeface="Arial" panose="020B0604020202020204" pitchFamily="34" charset="0"/>
              </a:rPr>
              <a:t>Immediate Next Steps: Details</a:t>
            </a:r>
            <a:endParaRPr lang="en-US" sz="48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76519" y="844062"/>
            <a:ext cx="2056327" cy="249156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smtClean="0">
                <a:latin typeface="Arial" panose="020B0604020202020204" pitchFamily="34" charset="0"/>
                <a:cs typeface="Arial" panose="020B0604020202020204" pitchFamily="34" charset="0"/>
              </a:rPr>
              <a:t>Requirements Specifications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wavelength</a:t>
            </a:r>
            <a:r>
              <a:rPr lang="en-US" sz="1600" dirty="0" smtClean="0">
                <a:latin typeface="Arial" panose="020B0604020202020204" pitchFamily="34" charset="0"/>
                <a:cs typeface="Arial" panose="020B0604020202020204" pitchFamily="34" charset="0"/>
              </a:rPr>
              <a:t>/ power/size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LED</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patch dimensions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battery specs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safety/efficacy </a:t>
            </a:r>
            <a:r>
              <a:rPr lang="en-US" sz="1600" dirty="0">
                <a:latin typeface="Arial" panose="020B0604020202020204" pitchFamily="34" charset="0"/>
                <a:cs typeface="Arial" panose="020B0604020202020204" pitchFamily="34" charset="0"/>
              </a:rPr>
              <a:t>boundaries</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472228" y="3456818"/>
            <a:ext cx="2060618" cy="24081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smtClean="0">
                <a:latin typeface="Arial" panose="020B0604020202020204" pitchFamily="34" charset="0"/>
                <a:cs typeface="Arial" panose="020B0604020202020204" pitchFamily="34" charset="0"/>
              </a:rPr>
              <a:t>Risk Assessment</a:t>
            </a:r>
          </a:p>
          <a:p>
            <a:r>
              <a:rPr lang="en-US" sz="1600" dirty="0" smtClean="0">
                <a:latin typeface="Arial" panose="020B0604020202020204" pitchFamily="34" charset="0"/>
                <a:cs typeface="Arial" panose="020B0604020202020204" pitchFamily="34" charset="0"/>
              </a:rPr>
              <a:t>Probability and Severity of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Electrical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Heat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Moisture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Sterility</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Biocompatibility** </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3088784" y="2522113"/>
            <a:ext cx="1953296" cy="19447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smtClean="0">
                <a:latin typeface="Arial" panose="020B0604020202020204" pitchFamily="34" charset="0"/>
                <a:cs typeface="Arial" panose="020B0604020202020204" pitchFamily="34" charset="0"/>
              </a:rPr>
              <a:t>Prototype Visualization</a:t>
            </a:r>
          </a:p>
          <a:p>
            <a:pPr marL="285750" indent="-285750">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Creo</a:t>
            </a:r>
            <a:r>
              <a:rPr lang="en-US" sz="1600" dirty="0" smtClean="0">
                <a:latin typeface="Arial" panose="020B0604020202020204" pitchFamily="34" charset="0"/>
                <a:cs typeface="Arial" panose="020B0604020202020204" pitchFamily="34" charset="0"/>
              </a:rPr>
              <a:t> Drawings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Specs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Dimensions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Manufacturers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Component #s</a:t>
            </a:r>
          </a:p>
        </p:txBody>
      </p:sp>
      <p:sp>
        <p:nvSpPr>
          <p:cNvPr id="8" name="Rectangle 7"/>
          <p:cNvSpPr/>
          <p:nvPr/>
        </p:nvSpPr>
        <p:spPr>
          <a:xfrm>
            <a:off x="5728953" y="2423636"/>
            <a:ext cx="2235556" cy="21388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smtClean="0">
                <a:latin typeface="Arial" panose="020B0604020202020204" pitchFamily="34" charset="0"/>
                <a:cs typeface="Arial" panose="020B0604020202020204" pitchFamily="34" charset="0"/>
              </a:rPr>
              <a:t>Pre-Clinical</a:t>
            </a:r>
            <a:r>
              <a:rPr lang="en-US" b="1" dirty="0" smtClean="0">
                <a:latin typeface="Arial" panose="020B0604020202020204" pitchFamily="34" charset="0"/>
                <a:cs typeface="Arial" panose="020B0604020202020204" pitchFamily="34" charset="0"/>
              </a:rPr>
              <a:t> &amp;</a:t>
            </a:r>
            <a:r>
              <a:rPr lang="en-US" b="1" u="sng" dirty="0" smtClean="0">
                <a:latin typeface="Arial" panose="020B0604020202020204" pitchFamily="34" charset="0"/>
                <a:cs typeface="Arial" panose="020B0604020202020204" pitchFamily="34" charset="0"/>
              </a:rPr>
              <a:t> Benchmark Testing</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Component Testing</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CELA simulation</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Previous publications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Power studies</a:t>
            </a:r>
          </a:p>
        </p:txBody>
      </p:sp>
      <p:sp>
        <p:nvSpPr>
          <p:cNvPr id="10" name="Rectangle 9"/>
          <p:cNvSpPr/>
          <p:nvPr/>
        </p:nvSpPr>
        <p:spPr>
          <a:xfrm>
            <a:off x="9006628" y="2522113"/>
            <a:ext cx="961620" cy="5774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u="sng" dirty="0" smtClean="0">
                <a:latin typeface="Arial" panose="020B0604020202020204" pitchFamily="34" charset="0"/>
                <a:cs typeface="Arial" panose="020B0604020202020204" pitchFamily="34" charset="0"/>
              </a:rPr>
              <a:t>IRB</a:t>
            </a:r>
          </a:p>
        </p:txBody>
      </p:sp>
      <p:sp>
        <p:nvSpPr>
          <p:cNvPr id="11" name="Rectangle 10"/>
          <p:cNvSpPr/>
          <p:nvPr/>
        </p:nvSpPr>
        <p:spPr>
          <a:xfrm>
            <a:off x="10655121" y="3099178"/>
            <a:ext cx="1202027" cy="9122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u="sng" dirty="0" smtClean="0">
                <a:latin typeface="Arial" panose="020B0604020202020204" pitchFamily="34" charset="0"/>
                <a:cs typeface="Arial" panose="020B0604020202020204" pitchFamily="34" charset="0"/>
              </a:rPr>
              <a:t>Clinical Trials</a:t>
            </a:r>
          </a:p>
        </p:txBody>
      </p:sp>
      <p:sp>
        <p:nvSpPr>
          <p:cNvPr id="12" name="Rectangle 11"/>
          <p:cNvSpPr/>
          <p:nvPr/>
        </p:nvSpPr>
        <p:spPr>
          <a:xfrm>
            <a:off x="8657073" y="3459787"/>
            <a:ext cx="1659368" cy="10070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smtClean="0">
                <a:latin typeface="Arial" panose="020B0604020202020204" pitchFamily="34" charset="0"/>
                <a:cs typeface="Arial" panose="020B0604020202020204" pitchFamily="34" charset="0"/>
              </a:rPr>
              <a:t>Prototype Construction </a:t>
            </a:r>
            <a:r>
              <a:rPr lang="en-US" b="1" dirty="0" smtClean="0">
                <a:latin typeface="Arial" panose="020B0604020202020204" pitchFamily="34" charset="0"/>
                <a:cs typeface="Arial" panose="020B0604020202020204" pitchFamily="34" charset="0"/>
              </a:rPr>
              <a:t>&amp; </a:t>
            </a:r>
            <a:r>
              <a:rPr lang="en-US" b="1" u="sng" dirty="0" smtClean="0">
                <a:latin typeface="Arial" panose="020B0604020202020204" pitchFamily="34" charset="0"/>
                <a:cs typeface="Arial" panose="020B0604020202020204" pitchFamily="34" charset="0"/>
              </a:rPr>
              <a:t>Testing</a:t>
            </a:r>
          </a:p>
        </p:txBody>
      </p:sp>
      <p:cxnSp>
        <p:nvCxnSpPr>
          <p:cNvPr id="14" name="Elbow Connector 13"/>
          <p:cNvCxnSpPr>
            <a:stCxn id="5" idx="3"/>
            <a:endCxn id="7" idx="1"/>
          </p:cNvCxnSpPr>
          <p:nvPr/>
        </p:nvCxnSpPr>
        <p:spPr>
          <a:xfrm>
            <a:off x="2532846" y="2089846"/>
            <a:ext cx="555938" cy="1404622"/>
          </a:xfrm>
          <a:prstGeom prst="bentConnector3">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3"/>
            <a:endCxn id="7" idx="1"/>
          </p:cNvCxnSpPr>
          <p:nvPr/>
        </p:nvCxnSpPr>
        <p:spPr>
          <a:xfrm flipV="1">
            <a:off x="2532846" y="3494468"/>
            <a:ext cx="555938" cy="1166446"/>
          </a:xfrm>
          <a:prstGeom prst="bentConnector3">
            <a:avLst>
              <a:gd name="adj1" fmla="val 50000"/>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8" idx="1"/>
          </p:cNvCxnSpPr>
          <p:nvPr/>
        </p:nvCxnSpPr>
        <p:spPr>
          <a:xfrm flipV="1">
            <a:off x="5042080" y="3493037"/>
            <a:ext cx="686873" cy="1431"/>
          </a:xfrm>
          <a:prstGeom prst="bentConnector3">
            <a:avLst>
              <a:gd name="adj1" fmla="val 50000"/>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8" idx="3"/>
            <a:endCxn id="12" idx="1"/>
          </p:cNvCxnSpPr>
          <p:nvPr/>
        </p:nvCxnSpPr>
        <p:spPr>
          <a:xfrm>
            <a:off x="7964509" y="3493037"/>
            <a:ext cx="692564" cy="470268"/>
          </a:xfrm>
          <a:prstGeom prst="bentConnector3">
            <a:avLst>
              <a:gd name="adj1" fmla="val 75125"/>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3"/>
            <a:endCxn id="10" idx="1"/>
          </p:cNvCxnSpPr>
          <p:nvPr/>
        </p:nvCxnSpPr>
        <p:spPr>
          <a:xfrm flipV="1">
            <a:off x="7964509" y="2810815"/>
            <a:ext cx="1042119" cy="682222"/>
          </a:xfrm>
          <a:prstGeom prst="bentConnector3">
            <a:avLst>
              <a:gd name="adj1" fmla="val 50000"/>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0" idx="3"/>
            <a:endCxn id="11" idx="1"/>
          </p:cNvCxnSpPr>
          <p:nvPr/>
        </p:nvCxnSpPr>
        <p:spPr>
          <a:xfrm>
            <a:off x="9968248" y="2810815"/>
            <a:ext cx="686873" cy="744490"/>
          </a:xfrm>
          <a:prstGeom prst="bentConnector3">
            <a:avLst>
              <a:gd name="adj1" fmla="val 71554"/>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2" idx="3"/>
            <a:endCxn id="11" idx="1"/>
          </p:cNvCxnSpPr>
          <p:nvPr/>
        </p:nvCxnSpPr>
        <p:spPr>
          <a:xfrm flipV="1">
            <a:off x="10316441" y="3555305"/>
            <a:ext cx="338680" cy="408000"/>
          </a:xfrm>
          <a:prstGeom prst="bentConnector3">
            <a:avLst>
              <a:gd name="adj1" fmla="val 41940"/>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4626" y="6220326"/>
            <a:ext cx="3369227" cy="0"/>
          </a:xfrm>
          <a:prstGeom prst="straightConnector1">
            <a:avLst/>
          </a:prstGeom>
          <a:ln w="2222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753853" y="6220326"/>
            <a:ext cx="4487779" cy="0"/>
          </a:xfrm>
          <a:prstGeom prst="straightConnector1">
            <a:avLst/>
          </a:prstGeom>
          <a:ln w="2222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241632" y="6220326"/>
            <a:ext cx="2310063" cy="0"/>
          </a:xfrm>
          <a:prstGeom prst="straightConnector1">
            <a:avLst/>
          </a:prstGeom>
          <a:ln w="2222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0551695" y="6220326"/>
            <a:ext cx="1407694" cy="0"/>
          </a:xfrm>
          <a:prstGeom prst="straightConnector1">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422254" y="5846851"/>
            <a:ext cx="124906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November</a:t>
            </a:r>
            <a:endParaRPr lang="en-US" dirty="0">
              <a:latin typeface="Arial" panose="020B0604020202020204" pitchFamily="34" charset="0"/>
              <a:cs typeface="Arial" panose="020B0604020202020204" pitchFamily="34" charset="0"/>
            </a:endParaRPr>
          </a:p>
        </p:txBody>
      </p:sp>
      <p:sp>
        <p:nvSpPr>
          <p:cNvPr id="47" name="TextBox 46"/>
          <p:cNvSpPr txBox="1"/>
          <p:nvPr/>
        </p:nvSpPr>
        <p:spPr>
          <a:xfrm>
            <a:off x="5485071" y="5846851"/>
            <a:ext cx="124906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December</a:t>
            </a:r>
            <a:endParaRPr lang="en-US" dirty="0">
              <a:latin typeface="Arial" panose="020B0604020202020204" pitchFamily="34" charset="0"/>
              <a:cs typeface="Arial" panose="020B0604020202020204" pitchFamily="34" charset="0"/>
            </a:endParaRPr>
          </a:p>
        </p:txBody>
      </p:sp>
      <p:sp>
        <p:nvSpPr>
          <p:cNvPr id="48" name="TextBox 47"/>
          <p:cNvSpPr txBox="1"/>
          <p:nvPr/>
        </p:nvSpPr>
        <p:spPr>
          <a:xfrm>
            <a:off x="9006628" y="5846851"/>
            <a:ext cx="100540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January</a:t>
            </a:r>
            <a:endParaRPr lang="en-US" dirty="0">
              <a:latin typeface="Arial" panose="020B0604020202020204" pitchFamily="34" charset="0"/>
              <a:cs typeface="Arial" panose="020B0604020202020204" pitchFamily="34" charset="0"/>
            </a:endParaRPr>
          </a:p>
        </p:txBody>
      </p:sp>
      <p:sp>
        <p:nvSpPr>
          <p:cNvPr id="49" name="TextBox 48"/>
          <p:cNvSpPr txBox="1"/>
          <p:nvPr/>
        </p:nvSpPr>
        <p:spPr>
          <a:xfrm>
            <a:off x="10744344" y="5846851"/>
            <a:ext cx="133882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February…</a:t>
            </a:r>
            <a:endParaRPr lang="en-US" dirty="0">
              <a:latin typeface="Arial" panose="020B0604020202020204" pitchFamily="34" charset="0"/>
              <a:cs typeface="Arial" panose="020B0604020202020204" pitchFamily="34" charset="0"/>
            </a:endParaRPr>
          </a:p>
        </p:txBody>
      </p:sp>
      <p:cxnSp>
        <p:nvCxnSpPr>
          <p:cNvPr id="51" name="Straight Connector 50"/>
          <p:cNvCxnSpPr/>
          <p:nvPr/>
        </p:nvCxnSpPr>
        <p:spPr>
          <a:xfrm>
            <a:off x="384626" y="2261941"/>
            <a:ext cx="1" cy="3931920"/>
          </a:xfrm>
          <a:prstGeom prst="line">
            <a:avLst/>
          </a:prstGeom>
          <a:ln w="2222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225590" y="2300135"/>
            <a:ext cx="0" cy="3931920"/>
          </a:xfrm>
          <a:prstGeom prst="line">
            <a:avLst/>
          </a:prstGeom>
          <a:ln w="2222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551695" y="2285999"/>
            <a:ext cx="0" cy="3931920"/>
          </a:xfrm>
          <a:prstGeom prst="line">
            <a:avLst/>
          </a:prstGeom>
          <a:ln w="2222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72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12" y="1500397"/>
            <a:ext cx="10554574" cy="3636511"/>
          </a:xfrm>
        </p:spPr>
        <p:txBody>
          <a:bodyPr>
            <a:normAutofit/>
          </a:bodyPr>
          <a:lstStyle/>
          <a:p>
            <a:pPr marL="0" indent="0" algn="ctr">
              <a:buNone/>
            </a:pPr>
            <a:r>
              <a:rPr lang="en-US" sz="7200" dirty="0" smtClean="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475865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Problem Statement</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5599" y="1297592"/>
            <a:ext cx="10233800" cy="4351338"/>
          </a:xfrm>
        </p:spPr>
        <p:txBody>
          <a:bodyPr>
            <a:noAutofit/>
          </a:bodyPr>
          <a:lstStyle/>
          <a:p>
            <a:pPr>
              <a:lnSpc>
                <a:spcPct val="100000"/>
              </a:lnSpc>
            </a:pPr>
            <a:r>
              <a:rPr lang="en-US" sz="2800" dirty="0">
                <a:solidFill>
                  <a:schemeClr val="tx1"/>
                </a:solidFill>
                <a:latin typeface="Arial" panose="020B0604020202020204" pitchFamily="34" charset="0"/>
                <a:cs typeface="Arial" panose="020B0604020202020204" pitchFamily="34" charset="0"/>
              </a:rPr>
              <a:t>F</a:t>
            </a:r>
            <a:r>
              <a:rPr lang="en-US" sz="2800" dirty="0" smtClean="0">
                <a:solidFill>
                  <a:schemeClr val="tx1"/>
                </a:solidFill>
                <a:latin typeface="Arial" panose="020B0604020202020204" pitchFamily="34" charset="0"/>
                <a:cs typeface="Arial" panose="020B0604020202020204" pitchFamily="34" charset="0"/>
              </a:rPr>
              <a:t>oot ulcers are common in patients with </a:t>
            </a:r>
            <a:r>
              <a:rPr lang="en-US" sz="2800" i="1" dirty="0" smtClean="0">
                <a:solidFill>
                  <a:schemeClr val="tx1"/>
                </a:solidFill>
                <a:latin typeface="Arial" panose="020B0604020202020204" pitchFamily="34" charset="0"/>
                <a:cs typeface="Arial" panose="020B0604020202020204" pitchFamily="34" charset="0"/>
              </a:rPr>
              <a:t>diabetes mellitus</a:t>
            </a:r>
          </a:p>
          <a:p>
            <a:pPr>
              <a:lnSpc>
                <a:spcPct val="100000"/>
              </a:lnSpc>
            </a:pPr>
            <a:r>
              <a:rPr lang="en-US" sz="2800" dirty="0" smtClean="0">
                <a:solidFill>
                  <a:schemeClr val="tx1"/>
                </a:solidFill>
                <a:latin typeface="Arial" panose="020B0604020202020204" pitchFamily="34" charset="0"/>
                <a:cs typeface="Arial" panose="020B0604020202020204" pitchFamily="34" charset="0"/>
              </a:rPr>
              <a:t>These wounds can </a:t>
            </a:r>
            <a:r>
              <a:rPr lang="en-US" sz="2800" dirty="0">
                <a:solidFill>
                  <a:schemeClr val="tx1"/>
                </a:solidFill>
                <a:latin typeface="Arial" panose="020B0604020202020204" pitchFamily="34" charset="0"/>
                <a:cs typeface="Arial" panose="020B0604020202020204" pitchFamily="34" charset="0"/>
              </a:rPr>
              <a:t>become </a:t>
            </a:r>
            <a:r>
              <a:rPr lang="en-US" sz="2800" dirty="0" smtClean="0">
                <a:solidFill>
                  <a:schemeClr val="tx1"/>
                </a:solidFill>
                <a:latin typeface="Arial" panose="020B0604020202020204" pitchFamily="34" charset="0"/>
                <a:cs typeface="Arial" panose="020B0604020202020204" pitchFamily="34" charset="0"/>
              </a:rPr>
              <a:t>chronic</a:t>
            </a:r>
            <a:endParaRPr lang="en-US" sz="2800" dirty="0">
              <a:solidFill>
                <a:schemeClr val="tx1"/>
              </a:solidFill>
              <a:latin typeface="Arial" panose="020B0604020202020204" pitchFamily="34" charset="0"/>
              <a:cs typeface="Arial" panose="020B0604020202020204" pitchFamily="34" charset="0"/>
            </a:endParaRPr>
          </a:p>
          <a:p>
            <a:pPr>
              <a:lnSpc>
                <a:spcPct val="100000"/>
              </a:lnSpc>
            </a:pPr>
            <a:r>
              <a:rPr lang="en-US" sz="2800" dirty="0" smtClean="0">
                <a:solidFill>
                  <a:schemeClr val="tx1"/>
                </a:solidFill>
                <a:latin typeface="Arial" panose="020B0604020202020204" pitchFamily="34" charset="0"/>
                <a:cs typeface="Arial" panose="020B0604020202020204" pitchFamily="34" charset="0"/>
              </a:rPr>
              <a:t>Can lead to amputations if left untreated</a:t>
            </a:r>
          </a:p>
          <a:p>
            <a:pPr>
              <a:lnSpc>
                <a:spcPct val="100000"/>
              </a:lnSpc>
            </a:pPr>
            <a:r>
              <a:rPr lang="en-US" sz="2800" dirty="0" smtClean="0">
                <a:solidFill>
                  <a:schemeClr val="tx1"/>
                </a:solidFill>
                <a:latin typeface="Arial" panose="020B0604020202020204" pitchFamily="34" charset="0"/>
                <a:cs typeface="Arial" panose="020B0604020202020204" pitchFamily="34" charset="0"/>
              </a:rPr>
              <a:t>Management often requires patient compliance</a:t>
            </a:r>
          </a:p>
        </p:txBody>
      </p:sp>
      <p:pic>
        <p:nvPicPr>
          <p:cNvPr id="3074" name="Picture 2" descr="http://img.webmd.com/dtmcms/live/webmd/consumer_assets/site_images/media/medical/hw/h9991432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8" r="25195"/>
          <a:stretch/>
        </p:blipFill>
        <p:spPr bwMode="auto">
          <a:xfrm>
            <a:off x="8899356" y="3723897"/>
            <a:ext cx="308008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8460" y="6581397"/>
            <a:ext cx="6722645" cy="261610"/>
          </a:xfrm>
          <a:prstGeom prst="rect">
            <a:avLst/>
          </a:prstGeom>
        </p:spPr>
        <p:txBody>
          <a:bodyPr wrap="square">
            <a:spAutoFit/>
          </a:bodyPr>
          <a:lstStyle/>
          <a:p>
            <a:r>
              <a:rPr lang="en-US" sz="1100" dirty="0"/>
              <a:t>http://img.webmd.com/dtmcms/live/webmd/consumer_assets/site_images/media/medical/hw/h9991432_001.jpg</a:t>
            </a:r>
          </a:p>
        </p:txBody>
      </p:sp>
    </p:spTree>
    <p:extLst>
      <p:ext uri="{BB962C8B-B14F-4D97-AF65-F5344CB8AC3E}">
        <p14:creationId xmlns:p14="http://schemas.microsoft.com/office/powerpoint/2010/main" val="1489481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Current Standard of Care</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7789" y="1621131"/>
            <a:ext cx="10233800" cy="4351338"/>
          </a:xfrm>
        </p:spPr>
        <p:txBody>
          <a:bodyPr>
            <a:normAutofit/>
          </a:bodyPr>
          <a:lstStyle/>
          <a:p>
            <a:pPr>
              <a:lnSpc>
                <a:spcPct val="110000"/>
              </a:lnSpc>
            </a:pPr>
            <a:r>
              <a:rPr lang="en-US" sz="2800" dirty="0" smtClean="0">
                <a:solidFill>
                  <a:schemeClr val="tx1"/>
                </a:solidFill>
                <a:latin typeface="Arial" panose="020B0604020202020204" pitchFamily="34" charset="0"/>
                <a:cs typeface="Arial" panose="020B0604020202020204" pitchFamily="34" charset="0"/>
              </a:rPr>
              <a:t>Load bearing shoe / cast</a:t>
            </a:r>
          </a:p>
          <a:p>
            <a:pPr>
              <a:lnSpc>
                <a:spcPct val="110000"/>
              </a:lnSpc>
            </a:pPr>
            <a:r>
              <a:rPr lang="en-US" sz="2800" dirty="0" smtClean="0">
                <a:solidFill>
                  <a:schemeClr val="tx1"/>
                </a:solidFill>
                <a:latin typeface="Arial" panose="020B0604020202020204" pitchFamily="34" charset="0"/>
                <a:cs typeface="Arial" panose="020B0604020202020204" pitchFamily="34" charset="0"/>
              </a:rPr>
              <a:t>Clean and take pressure off wound</a:t>
            </a:r>
          </a:p>
          <a:p>
            <a:pPr>
              <a:lnSpc>
                <a:spcPct val="110000"/>
              </a:lnSpc>
            </a:pPr>
            <a:r>
              <a:rPr lang="en-US" sz="2800" dirty="0" smtClean="0">
                <a:solidFill>
                  <a:schemeClr val="tx1"/>
                </a:solidFill>
                <a:latin typeface="Arial" panose="020B0604020202020204" pitchFamily="34" charset="0"/>
                <a:cs typeface="Arial" panose="020B0604020202020204" pitchFamily="34" charset="0"/>
              </a:rPr>
              <a:t>Cast and dressing changed every two weeks</a:t>
            </a:r>
          </a:p>
          <a:p>
            <a:pPr>
              <a:spcBef>
                <a:spcPts val="0"/>
              </a:spcBef>
            </a:pPr>
            <a:r>
              <a:rPr lang="en-US" sz="2800" dirty="0" smtClean="0">
                <a:solidFill>
                  <a:schemeClr val="tx1"/>
                </a:solidFill>
                <a:latin typeface="Arial" panose="020B0604020202020204" pitchFamily="34" charset="0"/>
                <a:cs typeface="Arial" panose="020B0604020202020204" pitchFamily="34" charset="0"/>
              </a:rPr>
              <a:t>No current proactive healing process, </a:t>
            </a:r>
          </a:p>
          <a:p>
            <a:pPr marL="0" indent="0">
              <a:spcBef>
                <a:spcPts val="0"/>
              </a:spcBef>
              <a:buNone/>
            </a:pPr>
            <a:r>
              <a:rPr lang="en-US" sz="2800" dirty="0" smtClean="0">
                <a:solidFill>
                  <a:schemeClr val="tx1"/>
                </a:solidFill>
                <a:latin typeface="Arial" panose="020B0604020202020204" pitchFamily="34" charset="0"/>
                <a:cs typeface="Arial" panose="020B0604020202020204" pitchFamily="34" charset="0"/>
              </a:rPr>
              <a:t>   only passive healing</a:t>
            </a:r>
          </a:p>
        </p:txBody>
      </p:sp>
      <p:pic>
        <p:nvPicPr>
          <p:cNvPr id="2050" name="Picture 2" descr="http://userscontent2.emaze.com/images/0fdc4a2a-2ae4-4395-bea0-932fdc35eb28/9c17d690-8ad2-4910-8ea5-3cfbfa5d5099image4.jpg"/>
          <p:cNvPicPr>
            <a:picLocks noChangeAspect="1" noChangeArrowheads="1"/>
          </p:cNvPicPr>
          <p:nvPr/>
        </p:nvPicPr>
        <p:blipFill rotWithShape="1">
          <a:blip r:embed="rId2">
            <a:extLst>
              <a:ext uri="{28A0092B-C50C-407E-A947-70E740481C1C}">
                <a14:useLocalDpi xmlns:a14="http://schemas.microsoft.com/office/drawing/2010/main" val="0"/>
              </a:ext>
            </a:extLst>
          </a:blip>
          <a:srcRect r="3320" b="2591"/>
          <a:stretch/>
        </p:blipFill>
        <p:spPr bwMode="auto">
          <a:xfrm>
            <a:off x="8490075" y="2113103"/>
            <a:ext cx="2833856" cy="42100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97153" y="6252466"/>
            <a:ext cx="5219700" cy="430887"/>
          </a:xfrm>
          <a:prstGeom prst="rect">
            <a:avLst/>
          </a:prstGeom>
        </p:spPr>
        <p:txBody>
          <a:bodyPr wrap="square">
            <a:spAutoFit/>
          </a:bodyPr>
          <a:lstStyle/>
          <a:p>
            <a:r>
              <a:rPr lang="en-US" sz="1100" dirty="0"/>
              <a:t>http://userscontent2.emaze.com/images/0fdc4a2a-2ae4-4395-bea0-932fdc35eb28/9c17d690-8ad2-4910-8ea5-3cfbfa5d5099image4.jpg</a:t>
            </a:r>
          </a:p>
        </p:txBody>
      </p:sp>
    </p:spTree>
    <p:extLst>
      <p:ext uri="{BB962C8B-B14F-4D97-AF65-F5344CB8AC3E}">
        <p14:creationId xmlns:p14="http://schemas.microsoft.com/office/powerpoint/2010/main" val="282326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Background</a:t>
            </a:r>
            <a:endParaRPr lang="en-US" sz="4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1631" y="2358190"/>
            <a:ext cx="10515600" cy="4170946"/>
          </a:xfrm>
        </p:spPr>
        <p:txBody>
          <a:bodyPr>
            <a:normAutofit fontScale="92500"/>
          </a:bodyPr>
          <a:lstStyle/>
          <a:p>
            <a:r>
              <a:rPr lang="en-US" sz="2800" dirty="0" smtClean="0">
                <a:solidFill>
                  <a:schemeClr val="tx1"/>
                </a:solidFill>
                <a:latin typeface="Arial" panose="020B0604020202020204" pitchFamily="34" charset="0"/>
                <a:cs typeface="Arial" panose="020B0604020202020204" pitchFamily="34" charset="0"/>
              </a:rPr>
              <a:t>Exposure of superficial abrasions to 400-450nm at 1.0 W/cm</a:t>
            </a:r>
            <a:r>
              <a:rPr lang="en-US" sz="2800" baseline="30000" dirty="0" smtClean="0">
                <a:latin typeface="Arial" panose="020B0604020202020204" pitchFamily="34" charset="0"/>
                <a:cs typeface="Arial" panose="020B0604020202020204" pitchFamily="34" charset="0"/>
              </a:rPr>
              <a:t>2</a:t>
            </a:r>
            <a:r>
              <a:rPr lang="en-US" sz="2800" dirty="0" smtClean="0">
                <a:solidFill>
                  <a:schemeClr val="tx1"/>
                </a:solidFill>
                <a:latin typeface="Arial" panose="020B0604020202020204" pitchFamily="34" charset="0"/>
                <a:cs typeface="Arial" panose="020B0604020202020204" pitchFamily="34" charset="0"/>
              </a:rPr>
              <a:t> </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Increased healing in superficial abrasions </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Mild photocoagulation</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Burns infected with </a:t>
            </a:r>
            <a:r>
              <a:rPr lang="en-US" sz="2800" i="1" dirty="0" smtClean="0">
                <a:solidFill>
                  <a:schemeClr val="tx1"/>
                </a:solidFill>
                <a:latin typeface="Arial" panose="020B0604020202020204" pitchFamily="34" charset="0"/>
                <a:cs typeface="Arial" panose="020B0604020202020204" pitchFamily="34" charset="0"/>
              </a:rPr>
              <a:t>A </a:t>
            </a:r>
            <a:r>
              <a:rPr lang="en-US" sz="2800" i="1" dirty="0" err="1" smtClean="0">
                <a:solidFill>
                  <a:schemeClr val="tx1"/>
                </a:solidFill>
                <a:latin typeface="Arial" panose="020B0604020202020204" pitchFamily="34" charset="0"/>
                <a:cs typeface="Arial" panose="020B0604020202020204" pitchFamily="34" charset="0"/>
              </a:rPr>
              <a:t>baumannii</a:t>
            </a:r>
            <a:r>
              <a:rPr lang="en-US" sz="2800" i="1" dirty="0" smtClean="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exposed to 415nm at 19.2mW/cm</a:t>
            </a:r>
            <a:r>
              <a:rPr lang="en-US" sz="2800" baseline="30000" dirty="0" smtClean="0">
                <a:solidFill>
                  <a:schemeClr val="tx1"/>
                </a:solidFill>
                <a:latin typeface="Arial" panose="020B0604020202020204" pitchFamily="34" charset="0"/>
                <a:cs typeface="Arial" panose="020B0604020202020204" pitchFamily="34" charset="0"/>
              </a:rPr>
              <a:t>2</a:t>
            </a:r>
            <a:endParaRPr lang="en-US" sz="2800" dirty="0" smtClean="0">
              <a:solidFill>
                <a:schemeClr val="tx1"/>
              </a:solidFill>
              <a:latin typeface="Arial" panose="020B0604020202020204" pitchFamily="34" charset="0"/>
              <a:cs typeface="Arial" panose="020B0604020202020204" pitchFamily="34" charset="0"/>
            </a:endParaRP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16.5-fold </a:t>
            </a:r>
            <a:r>
              <a:rPr lang="en-US" sz="2800" dirty="0" smtClean="0">
                <a:solidFill>
                  <a:schemeClr val="tx1"/>
                </a:solidFill>
                <a:latin typeface="Arial" panose="020B0604020202020204" pitchFamily="34" charset="0"/>
                <a:cs typeface="Arial" panose="020B0604020202020204" pitchFamily="34" charset="0"/>
              </a:rPr>
              <a:t>decrease in bacterial burden in mice</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No resistance developed with extended exposure</a:t>
            </a:r>
          </a:p>
          <a:p>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24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94" y="1692960"/>
            <a:ext cx="11721706" cy="4948471"/>
          </a:xfrm>
        </p:spPr>
        <p:txBody>
          <a:bodyPr>
            <a:noAutofit/>
          </a:bodyPr>
          <a:lstStyle/>
          <a:p>
            <a:pPr>
              <a:spcBef>
                <a:spcPts val="0"/>
              </a:spcBef>
            </a:pPr>
            <a:r>
              <a:rPr lang="en-US" sz="2400" dirty="0">
                <a:solidFill>
                  <a:schemeClr val="tx1"/>
                </a:solidFill>
                <a:latin typeface="Arial" panose="020B0604020202020204" pitchFamily="34" charset="0"/>
                <a:cs typeface="Arial" panose="020B0604020202020204" pitchFamily="34" charset="0"/>
              </a:rPr>
              <a:t>MRSA exposure to </a:t>
            </a:r>
            <a:r>
              <a:rPr lang="en-US" sz="2400" dirty="0" smtClean="0">
                <a:solidFill>
                  <a:schemeClr val="tx1"/>
                </a:solidFill>
                <a:latin typeface="Arial" panose="020B0604020202020204" pitchFamily="34" charset="0"/>
                <a:cs typeface="Arial" panose="020B0604020202020204" pitchFamily="34" charset="0"/>
              </a:rPr>
              <a:t>415nm </a:t>
            </a:r>
            <a:r>
              <a:rPr lang="en-US" sz="2400" dirty="0">
                <a:solidFill>
                  <a:schemeClr val="tx1"/>
                </a:solidFill>
                <a:latin typeface="Arial" panose="020B0604020202020204" pitchFamily="34" charset="0"/>
                <a:cs typeface="Arial" panose="020B0604020202020204" pitchFamily="34" charset="0"/>
              </a:rPr>
              <a:t>at 19.5-15.0 </a:t>
            </a:r>
            <a:r>
              <a:rPr lang="en-US" sz="2400" dirty="0" err="1" smtClean="0">
                <a:solidFill>
                  <a:schemeClr val="tx1"/>
                </a:solidFill>
                <a:latin typeface="Arial" panose="020B0604020202020204" pitchFamily="34" charset="0"/>
                <a:cs typeface="Arial" panose="020B0604020202020204" pitchFamily="34" charset="0"/>
              </a:rPr>
              <a:t>mW</a:t>
            </a:r>
            <a:r>
              <a:rPr lang="en-US" sz="2400" dirty="0" smtClean="0">
                <a:solidFill>
                  <a:schemeClr val="tx1"/>
                </a:solidFill>
                <a:latin typeface="Arial" panose="020B0604020202020204" pitchFamily="34" charset="0"/>
                <a:cs typeface="Arial" panose="020B0604020202020204" pitchFamily="34" charset="0"/>
              </a:rPr>
              <a:t>/cm</a:t>
            </a:r>
            <a:r>
              <a:rPr lang="en-US" sz="2400" baseline="30000" dirty="0" smtClean="0">
                <a:latin typeface="Arial" panose="020B0604020202020204" pitchFamily="34" charset="0"/>
                <a:cs typeface="Arial" panose="020B0604020202020204" pitchFamily="34" charset="0"/>
              </a:rPr>
              <a:t>2</a:t>
            </a: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a:solidFill>
                  <a:schemeClr val="tx1"/>
                </a:solidFill>
                <a:latin typeface="Arial" panose="020B0604020202020204" pitchFamily="34" charset="0"/>
                <a:cs typeface="Arial" panose="020B0604020202020204" pitchFamily="34" charset="0"/>
              </a:rPr>
              <a:t>	- Keratinocytes had 25-fold less inactivation than MRSA</a:t>
            </a:r>
          </a:p>
          <a:p>
            <a:pPr marL="0" indent="0">
              <a:spcBef>
                <a:spcPts val="0"/>
              </a:spcBef>
              <a:buNone/>
            </a:pPr>
            <a:r>
              <a:rPr lang="en-US" sz="2400" dirty="0">
                <a:solidFill>
                  <a:schemeClr val="tx1"/>
                </a:solidFill>
                <a:latin typeface="Arial" panose="020B0604020202020204" pitchFamily="34" charset="0"/>
                <a:cs typeface="Arial" panose="020B0604020202020204" pitchFamily="34" charset="0"/>
              </a:rPr>
              <a:t>	- </a:t>
            </a:r>
            <a:r>
              <a:rPr lang="en-US" sz="2400" i="1" dirty="0">
                <a:solidFill>
                  <a:schemeClr val="tx1"/>
                </a:solidFill>
                <a:latin typeface="Arial" panose="020B0604020202020204" pitchFamily="34" charset="0"/>
                <a:cs typeface="Arial" panose="020B0604020202020204" pitchFamily="34" charset="0"/>
              </a:rPr>
              <a:t>in vivo </a:t>
            </a:r>
            <a:r>
              <a:rPr lang="en-US" sz="2400" dirty="0">
                <a:solidFill>
                  <a:schemeClr val="tx1"/>
                </a:solidFill>
                <a:latin typeface="Arial" panose="020B0604020202020204" pitchFamily="34" charset="0"/>
                <a:cs typeface="Arial" panose="020B0604020202020204" pitchFamily="34" charset="0"/>
              </a:rPr>
              <a:t>inactivation was more efficient than </a:t>
            </a:r>
            <a:r>
              <a:rPr lang="en-US" sz="2400" i="1" dirty="0">
                <a:solidFill>
                  <a:schemeClr val="tx1"/>
                </a:solidFill>
                <a:latin typeface="Arial" panose="020B0604020202020204" pitchFamily="34" charset="0"/>
                <a:cs typeface="Arial" panose="020B0604020202020204" pitchFamily="34" charset="0"/>
              </a:rPr>
              <a:t>in </a:t>
            </a:r>
            <a:r>
              <a:rPr lang="en-US" sz="2400" i="1" dirty="0" smtClean="0">
                <a:solidFill>
                  <a:schemeClr val="tx1"/>
                </a:solidFill>
                <a:latin typeface="Arial" panose="020B0604020202020204" pitchFamily="34" charset="0"/>
                <a:cs typeface="Arial" panose="020B0604020202020204" pitchFamily="34" charset="0"/>
              </a:rPr>
              <a:t>vitro </a:t>
            </a: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a:solidFill>
                  <a:schemeClr val="tx1"/>
                </a:solidFill>
                <a:latin typeface="Arial" panose="020B0604020202020204" pitchFamily="34" charset="0"/>
                <a:cs typeface="Arial" panose="020B0604020202020204" pitchFamily="34" charset="0"/>
              </a:rPr>
              <a:t>	- Mouse abrasions infected with </a:t>
            </a:r>
            <a:r>
              <a:rPr lang="en-US" sz="2400" dirty="0" smtClean="0">
                <a:solidFill>
                  <a:schemeClr val="tx1"/>
                </a:solidFill>
                <a:latin typeface="Arial" panose="020B0604020202020204" pitchFamily="34" charset="0"/>
                <a:cs typeface="Arial" panose="020B0604020202020204" pitchFamily="34" charset="0"/>
              </a:rPr>
              <a:t>MRSA </a:t>
            </a:r>
            <a:r>
              <a:rPr lang="en-US" sz="2400" dirty="0">
                <a:solidFill>
                  <a:schemeClr val="tx1"/>
                </a:solidFill>
                <a:latin typeface="Arial" panose="020B0604020202020204" pitchFamily="34" charset="0"/>
                <a:cs typeface="Arial" panose="020B0604020202020204" pitchFamily="34" charset="0"/>
              </a:rPr>
              <a:t>rid </a:t>
            </a:r>
            <a:r>
              <a:rPr lang="en-US" sz="2400" dirty="0" smtClean="0">
                <a:solidFill>
                  <a:schemeClr val="tx1"/>
                </a:solidFill>
                <a:latin typeface="Arial" panose="020B0604020202020204" pitchFamily="34" charset="0"/>
                <a:cs typeface="Arial" panose="020B0604020202020204" pitchFamily="34" charset="0"/>
              </a:rPr>
              <a:t>of infection after 41.4 J/cm</a:t>
            </a:r>
            <a:r>
              <a:rPr lang="en-US" sz="2400" baseline="30000" dirty="0" smtClean="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treatment</a:t>
            </a:r>
          </a:p>
          <a:p>
            <a:r>
              <a:rPr lang="en-US" sz="2400" dirty="0" smtClean="0">
                <a:solidFill>
                  <a:schemeClr val="tx1"/>
                </a:solidFill>
                <a:latin typeface="Arial" panose="020B0604020202020204" pitchFamily="34" charset="0"/>
                <a:cs typeface="Arial" panose="020B0604020202020204" pitchFamily="34" charset="0"/>
              </a:rPr>
              <a:t>Ischemic </a:t>
            </a:r>
            <a:r>
              <a:rPr lang="en-US" sz="2400" dirty="0">
                <a:solidFill>
                  <a:schemeClr val="tx1"/>
                </a:solidFill>
                <a:latin typeface="Arial" panose="020B0604020202020204" pitchFamily="34" charset="0"/>
                <a:cs typeface="Arial" panose="020B0604020202020204" pitchFamily="34" charset="0"/>
              </a:rPr>
              <a:t>rats exposed to </a:t>
            </a:r>
            <a:r>
              <a:rPr lang="en-US" sz="2400" dirty="0" smtClean="0">
                <a:solidFill>
                  <a:schemeClr val="tx1"/>
                </a:solidFill>
                <a:latin typeface="Arial" panose="020B0604020202020204" pitchFamily="34" charset="0"/>
                <a:cs typeface="Arial" panose="020B0604020202020204" pitchFamily="34" charset="0"/>
              </a:rPr>
              <a:t>470nm </a:t>
            </a:r>
            <a:r>
              <a:rPr lang="en-US" sz="2400" dirty="0">
                <a:solidFill>
                  <a:schemeClr val="tx1"/>
                </a:solidFill>
                <a:latin typeface="Arial" panose="020B0604020202020204" pitchFamily="34" charset="0"/>
                <a:cs typeface="Arial" panose="020B0604020202020204" pitchFamily="34" charset="0"/>
              </a:rPr>
              <a:t>at </a:t>
            </a:r>
            <a:r>
              <a:rPr lang="en-US" sz="2400" dirty="0" smtClean="0">
                <a:solidFill>
                  <a:schemeClr val="tx1"/>
                </a:solidFill>
                <a:latin typeface="Arial" panose="020B0604020202020204" pitchFamily="34" charset="0"/>
                <a:cs typeface="Arial" panose="020B0604020202020204" pitchFamily="34" charset="0"/>
              </a:rPr>
              <a:t>50 </a:t>
            </a:r>
            <a:r>
              <a:rPr lang="en-US" sz="2400" dirty="0" err="1" smtClean="0">
                <a:solidFill>
                  <a:schemeClr val="tx1"/>
                </a:solidFill>
                <a:latin typeface="Arial" panose="020B0604020202020204" pitchFamily="34" charset="0"/>
                <a:cs typeface="Arial" panose="020B0604020202020204" pitchFamily="34" charset="0"/>
              </a:rPr>
              <a:t>mW</a:t>
            </a:r>
            <a:r>
              <a:rPr lang="en-US" sz="2400" dirty="0" smtClean="0">
                <a:solidFill>
                  <a:schemeClr val="tx1"/>
                </a:solidFill>
                <a:latin typeface="Arial" panose="020B0604020202020204" pitchFamily="34" charset="0"/>
                <a:cs typeface="Arial" panose="020B0604020202020204" pitchFamily="34" charset="0"/>
              </a:rPr>
              <a:t>/cm</a:t>
            </a:r>
            <a:r>
              <a:rPr lang="en-US" sz="2400" baseline="30000" dirty="0" smtClean="0">
                <a:latin typeface="Arial" panose="020B0604020202020204" pitchFamily="34" charset="0"/>
                <a:cs typeface="Arial" panose="020B0604020202020204" pitchFamily="34" charset="0"/>
              </a:rPr>
              <a:t>2</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	- Significant increase in tissue perfusion after 7days</a:t>
            </a:r>
          </a:p>
          <a:p>
            <a:pPr marL="0" indent="0">
              <a:buNone/>
            </a:pPr>
            <a:r>
              <a:rPr lang="en-US" sz="2400" dirty="0">
                <a:solidFill>
                  <a:schemeClr val="tx1"/>
                </a:solidFill>
                <a:latin typeface="Arial" panose="020B0604020202020204" pitchFamily="34" charset="0"/>
                <a:cs typeface="Arial" panose="020B0604020202020204" pitchFamily="34" charset="0"/>
              </a:rPr>
              <a:t>	- Reduced tissue necrosis and </a:t>
            </a:r>
            <a:r>
              <a:rPr lang="en-US" sz="2400" dirty="0" smtClean="0">
                <a:solidFill>
                  <a:schemeClr val="tx1"/>
                </a:solidFill>
                <a:latin typeface="Arial" panose="020B0604020202020204" pitchFamily="34" charset="0"/>
                <a:cs typeface="Arial" panose="020B0604020202020204" pitchFamily="34" charset="0"/>
              </a:rPr>
              <a:t>shrinkage</a:t>
            </a:r>
            <a:endParaRPr lang="en-US" sz="2400" dirty="0">
              <a:solidFill>
                <a:schemeClr val="tx1"/>
              </a:solidFill>
              <a:latin typeface="Arial" panose="020B0604020202020204" pitchFamily="34" charset="0"/>
              <a:cs typeface="Arial" panose="020B0604020202020204" pitchFamily="34" charset="0"/>
            </a:endParaRPr>
          </a:p>
        </p:txBody>
      </p:sp>
      <p:sp>
        <p:nvSpPr>
          <p:cNvPr id="4" name="Title 3"/>
          <p:cNvSpPr txBox="1">
            <a:spLocks/>
          </p:cNvSpPr>
          <p:nvPr/>
        </p:nvSpPr>
        <p:spPr>
          <a:xfrm>
            <a:off x="840472" y="367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4800" b="1" dirty="0" smtClean="0">
                <a:solidFill>
                  <a:schemeClr val="tx1"/>
                </a:solidFill>
                <a:latin typeface="Arial" panose="020B0604020202020204" pitchFamily="34" charset="0"/>
                <a:cs typeface="Arial" panose="020B0604020202020204" pitchFamily="34" charset="0"/>
              </a:rPr>
              <a:t>Background</a:t>
            </a:r>
            <a:endParaRPr lang="en-US"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20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Background</a:t>
            </a:r>
            <a:endParaRPr lang="en-US" sz="4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0294" y="2045368"/>
            <a:ext cx="12620063" cy="5264409"/>
          </a:xfrm>
        </p:spPr>
        <p:txBody>
          <a:bodyPr>
            <a:normAutofit/>
          </a:bodyPr>
          <a:lstStyle/>
          <a:p>
            <a:pPr>
              <a:spcBef>
                <a:spcPts val="0"/>
              </a:spcBef>
            </a:pPr>
            <a:r>
              <a:rPr lang="en-US" sz="2400" dirty="0" smtClean="0">
                <a:solidFill>
                  <a:schemeClr val="tx1"/>
                </a:solidFill>
                <a:latin typeface="Arial" panose="020B0604020202020204" pitchFamily="34" charset="0"/>
                <a:cs typeface="Arial" panose="020B0604020202020204" pitchFamily="34" charset="0"/>
              </a:rPr>
              <a:t>Human epithelial cells and rats exposed to 880nm at 8J/cm</a:t>
            </a:r>
            <a:r>
              <a:rPr lang="en-US" sz="2400" baseline="30000" dirty="0" smtClean="0">
                <a:solidFill>
                  <a:schemeClr val="tx1"/>
                </a:solidFill>
                <a:latin typeface="Arial" panose="020B0604020202020204" pitchFamily="34" charset="0"/>
                <a:cs typeface="Arial" panose="020B0604020202020204" pitchFamily="34" charset="0"/>
              </a:rPr>
              <a:t>2</a:t>
            </a:r>
            <a:endParaRPr lang="en-US" sz="2400" dirty="0" smtClean="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smtClean="0">
                <a:solidFill>
                  <a:schemeClr val="tx1"/>
                </a:solidFill>
                <a:latin typeface="Arial" panose="020B0604020202020204" pitchFamily="34" charset="0"/>
                <a:cs typeface="Arial" panose="020B0604020202020204" pitchFamily="34" charset="0"/>
              </a:rPr>
              <a:t>	- increased proliferation by 171% increase in growth</a:t>
            </a:r>
          </a:p>
          <a:p>
            <a:pPr marL="0" indent="0">
              <a:spcBef>
                <a:spcPts val="0"/>
              </a:spcBef>
              <a:buNone/>
            </a:pPr>
            <a:r>
              <a:rPr lang="en-US" sz="2400" dirty="0" smtClean="0">
                <a:solidFill>
                  <a:schemeClr val="tx1"/>
                </a:solidFill>
                <a:latin typeface="Arial" panose="020B0604020202020204" pitchFamily="34" charset="0"/>
                <a:cs typeface="Arial" panose="020B0604020202020204" pitchFamily="34" charset="0"/>
              </a:rPr>
              <a:t>	- Increased secretion of collagen 2 fold</a:t>
            </a:r>
          </a:p>
          <a:p>
            <a:pPr marL="0" indent="0">
              <a:spcBef>
                <a:spcPts val="0"/>
              </a:spcBef>
              <a:buNone/>
            </a:pPr>
            <a:r>
              <a:rPr lang="en-US" sz="2400" dirty="0" smtClean="0">
                <a:solidFill>
                  <a:schemeClr val="tx1"/>
                </a:solidFill>
                <a:latin typeface="Arial" panose="020B0604020202020204" pitchFamily="34" charset="0"/>
                <a:cs typeface="Arial" panose="020B0604020202020204" pitchFamily="34" charset="0"/>
              </a:rPr>
              <a:t>	- LEDs alone reduced rat wound size by 20% in 7 days</a:t>
            </a:r>
          </a:p>
          <a:p>
            <a:pPr marL="0" indent="0">
              <a:spcBef>
                <a:spcPts val="0"/>
              </a:spcBef>
              <a:buNone/>
            </a:pPr>
            <a:r>
              <a:rPr lang="en-US" sz="2400" dirty="0" smtClean="0">
                <a:solidFill>
                  <a:schemeClr val="tx1"/>
                </a:solidFill>
                <a:latin typeface="Arial" panose="020B0604020202020204" pitchFamily="34" charset="0"/>
                <a:cs typeface="Arial" panose="020B0604020202020204" pitchFamily="34" charset="0"/>
              </a:rPr>
              <a:t>	- 50% increase in laceration healing when used broad spectrum</a:t>
            </a:r>
          </a:p>
          <a:p>
            <a:pPr>
              <a:spcBef>
                <a:spcPts val="0"/>
              </a:spcBef>
            </a:pPr>
            <a:r>
              <a:rPr lang="en-US" sz="2400" dirty="0" smtClean="0">
                <a:solidFill>
                  <a:schemeClr val="tx1"/>
                </a:solidFill>
                <a:latin typeface="Arial" panose="020B0604020202020204" pitchFamily="34" charset="0"/>
                <a:cs typeface="Arial" panose="020B0604020202020204" pitchFamily="34" charset="0"/>
              </a:rPr>
              <a:t>2239 patients exposed to monochromatic infrared photo energy (890nm)</a:t>
            </a:r>
          </a:p>
          <a:p>
            <a:pPr marL="0" indent="0">
              <a:spcBef>
                <a:spcPts val="0"/>
              </a:spcBef>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Improved foot sensation (66%) and reduction in neuropathic pain (67%) in </a:t>
            </a:r>
          </a:p>
          <a:p>
            <a:pPr marL="0" indent="0">
              <a:spcBef>
                <a:spcPts val="0"/>
              </a:spcBef>
              <a:buNone/>
            </a:pPr>
            <a:r>
              <a:rPr lang="en-US" sz="2400" dirty="0">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medicare</a:t>
            </a:r>
            <a:r>
              <a:rPr lang="en-US" sz="2400" dirty="0" smtClean="0">
                <a:solidFill>
                  <a:schemeClr val="tx1"/>
                </a:solidFill>
                <a:latin typeface="Arial" panose="020B0604020202020204" pitchFamily="34" charset="0"/>
                <a:cs typeface="Arial" panose="020B0604020202020204" pitchFamily="34" charset="0"/>
              </a:rPr>
              <a:t> aged patients</a:t>
            </a:r>
          </a:p>
          <a:p>
            <a:pPr marL="0" indent="0">
              <a:spcBef>
                <a:spcPts val="0"/>
              </a:spcBef>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-1106 patients (53%) no longer had loss of protective 	sensation after treatment</a:t>
            </a:r>
          </a:p>
          <a:p>
            <a:pPr marL="0" indent="0">
              <a:buNone/>
            </a:pPr>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502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784072"/>
            <a:ext cx="10571998" cy="970450"/>
          </a:xfrm>
        </p:spPr>
        <p:txBody>
          <a:bodyPr/>
          <a:lstStyle/>
          <a:p>
            <a:r>
              <a:rPr lang="en-US" sz="4800" dirty="0" smtClean="0">
                <a:latin typeface="Arial" panose="020B0604020202020204" pitchFamily="34" charset="0"/>
                <a:cs typeface="Arial" panose="020B0604020202020204" pitchFamily="34" charset="0"/>
              </a:rPr>
              <a:t>Low Light Level Therapy (Mechanism Evidence)</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8712" y="2438854"/>
            <a:ext cx="10554574" cy="3636511"/>
          </a:xfrm>
        </p:spPr>
        <p:txBody>
          <a:bodyPr>
            <a:noAutofit/>
          </a:bodyPr>
          <a:lstStyle/>
          <a:p>
            <a:pPr>
              <a:buFont typeface="Courier New" panose="02070309020205020404" pitchFamily="49" charset="0"/>
              <a:buChar char="o"/>
            </a:pPr>
            <a:endParaRPr lang="en-US" sz="2800" dirty="0" smtClean="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Increase in </a:t>
            </a:r>
          </a:p>
          <a:p>
            <a:pPr lvl="1">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Local nitric oxide</a:t>
            </a:r>
          </a:p>
          <a:p>
            <a:pPr lvl="1">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Mitochondria count</a:t>
            </a:r>
          </a:p>
          <a:p>
            <a:pPr lvl="1">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ATP production</a:t>
            </a:r>
          </a:p>
          <a:p>
            <a:pPr lvl="1">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Vascular dilation</a:t>
            </a:r>
          </a:p>
          <a:p>
            <a:pPr lvl="1">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Macrophage Activation</a:t>
            </a:r>
          </a:p>
          <a:p>
            <a:pPr lvl="1">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Synthesis of </a:t>
            </a:r>
            <a:r>
              <a:rPr lang="en-US" sz="2800" dirty="0">
                <a:latin typeface="Arial" panose="020B0604020202020204" pitchFamily="34" charset="0"/>
                <a:cs typeface="Arial" panose="020B0604020202020204" pitchFamily="34" charset="0"/>
              </a:rPr>
              <a:t>procollagen in fibroblasts</a:t>
            </a:r>
            <a:endParaRPr lang="en-US" sz="2800" dirty="0" smtClean="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20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Needs Assessment Summary</a:t>
            </a:r>
            <a:endParaRPr lang="en-US" sz="4800"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222330" y="1908207"/>
            <a:ext cx="3536791" cy="4572000"/>
          </a:xfrm>
          <a:prstGeom prst="rect">
            <a:avLst/>
          </a:prstGeom>
          <a:solidFill>
            <a:schemeClr val="tx1"/>
          </a:solidFill>
          <a:ln>
            <a:solidFill>
              <a:schemeClr val="accent1">
                <a:lumMod val="60000"/>
                <a:lumOff val="40000"/>
              </a:schemeClr>
            </a:solidFill>
          </a:ln>
        </p:spPr>
        <p:txBody>
          <a:bodyPr wrap="square" rtlCol="0">
            <a:spAutoFit/>
          </a:bodyPr>
          <a:lstStyle/>
          <a:p>
            <a:pPr algn="ctr"/>
            <a:r>
              <a:rPr lang="en-US" sz="3200" b="1" u="sng" dirty="0" smtClean="0">
                <a:solidFill>
                  <a:schemeClr val="bg1"/>
                </a:solidFill>
                <a:latin typeface="Arial" panose="020B0604020202020204" pitchFamily="34" charset="0"/>
                <a:cs typeface="Arial" panose="020B0604020202020204" pitchFamily="34" charset="0"/>
              </a:rPr>
              <a:t>Patient</a:t>
            </a:r>
          </a:p>
          <a:p>
            <a:pPr marL="914400" lvl="1" indent="-457200">
              <a:buFont typeface="Arial" panose="020B0604020202020204" pitchFamily="34" charset="0"/>
              <a:buChar char="•"/>
            </a:pPr>
            <a:r>
              <a:rPr lang="de-DE" sz="2800" dirty="0">
                <a:solidFill>
                  <a:schemeClr val="bg1"/>
                </a:solidFill>
                <a:latin typeface="Arial" panose="020B0604020202020204" pitchFamily="34" charset="0"/>
                <a:cs typeface="Arial" panose="020B0604020202020204" pitchFamily="34" charset="0"/>
              </a:rPr>
              <a:t>Low impact</a:t>
            </a:r>
          </a:p>
          <a:p>
            <a:pPr marL="914400" lvl="1" indent="-457200">
              <a:buFont typeface="Arial" panose="020B0604020202020204" pitchFamily="34" charset="0"/>
              <a:buChar char="•"/>
            </a:pPr>
            <a:r>
              <a:rPr lang="de-DE" sz="2800" dirty="0">
                <a:solidFill>
                  <a:schemeClr val="bg1"/>
                </a:solidFill>
                <a:latin typeface="Arial" panose="020B0604020202020204" pitchFamily="34" charset="0"/>
                <a:cs typeface="Arial" panose="020B0604020202020204" pitchFamily="34" charset="0"/>
              </a:rPr>
              <a:t>Retain gold standard</a:t>
            </a:r>
          </a:p>
          <a:p>
            <a:pPr marL="914400" lvl="1" indent="-457200">
              <a:buFont typeface="Arial" panose="020B0604020202020204" pitchFamily="34" charset="0"/>
              <a:buChar char="•"/>
            </a:pPr>
            <a:r>
              <a:rPr lang="de-DE" sz="2800" dirty="0">
                <a:solidFill>
                  <a:schemeClr val="bg1"/>
                </a:solidFill>
                <a:latin typeface="Arial" panose="020B0604020202020204" pitchFamily="34" charset="0"/>
                <a:cs typeface="Arial" panose="020B0604020202020204" pitchFamily="34" charset="0"/>
              </a:rPr>
              <a:t>Bring no harm or discomfort</a:t>
            </a:r>
          </a:p>
          <a:p>
            <a:pPr marL="914400" lvl="1" indent="-457200">
              <a:buFont typeface="Arial" panose="020B0604020202020204" pitchFamily="34" charset="0"/>
              <a:buChar char="•"/>
            </a:pPr>
            <a:r>
              <a:rPr lang="de-DE" sz="2800" dirty="0">
                <a:solidFill>
                  <a:schemeClr val="bg1"/>
                </a:solidFill>
                <a:latin typeface="Arial" panose="020B0604020202020204" pitchFamily="34" charset="0"/>
                <a:cs typeface="Arial" panose="020B0604020202020204" pitchFamily="34" charset="0"/>
              </a:rPr>
              <a:t>Proven to reduce healing time</a:t>
            </a:r>
          </a:p>
          <a:p>
            <a:pPr marL="914400" lvl="1" indent="-457200">
              <a:buFont typeface="Arial" panose="020B0604020202020204" pitchFamily="34" charset="0"/>
              <a:buChar char="•"/>
            </a:pPr>
            <a:r>
              <a:rPr lang="de-DE" sz="2800" dirty="0">
                <a:solidFill>
                  <a:schemeClr val="bg1"/>
                </a:solidFill>
                <a:latin typeface="Arial" panose="020B0604020202020204" pitchFamily="34" charset="0"/>
                <a:cs typeface="Arial" panose="020B0604020202020204" pitchFamily="34" charset="0"/>
              </a:rPr>
              <a:t>Waterproof</a:t>
            </a:r>
            <a:endParaRPr lang="en-US" sz="2800"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279480" y="1907250"/>
            <a:ext cx="3506210" cy="4572000"/>
          </a:xfrm>
          <a:prstGeom prst="rect">
            <a:avLst/>
          </a:prstGeom>
          <a:solidFill>
            <a:schemeClr val="tx1"/>
          </a:solidFill>
          <a:ln>
            <a:solidFill>
              <a:schemeClr val="accent1">
                <a:lumMod val="60000"/>
                <a:lumOff val="40000"/>
              </a:schemeClr>
            </a:solidFill>
          </a:ln>
        </p:spPr>
        <p:txBody>
          <a:bodyPr wrap="square" rtlCol="0">
            <a:spAutoFit/>
          </a:bodyPr>
          <a:lstStyle/>
          <a:p>
            <a:pPr algn="ctr"/>
            <a:r>
              <a:rPr lang="en-US" sz="3200" b="1" u="sng" dirty="0" smtClean="0">
                <a:solidFill>
                  <a:schemeClr val="bg1"/>
                </a:solidFill>
                <a:latin typeface="Arial" panose="020B0604020202020204" pitchFamily="34" charset="0"/>
                <a:cs typeface="Arial" panose="020B0604020202020204" pitchFamily="34" charset="0"/>
              </a:rPr>
              <a:t>Provider</a:t>
            </a:r>
          </a:p>
          <a:p>
            <a:pPr marL="914400" lvl="1" indent="-4572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Simple </a:t>
            </a:r>
            <a:r>
              <a:rPr lang="de-DE" sz="2400" dirty="0" smtClean="0">
                <a:solidFill>
                  <a:schemeClr val="bg1"/>
                </a:solidFill>
                <a:latin typeface="Arial" panose="020B0604020202020204" pitchFamily="34" charset="0"/>
                <a:cs typeface="Arial" panose="020B0604020202020204" pitchFamily="34" charset="0"/>
              </a:rPr>
              <a:t>application</a:t>
            </a:r>
          </a:p>
          <a:p>
            <a:pPr lvl="2"/>
            <a:r>
              <a:rPr lang="de-DE" sz="2400" dirty="0" smtClean="0">
                <a:solidFill>
                  <a:schemeClr val="bg1"/>
                </a:solidFill>
                <a:latin typeface="Arial" panose="020B0604020202020204" pitchFamily="34" charset="0"/>
                <a:cs typeface="Arial" panose="020B0604020202020204" pitchFamily="34" charset="0"/>
              </a:rPr>
              <a:t>(no </a:t>
            </a:r>
            <a:r>
              <a:rPr lang="de-DE" sz="2400" dirty="0">
                <a:solidFill>
                  <a:schemeClr val="bg1"/>
                </a:solidFill>
                <a:latin typeface="Arial" panose="020B0604020202020204" pitchFamily="34" charset="0"/>
                <a:cs typeface="Arial" panose="020B0604020202020204" pitchFamily="34" charset="0"/>
              </a:rPr>
              <a:t>special training </a:t>
            </a:r>
            <a:r>
              <a:rPr lang="de-DE" sz="2400" dirty="0" smtClean="0">
                <a:solidFill>
                  <a:schemeClr val="bg1"/>
                </a:solidFill>
                <a:latin typeface="Arial" panose="020B0604020202020204" pitchFamily="34" charset="0"/>
                <a:cs typeface="Arial" panose="020B0604020202020204" pitchFamily="34" charset="0"/>
              </a:rPr>
              <a:t>required)</a:t>
            </a:r>
            <a:endParaRPr lang="de-DE" sz="2400" dirty="0">
              <a:solidFill>
                <a:schemeClr val="bg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de-DE" sz="2400" dirty="0" smtClean="0">
                <a:solidFill>
                  <a:schemeClr val="bg1"/>
                </a:solidFill>
                <a:latin typeface="Arial" panose="020B0604020202020204" pitchFamily="34" charset="0"/>
                <a:cs typeface="Arial" panose="020B0604020202020204" pitchFamily="34" charset="0"/>
              </a:rPr>
              <a:t>Minimal </a:t>
            </a:r>
            <a:r>
              <a:rPr lang="de-DE" sz="2400" dirty="0">
                <a:solidFill>
                  <a:schemeClr val="bg1"/>
                </a:solidFill>
                <a:latin typeface="Arial" panose="020B0604020202020204" pitchFamily="34" charset="0"/>
                <a:cs typeface="Arial" panose="020B0604020202020204" pitchFamily="34" charset="0"/>
              </a:rPr>
              <a:t>preparation</a:t>
            </a:r>
          </a:p>
          <a:p>
            <a:pPr marL="914400" lvl="1" indent="-4572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Simple maintenance</a:t>
            </a:r>
          </a:p>
          <a:p>
            <a:pPr marL="914400" lvl="1" indent="-4572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Compatible with current standards</a:t>
            </a:r>
            <a:endParaRPr lang="en-US" sz="2400"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8289241" y="1907250"/>
            <a:ext cx="3536791" cy="4572000"/>
          </a:xfrm>
          <a:prstGeom prst="rect">
            <a:avLst/>
          </a:prstGeom>
          <a:solidFill>
            <a:schemeClr val="tx1"/>
          </a:solidFill>
          <a:ln>
            <a:solidFill>
              <a:schemeClr val="accent1">
                <a:lumMod val="60000"/>
                <a:lumOff val="40000"/>
              </a:schemeClr>
            </a:solidFill>
          </a:ln>
        </p:spPr>
        <p:txBody>
          <a:bodyPr wrap="square" rtlCol="0">
            <a:spAutoFit/>
          </a:bodyPr>
          <a:lstStyle/>
          <a:p>
            <a:pPr algn="ctr"/>
            <a:r>
              <a:rPr lang="en-US" sz="3200" b="1" u="sng" dirty="0" smtClean="0">
                <a:solidFill>
                  <a:schemeClr val="bg1"/>
                </a:solidFill>
                <a:latin typeface="Arial" panose="020B0604020202020204" pitchFamily="34" charset="0"/>
                <a:cs typeface="Arial" panose="020B0604020202020204" pitchFamily="34" charset="0"/>
              </a:rPr>
              <a:t>System</a:t>
            </a:r>
            <a:endParaRPr lang="en-US" sz="3200" u="sng" dirty="0" smtClean="0">
              <a:solidFill>
                <a:schemeClr val="bg1"/>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Low cost</a:t>
            </a:r>
          </a:p>
          <a:p>
            <a:pPr marL="1028700" lvl="1" indent="-5715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Dependable</a:t>
            </a:r>
          </a:p>
          <a:p>
            <a:pPr marL="1028700" lvl="1" indent="-5715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Durable</a:t>
            </a:r>
          </a:p>
          <a:p>
            <a:pPr marL="1028700" lvl="1" indent="-571500">
              <a:buFont typeface="Arial" panose="020B0604020202020204" pitchFamily="34" charset="0"/>
              <a:buChar char="•"/>
            </a:pPr>
            <a:r>
              <a:rPr lang="de-DE" sz="2400" dirty="0">
                <a:solidFill>
                  <a:schemeClr val="bg1"/>
                </a:solidFill>
                <a:latin typeface="Arial" panose="020B0604020202020204" pitchFamily="34" charset="0"/>
                <a:cs typeface="Arial" panose="020B0604020202020204" pitchFamily="34" charset="0"/>
              </a:rPr>
              <a:t>Willing insurance </a:t>
            </a:r>
            <a:r>
              <a:rPr lang="de-DE" sz="2400" dirty="0" smtClean="0">
                <a:solidFill>
                  <a:schemeClr val="bg1"/>
                </a:solidFill>
                <a:latin typeface="Arial" panose="020B0604020202020204" pitchFamily="34" charset="0"/>
                <a:cs typeface="Arial" panose="020B0604020202020204" pitchFamily="34" charset="0"/>
              </a:rPr>
              <a:t>companies</a:t>
            </a:r>
            <a:endParaRPr lang="de-DE" sz="2400" dirty="0">
              <a:solidFill>
                <a:schemeClr val="bg1"/>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de-DE" sz="2400" dirty="0" smtClean="0">
              <a:solidFill>
                <a:schemeClr val="bg1"/>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de-DE" sz="2400" dirty="0">
              <a:solidFill>
                <a:schemeClr val="bg1"/>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de-DE" sz="2400" dirty="0" smtClean="0">
              <a:solidFill>
                <a:schemeClr val="bg1"/>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72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1"/>
                </a:solidFill>
                <a:latin typeface="Arial" panose="020B0604020202020204" pitchFamily="34" charset="0"/>
                <a:cs typeface="Arial" panose="020B0604020202020204" pitchFamily="34" charset="0"/>
              </a:rPr>
              <a:t>Design Components</a:t>
            </a:r>
            <a:endParaRPr lang="en-US" sz="48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765"/>
          <a:stretch/>
        </p:blipFill>
        <p:spPr>
          <a:xfrm>
            <a:off x="105531" y="1907255"/>
            <a:ext cx="6050573" cy="468609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684" r="2491"/>
          <a:stretch/>
        </p:blipFill>
        <p:spPr>
          <a:xfrm>
            <a:off x="6331835" y="2487703"/>
            <a:ext cx="5737366" cy="3765829"/>
          </a:xfrm>
          <a:prstGeom prst="rect">
            <a:avLst/>
          </a:prstGeom>
        </p:spPr>
      </p:pic>
    </p:spTree>
    <p:extLst>
      <p:ext uri="{BB962C8B-B14F-4D97-AF65-F5344CB8AC3E}">
        <p14:creationId xmlns:p14="http://schemas.microsoft.com/office/powerpoint/2010/main" val="3411686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TotalTime>
  <Words>610</Words>
  <Application>Microsoft Office PowerPoint</Application>
  <PresentationFormat>Widescreen</PresentationFormat>
  <Paragraphs>150</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Courier New</vt:lpstr>
      <vt:lpstr>Wingdings 2</vt:lpstr>
      <vt:lpstr>1_Quotable</vt:lpstr>
      <vt:lpstr>PowerPoint Presentation</vt:lpstr>
      <vt:lpstr>Problem Statement</vt:lpstr>
      <vt:lpstr>Current Standard of Care</vt:lpstr>
      <vt:lpstr>Background</vt:lpstr>
      <vt:lpstr>PowerPoint Presentation</vt:lpstr>
      <vt:lpstr>Background</vt:lpstr>
      <vt:lpstr>Low Light Level Therapy (Mechanism Evidence)</vt:lpstr>
      <vt:lpstr>Needs Assessment Summary</vt:lpstr>
      <vt:lpstr>Design Components</vt:lpstr>
      <vt:lpstr>Design Components</vt:lpstr>
      <vt:lpstr>Device Specifications</vt:lpstr>
      <vt:lpstr>Risk Assessment</vt:lpstr>
      <vt:lpstr>Work Completed</vt:lpstr>
      <vt:lpstr>Future Work</vt:lpstr>
      <vt:lpstr>Next Steps </vt:lpstr>
      <vt:lpstr>Immediate Next Steps: Details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dc:creator>
  <cp:lastModifiedBy>JEM</cp:lastModifiedBy>
  <cp:revision>30</cp:revision>
  <dcterms:created xsi:type="dcterms:W3CDTF">2015-11-15T17:22:59Z</dcterms:created>
  <dcterms:modified xsi:type="dcterms:W3CDTF">2015-11-18T04:15:14Z</dcterms:modified>
</cp:coreProperties>
</file>