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2" r:id="rId5"/>
    <p:sldId id="260" r:id="rId6"/>
    <p:sldId id="258" r:id="rId7"/>
    <p:sldId id="259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memory.com/items/show/110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oridamemory.com/items/show/21248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xroads.virginia.edu/~ma01/grand-jean/hurston/chapters/anthology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memory.com/items/show/1100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dm16455.contentdm.oclc.org/cdm/ref/collection/p15428coll2/id/144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loridamemory.com/onlineclassroom/zora_hurston/documents/stetsonkennedy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Zora Neale Hurston on Turpentine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0317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Teacher workshop</a:t>
            </a:r>
          </a:p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Tatiana McInnis</a:t>
            </a:r>
          </a:p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Vanderbilt university 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Garamond" panose="02020404030301010803" pitchFamily="18" charset="0"/>
              </a:rPr>
              <a:t>Concluding Thoughts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aramond" panose="02020404030301010803" pitchFamily="18" charset="0"/>
              </a:rPr>
              <a:t>A focus on </a:t>
            </a:r>
            <a:r>
              <a:rPr lang="en-US" sz="2400" dirty="0" smtClean="0">
                <a:latin typeface="Garamond" panose="02020404030301010803" pitchFamily="18" charset="0"/>
              </a:rPr>
              <a:t>turpentine harvesting in 20</a:t>
            </a:r>
            <a:r>
              <a:rPr lang="en-US" sz="2400" baseline="30000" dirty="0" smtClean="0">
                <a:latin typeface="Garamond" panose="02020404030301010803" pitchFamily="18" charset="0"/>
              </a:rPr>
              <a:t>th</a:t>
            </a:r>
            <a:r>
              <a:rPr lang="en-US" sz="2400" dirty="0" smtClean="0">
                <a:latin typeface="Garamond" panose="02020404030301010803" pitchFamily="18" charset="0"/>
              </a:rPr>
              <a:t> century Florida </a:t>
            </a:r>
            <a:r>
              <a:rPr lang="en-US" sz="2400" dirty="0" smtClean="0">
                <a:latin typeface="Garamond" panose="02020404030301010803" pitchFamily="18" charset="0"/>
              </a:rPr>
              <a:t>will allow students to examine </a:t>
            </a:r>
            <a:r>
              <a:rPr lang="en-US" sz="2400" dirty="0" smtClean="0">
                <a:latin typeface="Garamond" panose="02020404030301010803" pitchFamily="18" charset="0"/>
              </a:rPr>
              <a:t>Zora </a:t>
            </a:r>
            <a:r>
              <a:rPr lang="en-US" sz="2400" dirty="0" smtClean="0">
                <a:latin typeface="Garamond" panose="02020404030301010803" pitchFamily="18" charset="0"/>
              </a:rPr>
              <a:t>Neale </a:t>
            </a:r>
            <a:r>
              <a:rPr lang="en-US" sz="2400" dirty="0" smtClean="0">
                <a:latin typeface="Garamond" panose="02020404030301010803" pitchFamily="18" charset="0"/>
              </a:rPr>
              <a:t>Hurston’s </a:t>
            </a:r>
            <a:r>
              <a:rPr lang="en-US" sz="2400" dirty="0" smtClean="0">
                <a:latin typeface="Garamond" panose="02020404030301010803" pitchFamily="18" charset="0"/>
              </a:rPr>
              <a:t>work as an anthropologist as well as an author and invites consideration of different fields, including peonage, the Great Depression, etc</a:t>
            </a:r>
            <a:r>
              <a:rPr lang="en-US" sz="2400" dirty="0" smtClean="0">
                <a:latin typeface="Garamond" panose="02020404030301010803" pitchFamily="18" charset="0"/>
              </a:rPr>
              <a:t>. as well as economic </a:t>
            </a:r>
            <a:r>
              <a:rPr lang="en-US" sz="2400" dirty="0" smtClean="0">
                <a:latin typeface="Garamond" panose="02020404030301010803" pitchFamily="18" charset="0"/>
              </a:rPr>
              <a:t>conditions as they relate to health, race, and literature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Students can </a:t>
            </a:r>
            <a:r>
              <a:rPr lang="en-US" sz="2400" dirty="0" smtClean="0">
                <a:latin typeface="Garamond" panose="02020404030301010803" pitchFamily="18" charset="0"/>
              </a:rPr>
              <a:t>develop </a:t>
            </a:r>
            <a:r>
              <a:rPr lang="en-US" sz="2400" dirty="0" smtClean="0">
                <a:latin typeface="Garamond" panose="02020404030301010803" pitchFamily="18" charset="0"/>
              </a:rPr>
              <a:t>research projects </a:t>
            </a:r>
            <a:r>
              <a:rPr lang="en-US" sz="2400" dirty="0" smtClean="0">
                <a:latin typeface="Garamond" panose="02020404030301010803" pitchFamily="18" charset="0"/>
              </a:rPr>
              <a:t>on the Florida turpentine industry </a:t>
            </a:r>
            <a:r>
              <a:rPr lang="en-US" sz="2400" dirty="0" smtClean="0">
                <a:latin typeface="Garamond" panose="02020404030301010803" pitchFamily="18" charset="0"/>
              </a:rPr>
              <a:t>through an engagement with resources available in the Florida Memory Archives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aramond" panose="02020404030301010803" pitchFamily="18" charset="0"/>
              </a:rPr>
              <a:t>What is turpentine? </a:t>
            </a:r>
            <a:endParaRPr lang="en-US" sz="44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405703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Garamond" panose="02020404030301010803" pitchFamily="18" charset="0"/>
              </a:rPr>
              <a:t>Turpentine is a fluid, made from resin (which is harvested from live pine trees) and distilled with steam. The resulting liquid was and is used as a solvent to thin paints, produce varnishes, but is also used in medicinal treatments/elixirs. </a:t>
            </a:r>
            <a:r>
              <a:rPr lang="en-US" sz="2400" dirty="0">
                <a:latin typeface="Garamond" panose="02020404030301010803" pitchFamily="18" charset="0"/>
              </a:rPr>
              <a:t>F</a:t>
            </a:r>
            <a:r>
              <a:rPr lang="en-US" sz="2400" dirty="0" smtClean="0">
                <a:latin typeface="Garamond" panose="02020404030301010803" pitchFamily="18" charset="0"/>
              </a:rPr>
              <a:t>or example, Vicks still uses turpentine in its formula (invites consideration of physical health). 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In Northern Florida, </a:t>
            </a:r>
            <a:r>
              <a:rPr lang="en-US" sz="2400" dirty="0" smtClean="0">
                <a:latin typeface="Garamond" panose="02020404030301010803" pitchFamily="18" charset="0"/>
              </a:rPr>
              <a:t>the area </a:t>
            </a:r>
            <a:r>
              <a:rPr lang="en-US" sz="2400" dirty="0" smtClean="0">
                <a:latin typeface="Garamond" panose="02020404030301010803" pitchFamily="18" charset="0"/>
              </a:rPr>
              <a:t>I’ll be focusing on, </a:t>
            </a:r>
            <a:r>
              <a:rPr lang="en-US" sz="2400" dirty="0" smtClean="0">
                <a:latin typeface="Garamond" panose="02020404030301010803" pitchFamily="18" charset="0"/>
              </a:rPr>
              <a:t>turpentine </a:t>
            </a:r>
            <a:r>
              <a:rPr lang="en-US" sz="2400" dirty="0" smtClean="0">
                <a:latin typeface="Garamond" panose="02020404030301010803" pitchFamily="18" charset="0"/>
              </a:rPr>
              <a:t>was harvested from the late 1800s to as recently as 1989. </a:t>
            </a:r>
          </a:p>
          <a:p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42" y="2301314"/>
            <a:ext cx="4437530" cy="4020671"/>
          </a:xfrm>
        </p:spPr>
      </p:pic>
      <p:sp>
        <p:nvSpPr>
          <p:cNvPr id="8" name="TextBox 7"/>
          <p:cNvSpPr txBox="1"/>
          <p:nvPr/>
        </p:nvSpPr>
        <p:spPr>
          <a:xfrm>
            <a:off x="6347011" y="6321985"/>
            <a:ext cx="465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9FF"/>
                </a:solidFill>
                <a:latin typeface="Garamond" panose="02020404030301010803" pitchFamily="18" charset="0"/>
                <a:hlinkClick r:id="rId3"/>
              </a:rPr>
              <a:t>https://</a:t>
            </a:r>
            <a:r>
              <a:rPr lang="en-US" sz="1600" dirty="0" smtClean="0">
                <a:solidFill>
                  <a:srgbClr val="0099FF"/>
                </a:solidFill>
                <a:latin typeface="Garamond" panose="02020404030301010803" pitchFamily="18" charset="0"/>
                <a:hlinkClick r:id="rId3"/>
              </a:rPr>
              <a:t>www.floridamemory.com/items/show/11013</a:t>
            </a:r>
            <a:r>
              <a:rPr lang="en-US" sz="1600" dirty="0" smtClean="0">
                <a:solidFill>
                  <a:srgbClr val="0099FF"/>
                </a:solidFill>
                <a:latin typeface="Garamond" panose="02020404030301010803" pitchFamily="18" charset="0"/>
              </a:rPr>
              <a:t> </a:t>
            </a:r>
            <a:endParaRPr lang="en-US" sz="1600" dirty="0">
              <a:solidFill>
                <a:srgbClr val="0099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2138082"/>
            <a:ext cx="4688309" cy="388171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06" y="2138082"/>
            <a:ext cx="4948518" cy="3881718"/>
          </a:xfrm>
        </p:spPr>
      </p:pic>
    </p:spTree>
    <p:extLst>
      <p:ext uri="{BB962C8B-B14F-4D97-AF65-F5344CB8AC3E}">
        <p14:creationId xmlns:p14="http://schemas.microsoft.com/office/powerpoint/2010/main" val="267374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926" y="770468"/>
            <a:ext cx="8761413" cy="706964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Turpentine Advertisements: Then and Now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683658"/>
            <a:ext cx="5471886" cy="455748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1" y="1683658"/>
            <a:ext cx="5820229" cy="4589542"/>
          </a:xfrm>
        </p:spPr>
      </p:pic>
      <p:sp>
        <p:nvSpPr>
          <p:cNvPr id="6" name="TextBox 5"/>
          <p:cNvSpPr txBox="1"/>
          <p:nvPr/>
        </p:nvSpPr>
        <p:spPr>
          <a:xfrm>
            <a:off x="682172" y="6273200"/>
            <a:ext cx="445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aramond" panose="02020404030301010803" pitchFamily="18" charset="0"/>
              </a:rPr>
              <a:t>Published in 1939. Available here: </a:t>
            </a:r>
            <a:r>
              <a:rPr lang="en-US" sz="1400" dirty="0" smtClean="0">
                <a:latin typeface="Garamond" panose="02020404030301010803" pitchFamily="18" charset="0"/>
                <a:hlinkClick r:id="rId4"/>
              </a:rPr>
              <a:t>https</a:t>
            </a:r>
            <a:r>
              <a:rPr lang="en-US" sz="1400" dirty="0">
                <a:latin typeface="Garamond" panose="02020404030301010803" pitchFamily="18" charset="0"/>
                <a:hlinkClick r:id="rId4"/>
              </a:rPr>
              <a:t>://</a:t>
            </a:r>
            <a:r>
              <a:rPr lang="en-US" sz="1400" dirty="0" smtClean="0">
                <a:latin typeface="Garamond" panose="02020404030301010803" pitchFamily="18" charset="0"/>
                <a:hlinkClick r:id="rId4"/>
              </a:rPr>
              <a:t>www.floridamemory.com/items/show/212484</a:t>
            </a:r>
            <a:r>
              <a:rPr lang="en-US" sz="1400" dirty="0" smtClean="0">
                <a:latin typeface="Garamond" panose="02020404030301010803" pitchFamily="18" charset="0"/>
              </a:rPr>
              <a:t> </a:t>
            </a:r>
            <a:endParaRPr lang="en-US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Zora Neale Hurston’s “Turpentine Love” in Eatonville Anthology, 1926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Garamond" panose="02020404030301010803" pitchFamily="18" charset="0"/>
              </a:rPr>
              <a:t>Synopsis: The vignette explores Jim Merchant’s marriage to his unnamed wife who formerly suffered from “fits” before being cured by turpentine::</a:t>
            </a:r>
          </a:p>
          <a:p>
            <a:pPr lvl="1"/>
            <a:r>
              <a:rPr lang="en-US" sz="2400" dirty="0" smtClean="0">
                <a:latin typeface="Garamond" panose="02020404030301010803" pitchFamily="18" charset="0"/>
              </a:rPr>
              <a:t>“She had [a fit], and her mother tried to give her a dose of turpentine to stop it. Accidentally she spilled it in her eye and it cured her. She never had another fit…” (Hurston 60)</a:t>
            </a:r>
          </a:p>
          <a:p>
            <a:pPr lvl="2"/>
            <a:r>
              <a:rPr lang="en-US" sz="2200" dirty="0" smtClean="0">
                <a:latin typeface="Garamond" panose="02020404030301010803" pitchFamily="18" charset="0"/>
              </a:rPr>
              <a:t>Eatonville </a:t>
            </a:r>
            <a:r>
              <a:rPr lang="en-US" sz="2200" dirty="0">
                <a:latin typeface="Garamond" panose="02020404030301010803" pitchFamily="18" charset="0"/>
              </a:rPr>
              <a:t>Anthology available here: </a:t>
            </a:r>
            <a:r>
              <a:rPr lang="en-US" sz="2200" dirty="0">
                <a:latin typeface="Garamond" panose="02020404030301010803" pitchFamily="18" charset="0"/>
                <a:hlinkClick r:id="rId2"/>
              </a:rPr>
              <a:t>http://xroads.virginia.edu/~</a:t>
            </a:r>
            <a:r>
              <a:rPr lang="en-US" sz="2200" dirty="0" smtClean="0">
                <a:latin typeface="Garamond" panose="02020404030301010803" pitchFamily="18" charset="0"/>
                <a:hlinkClick r:id="rId2"/>
              </a:rPr>
              <a:t>ma01/grand-jean/hurston/chapters/anthology.html</a:t>
            </a:r>
            <a:endParaRPr lang="en-US" sz="2200" dirty="0" smtClean="0">
              <a:latin typeface="Garamond" panose="02020404030301010803" pitchFamily="18" charset="0"/>
            </a:endParaRPr>
          </a:p>
          <a:p>
            <a:pPr marL="349250" lvl="1" indent="-349250"/>
            <a:r>
              <a:rPr lang="en-US" sz="2400" dirty="0" smtClean="0">
                <a:latin typeface="Garamond" panose="02020404030301010803" pitchFamily="18" charset="0"/>
              </a:rPr>
              <a:t>Potential themes for discussion: Women’s mental health, turpentine as medicine, important Florida commodity as related to local/national healthcare. </a:t>
            </a:r>
            <a:endParaRPr lang="en-US" sz="2400" dirty="0">
              <a:latin typeface="Garamond" panose="02020404030301010803" pitchFamily="18" charset="0"/>
            </a:endParaRPr>
          </a:p>
          <a:p>
            <a:pPr lvl="1"/>
            <a:endParaRPr lang="en-US" sz="2400" dirty="0" smtClean="0">
              <a:latin typeface="Garamond" panose="02020404030301010803" pitchFamily="18" charset="0"/>
            </a:endParaRPr>
          </a:p>
          <a:p>
            <a:pPr marL="349250" lvl="1" indent="-349250"/>
            <a:endParaRPr lang="en-US" sz="24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Garamond" panose="02020404030301010803" pitchFamily="18" charset="0"/>
              </a:rPr>
              <a:t>Turpentine Camps: Where Hurston and Turpentine Meet</a:t>
            </a:r>
            <a:endParaRPr lang="en-US" sz="40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2232213"/>
            <a:ext cx="4654174" cy="41013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Garamond" panose="02020404030301010803" pitchFamily="18" charset="0"/>
              </a:rPr>
              <a:t>Turpentine labor in Northern Florida, and the South more generally, was harvested by Black women and men who were maintained as the turpentine labor force through a violent peonage/debt system that closely resembled slavery.  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Hurston, who had already written short stories and novels (</a:t>
            </a:r>
            <a:r>
              <a:rPr lang="en-US" sz="2400" i="1" dirty="0" smtClean="0">
                <a:latin typeface="Garamond" panose="02020404030301010803" pitchFamily="18" charset="0"/>
              </a:rPr>
              <a:t>Jonah’s Gourd Vine</a:t>
            </a:r>
            <a:r>
              <a:rPr lang="en-US" sz="2400" dirty="0" smtClean="0">
                <a:latin typeface="Garamond" panose="02020404030301010803" pitchFamily="18" charset="0"/>
              </a:rPr>
              <a:t>) about turpentine (see earlier slide),  investigated mistreatment of turpentine laborers in Cross City, Florida in August of 1939 for the Great Depression era Works Progress Administration. 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636" y="6333565"/>
            <a:ext cx="50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hlinkClick r:id="rId3"/>
              </a:rPr>
              <a:t>https://</a:t>
            </a:r>
            <a:r>
              <a:rPr lang="en-US" dirty="0" smtClean="0">
                <a:latin typeface="Garamond" panose="02020404030301010803" pitchFamily="18" charset="0"/>
                <a:hlinkClick r:id="rId3"/>
              </a:rPr>
              <a:t>www.floridamemory.com/items/show/11004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8713" y="5742339"/>
            <a:ext cx="545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Garamond" panose="02020404030301010803" pitchFamily="18" charset="0"/>
              </a:rPr>
              <a:t>Potential themes for discussion: </a:t>
            </a:r>
            <a:r>
              <a:rPr lang="en-US" dirty="0" smtClean="0">
                <a:latin typeface="Garamond" panose="02020404030301010803" pitchFamily="18" charset="0"/>
              </a:rPr>
              <a:t>Depression era, Hurston as anthropologist compared to Hurston as author,  New Deal programs, race and racism, legacies of slavery. 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Notes on Cross City by Zora Neale Hurston 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sz="1800" dirty="0">
                <a:latin typeface="Garamond" panose="02020404030301010803" pitchFamily="18" charset="0"/>
              </a:rPr>
              <a:t>available here: </a:t>
            </a:r>
            <a:r>
              <a:rPr lang="en-US" sz="1800" dirty="0">
                <a:latin typeface="Garamond" panose="02020404030301010803" pitchFamily="18" charset="0"/>
                <a:hlinkClick r:id="rId2"/>
              </a:rPr>
              <a:t>http://</a:t>
            </a:r>
            <a:r>
              <a:rPr lang="en-US" sz="1800" dirty="0" smtClean="0">
                <a:latin typeface="Garamond" panose="02020404030301010803" pitchFamily="18" charset="0"/>
                <a:hlinkClick r:id="rId2"/>
              </a:rPr>
              <a:t>cdm16455.contentdm.oclc.org/cdm/ref/collection/p15428coll2/id/1442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4" t="-10429" r="-2774" b="1338"/>
          <a:stretch/>
        </p:blipFill>
        <p:spPr>
          <a:xfrm>
            <a:off x="653141" y="1680632"/>
            <a:ext cx="11292115" cy="21945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5" r="6575"/>
          <a:stretch/>
        </p:blipFill>
        <p:spPr>
          <a:xfrm>
            <a:off x="274320" y="3773036"/>
            <a:ext cx="6620055" cy="283096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-993" r="25654" b="-993"/>
          <a:stretch/>
        </p:blipFill>
        <p:spPr>
          <a:xfrm>
            <a:off x="6894375" y="3773035"/>
            <a:ext cx="4754880" cy="250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Notes on Cross City by Zora Neale Hurston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Stetson Kennedy (author and contributor to the WPA Florida State Guide) reviewed some notes on a Cross City turpentine camp by Hurston wherein she noted: </a:t>
            </a:r>
            <a:r>
              <a:rPr lang="en-US" b="1" dirty="0">
                <a:latin typeface="Garamond" panose="02020404030301010803" pitchFamily="18" charset="0"/>
              </a:rPr>
              <a:t>“a hand tried to run away last week, and the sheriff had all the roads guarded</a:t>
            </a:r>
            <a:r>
              <a:rPr lang="en-US" dirty="0">
                <a:latin typeface="Garamond" panose="02020404030301010803" pitchFamily="18" charset="0"/>
              </a:rPr>
              <a:t>"..."</a:t>
            </a:r>
            <a:r>
              <a:rPr lang="en-US" b="1" dirty="0">
                <a:latin typeface="Garamond" panose="02020404030301010803" pitchFamily="18" charset="0"/>
              </a:rPr>
              <a:t>there is a grave not far from here of a hand they beat to death</a:t>
            </a:r>
            <a:r>
              <a:rPr lang="en-US" dirty="0">
                <a:latin typeface="Garamond" panose="02020404030301010803" pitchFamily="18" charset="0"/>
              </a:rPr>
              <a:t>"..."</a:t>
            </a:r>
            <a:r>
              <a:rPr lang="en-US" b="1" dirty="0">
                <a:latin typeface="Garamond" panose="02020404030301010803" pitchFamily="18" charset="0"/>
              </a:rPr>
              <a:t>a woman told me she cooks, cleans, washes and irons all for $2.25 per week.”</a:t>
            </a:r>
          </a:p>
          <a:p>
            <a:r>
              <a:rPr lang="en-US" dirty="0">
                <a:latin typeface="Garamond" panose="02020404030301010803" pitchFamily="18" charset="0"/>
              </a:rPr>
              <a:t>Available here: </a:t>
            </a:r>
            <a:r>
              <a:rPr lang="en-US" dirty="0">
                <a:latin typeface="Garamond" panose="02020404030301010803" pitchFamily="18" charset="0"/>
                <a:hlinkClick r:id="rId2"/>
              </a:rPr>
              <a:t>https://www.floridamemory.com/onlineclassroom/zora_hurston/documents/stetsonkennedy/</a:t>
            </a:r>
            <a:r>
              <a:rPr lang="en-US" dirty="0">
                <a:latin typeface="Garamond" panose="02020404030301010803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4920342"/>
            <a:ext cx="4825159" cy="1099457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latin typeface="Garamond" panose="02020404030301010803" pitchFamily="18" charset="0"/>
              </a:rPr>
              <a:t>Potential themes for discussion</a:t>
            </a:r>
            <a:r>
              <a:rPr lang="en-US" i="1" dirty="0" smtClean="0">
                <a:latin typeface="Garamond" panose="02020404030301010803" pitchFamily="18" charset="0"/>
              </a:rPr>
              <a:t>: </a:t>
            </a:r>
            <a:r>
              <a:rPr lang="en-US" dirty="0" smtClean="0">
                <a:latin typeface="Garamond" panose="02020404030301010803" pitchFamily="18" charset="0"/>
              </a:rPr>
              <a:t>Debt, health care, harvesting of turpentine negatively impacting health, women’s labor, exploitation, Ku Klux Klan</a:t>
            </a:r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13" y="2366682"/>
            <a:ext cx="5279605" cy="25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Hurston’s Ongoing Focus on Turpentine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469030"/>
            <a:ext cx="4825158" cy="3416301"/>
          </a:xfrm>
        </p:spPr>
        <p:txBody>
          <a:bodyPr>
            <a:noAutofit/>
          </a:bodyPr>
          <a:lstStyle/>
          <a:p>
            <a:r>
              <a:rPr lang="en-US" i="1" dirty="0" smtClean="0">
                <a:latin typeface="Garamond" panose="02020404030301010803" pitchFamily="18" charset="0"/>
              </a:rPr>
              <a:t>Seraph on the Sewanee </a:t>
            </a:r>
            <a:r>
              <a:rPr lang="en-US" dirty="0" smtClean="0">
                <a:latin typeface="Garamond" panose="02020404030301010803" pitchFamily="18" charset="0"/>
              </a:rPr>
              <a:t>(1948), Hurston’s last novel, focused on “Florida Crackers” (poor white people) who worked on turpentine camps.</a:t>
            </a:r>
          </a:p>
          <a:p>
            <a:pPr lvl="1"/>
            <a:r>
              <a:rPr lang="en-US" sz="1800" dirty="0" smtClean="0">
                <a:latin typeface="Garamond" panose="02020404030301010803" pitchFamily="18" charset="0"/>
              </a:rPr>
              <a:t>Hurston writes: “Within a week of his arrival in </a:t>
            </a:r>
            <a:r>
              <a:rPr lang="en-US" sz="1800" dirty="0" err="1" smtClean="0">
                <a:latin typeface="Garamond" panose="02020404030301010803" pitchFamily="18" charset="0"/>
              </a:rPr>
              <a:t>Sawley</a:t>
            </a:r>
            <a:r>
              <a:rPr lang="en-US" sz="1800" dirty="0" smtClean="0">
                <a:latin typeface="Garamond" panose="02020404030301010803" pitchFamily="18" charset="0"/>
              </a:rPr>
              <a:t>, he had talked himself into a job as woodsman on a turpentine camp. That was a miracle in itself, for “</a:t>
            </a:r>
            <a:r>
              <a:rPr lang="en-US" sz="1800" dirty="0" err="1" smtClean="0">
                <a:latin typeface="Garamond" panose="02020404030301010803" pitchFamily="18" charset="0"/>
              </a:rPr>
              <a:t>teppentime</a:t>
            </a:r>
            <a:r>
              <a:rPr lang="en-US" sz="1800" dirty="0" smtClean="0">
                <a:latin typeface="Garamond" panose="02020404030301010803" pitchFamily="18" charset="0"/>
              </a:rPr>
              <a:t>” folks are born, not made, and certainly not overnight. They are born in </a:t>
            </a:r>
            <a:r>
              <a:rPr lang="en-US" sz="1800" dirty="0" err="1" smtClean="0">
                <a:latin typeface="Garamond" panose="02020404030301010803" pitchFamily="18" charset="0"/>
              </a:rPr>
              <a:t>teppentime</a:t>
            </a:r>
            <a:r>
              <a:rPr lang="en-US" sz="1800" dirty="0" smtClean="0">
                <a:latin typeface="Garamond" panose="02020404030301010803" pitchFamily="18" charset="0"/>
              </a:rPr>
              <a:t>, live all their lives in it, and die and go to their graves smelling of </a:t>
            </a:r>
            <a:r>
              <a:rPr lang="en-US" sz="1800" dirty="0" err="1" smtClean="0">
                <a:latin typeface="Garamond" panose="02020404030301010803" pitchFamily="18" charset="0"/>
              </a:rPr>
              <a:t>teppentime</a:t>
            </a:r>
            <a:r>
              <a:rPr lang="en-US" sz="1800" dirty="0" smtClean="0">
                <a:latin typeface="Garamond" panose="02020404030301010803" pitchFamily="18" charset="0"/>
              </a:rPr>
              <a:t>” (Hurston 7).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Excerpts (which include this quote) </a:t>
            </a:r>
            <a:r>
              <a:rPr lang="en-US" dirty="0">
                <a:latin typeface="Garamond" panose="02020404030301010803" pitchFamily="18" charset="0"/>
              </a:rPr>
              <a:t>available here</a:t>
            </a:r>
            <a:r>
              <a:rPr lang="en-US" dirty="0" smtClean="0">
                <a:latin typeface="Garamond" panose="02020404030301010803" pitchFamily="18" charset="0"/>
              </a:rPr>
              <a:t>: http</a:t>
            </a:r>
            <a:r>
              <a:rPr lang="en-US" dirty="0">
                <a:latin typeface="Garamond" panose="02020404030301010803" pitchFamily="18" charset="0"/>
              </a:rPr>
              <a:t>://</a:t>
            </a:r>
            <a:r>
              <a:rPr lang="en-US" dirty="0" smtClean="0">
                <a:latin typeface="Garamond" panose="02020404030301010803" pitchFamily="18" charset="0"/>
              </a:rPr>
              <a:t>www.harpercollins.com/web-sampler/9780061651113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469031"/>
            <a:ext cx="4825159" cy="34163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Hurston’s novel was a deviation from her focus on Black Americans and focuses instead on poor white folk. Novel written in Standard American English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 Novel highlights maintenance of class system for poor white and Black people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35271" y="4894729"/>
            <a:ext cx="4719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Garamond" panose="02020404030301010803" pitchFamily="18" charset="0"/>
              </a:rPr>
              <a:t>Potential themes for discussion</a:t>
            </a:r>
            <a:r>
              <a:rPr lang="en-US" dirty="0" smtClean="0">
                <a:latin typeface="Garamond" panose="02020404030301010803" pitchFamily="18" charset="0"/>
              </a:rPr>
              <a:t>: multiracial labor exploitation in the South, representation (Black authors writing about white people). 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1326</TotalTime>
  <Words>750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Garamond</vt:lpstr>
      <vt:lpstr>Wingdings 3</vt:lpstr>
      <vt:lpstr>Ion Boardroom</vt:lpstr>
      <vt:lpstr>Zora Neale Hurston on Turpentine</vt:lpstr>
      <vt:lpstr>What is turpentine? </vt:lpstr>
      <vt:lpstr>PowerPoint Presentation</vt:lpstr>
      <vt:lpstr>Turpentine Advertisements: Then and Now</vt:lpstr>
      <vt:lpstr>Zora Neale Hurston’s “Turpentine Love” in Eatonville Anthology, 1926</vt:lpstr>
      <vt:lpstr>Turpentine Camps: Where Hurston and Turpentine Meet</vt:lpstr>
      <vt:lpstr>Notes on Cross City by Zora Neale Hurston  available here: http://cdm16455.contentdm.oclc.org/cdm/ref/collection/p15428coll2/id/1442 </vt:lpstr>
      <vt:lpstr>Notes on Cross City by Zora Neale Hurston </vt:lpstr>
      <vt:lpstr>Hurston’s Ongoing Focus on Turpentine</vt:lpstr>
      <vt:lpstr>Concluding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Zora Neale Hurston on Turpentine</dc:title>
  <dc:creator>Tatiana McInnis</dc:creator>
  <cp:lastModifiedBy>Tatiana McInnis</cp:lastModifiedBy>
  <cp:revision>45</cp:revision>
  <dcterms:created xsi:type="dcterms:W3CDTF">2015-04-21T15:43:19Z</dcterms:created>
  <dcterms:modified xsi:type="dcterms:W3CDTF">2015-04-23T14:45:09Z</dcterms:modified>
</cp:coreProperties>
</file>