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18" r:id="rId1"/>
  </p:sldMasterIdLst>
  <p:notesMasterIdLst>
    <p:notesMasterId r:id="rId29"/>
  </p:notesMasterIdLst>
  <p:sldIdLst>
    <p:sldId id="256" r:id="rId2"/>
    <p:sldId id="261" r:id="rId3"/>
    <p:sldId id="276" r:id="rId4"/>
    <p:sldId id="278" r:id="rId5"/>
    <p:sldId id="258" r:id="rId6"/>
    <p:sldId id="257" r:id="rId7"/>
    <p:sldId id="263" r:id="rId8"/>
    <p:sldId id="277" r:id="rId9"/>
    <p:sldId id="279" r:id="rId10"/>
    <p:sldId id="280" r:id="rId11"/>
    <p:sldId id="262" r:id="rId12"/>
    <p:sldId id="259" r:id="rId13"/>
    <p:sldId id="260" r:id="rId14"/>
    <p:sldId id="264" r:id="rId15"/>
    <p:sldId id="265" r:id="rId16"/>
    <p:sldId id="268" r:id="rId17"/>
    <p:sldId id="266" r:id="rId18"/>
    <p:sldId id="267" r:id="rId19"/>
    <p:sldId id="270" r:id="rId20"/>
    <p:sldId id="269" r:id="rId21"/>
    <p:sldId id="281" r:id="rId22"/>
    <p:sldId id="271" r:id="rId23"/>
    <p:sldId id="272" r:id="rId24"/>
    <p:sldId id="273" r:id="rId25"/>
    <p:sldId id="274" r:id="rId26"/>
    <p:sldId id="282" r:id="rId27"/>
    <p:sldId id="275"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9" d="100"/>
          <a:sy n="99" d="100"/>
        </p:scale>
        <p:origin x="-1360" y="-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4AC217-E37C-DA47-90B2-B3686C44B24F}" type="datetimeFigureOut">
              <a:rPr lang="en-US" smtClean="0"/>
              <a:t>4/17/15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0DD83D-BC56-8F40-8AAA-443DD56EDCC5}" type="slidenum">
              <a:rPr lang="en-US" smtClean="0"/>
              <a:t>‹#›</a:t>
            </a:fld>
            <a:endParaRPr lang="en-US"/>
          </a:p>
        </p:txBody>
      </p:sp>
    </p:spTree>
    <p:extLst>
      <p:ext uri="{BB962C8B-B14F-4D97-AF65-F5344CB8AC3E}">
        <p14:creationId xmlns:p14="http://schemas.microsoft.com/office/powerpoint/2010/main" val="29483155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a:t>
            </a:r>
            <a:r>
              <a:rPr lang="en-US" baseline="0" dirty="0" smtClean="0"/>
              <a:t> It’s a pleasure to be here with you! </a:t>
            </a:r>
            <a:r>
              <a:rPr lang="en-US" dirty="0" smtClean="0"/>
              <a:t>Thank</a:t>
            </a:r>
            <a:r>
              <a:rPr lang="en-US" baseline="0" dirty="0" smtClean="0"/>
              <a:t> you to Norma </a:t>
            </a:r>
            <a:r>
              <a:rPr lang="en-US" baseline="0" dirty="0" err="1" smtClean="0"/>
              <a:t>Clippard</a:t>
            </a:r>
            <a:r>
              <a:rPr lang="en-US" baseline="0" dirty="0" smtClean="0"/>
              <a:t> for her wonderful work in putting this whole series together, and for her ongoing wonderful work as director of OLLI at Vanderbilt. Applause! Thanks, too, to all of you for being here, for being so clearly open and committed to lifelong learning. </a:t>
            </a:r>
          </a:p>
          <a:p>
            <a:endParaRPr lang="en-US" baseline="0" dirty="0" smtClean="0"/>
          </a:p>
          <a:p>
            <a:r>
              <a:rPr lang="en-US" baseline="0" dirty="0" smtClean="0"/>
              <a:t>So, today I will be talking with about Voices from Our America,  advance intercultural and intergenerational understanding. Structure of today’s presentation: Voices from Our America origins and goals; more details on/from two VFOA segments– one focused on the descendants of the builders of the Panama Canal; the other on/in Middle Tennessee; then vision/possibilities for the future</a:t>
            </a:r>
            <a:endParaRPr lang="en-US" dirty="0"/>
          </a:p>
        </p:txBody>
      </p:sp>
      <p:sp>
        <p:nvSpPr>
          <p:cNvPr id="4" name="Slide Number Placeholder 3"/>
          <p:cNvSpPr>
            <a:spLocks noGrp="1"/>
          </p:cNvSpPr>
          <p:nvPr>
            <p:ph type="sldNum" sz="quarter" idx="10"/>
          </p:nvPr>
        </p:nvSpPr>
        <p:spPr/>
        <p:txBody>
          <a:bodyPr/>
          <a:lstStyle/>
          <a:p>
            <a:fld id="{6B0DD83D-BC56-8F40-8AAA-443DD56EDCC5}" type="slidenum">
              <a:rPr lang="en-US" smtClean="0"/>
              <a:t>1</a:t>
            </a:fld>
            <a:endParaRPr lang="en-US"/>
          </a:p>
        </p:txBody>
      </p:sp>
    </p:spTree>
    <p:extLst>
      <p:ext uri="{BB962C8B-B14F-4D97-AF65-F5344CB8AC3E}">
        <p14:creationId xmlns:p14="http://schemas.microsoft.com/office/powerpoint/2010/main" val="2867736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a:t>
            </a:r>
            <a:r>
              <a:rPr lang="en-US" baseline="0" dirty="0" smtClean="0"/>
              <a:t> It’s a pleasure to be here with you! </a:t>
            </a:r>
            <a:r>
              <a:rPr lang="en-US" dirty="0" smtClean="0"/>
              <a:t>Thank</a:t>
            </a:r>
            <a:r>
              <a:rPr lang="en-US" baseline="0" dirty="0" smtClean="0"/>
              <a:t> you to Norma </a:t>
            </a:r>
            <a:r>
              <a:rPr lang="en-US" baseline="0" dirty="0" err="1" smtClean="0"/>
              <a:t>Clippard</a:t>
            </a:r>
            <a:r>
              <a:rPr lang="en-US" baseline="0" dirty="0" smtClean="0"/>
              <a:t> for her wonderful work in putting this whole series together, and for her ongoing wonderful work as director of OLLI at Vanderbilt. Applause! Thanks, too, to all of you for being here, for being so clearly open and committed to lifelong learning. </a:t>
            </a:r>
          </a:p>
          <a:p>
            <a:endParaRPr lang="en-US" baseline="0" dirty="0" smtClean="0"/>
          </a:p>
          <a:p>
            <a:r>
              <a:rPr lang="en-US" baseline="0" dirty="0" smtClean="0"/>
              <a:t>So, today I will be talking with about Voices from Our America,  advance intercultural and intergenerational understanding. Structure of today’s presentation: Voices from Our America origins and goals; more details on/from two VFOA segments– one focused on the descendants of the builders of the Panama Canal; the other on/in Middle Tennessee; then vision/possibilities for the future</a:t>
            </a:r>
            <a:endParaRPr lang="en-US" dirty="0"/>
          </a:p>
        </p:txBody>
      </p:sp>
      <p:sp>
        <p:nvSpPr>
          <p:cNvPr id="4" name="Slide Number Placeholder 3"/>
          <p:cNvSpPr>
            <a:spLocks noGrp="1"/>
          </p:cNvSpPr>
          <p:nvPr>
            <p:ph type="sldNum" sz="quarter" idx="10"/>
          </p:nvPr>
        </p:nvSpPr>
        <p:spPr/>
        <p:txBody>
          <a:bodyPr/>
          <a:lstStyle/>
          <a:p>
            <a:fld id="{6B0DD83D-BC56-8F40-8AAA-443DD56EDCC5}" type="slidenum">
              <a:rPr lang="en-US" smtClean="0"/>
              <a:t>3</a:t>
            </a:fld>
            <a:endParaRPr lang="en-US"/>
          </a:p>
        </p:txBody>
      </p:sp>
    </p:spTree>
    <p:extLst>
      <p:ext uri="{BB962C8B-B14F-4D97-AF65-F5344CB8AC3E}">
        <p14:creationId xmlns:p14="http://schemas.microsoft.com/office/powerpoint/2010/main" val="2867736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DD83D-BC56-8F40-8AAA-443DD56EDCC5}" type="slidenum">
              <a:rPr lang="en-US" smtClean="0"/>
              <a:t>14</a:t>
            </a:fld>
            <a:endParaRPr lang="en-US"/>
          </a:p>
        </p:txBody>
      </p:sp>
    </p:spTree>
    <p:extLst>
      <p:ext uri="{BB962C8B-B14F-4D97-AF65-F5344CB8AC3E}">
        <p14:creationId xmlns:p14="http://schemas.microsoft.com/office/powerpoint/2010/main" val="3470763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8E80666-FB37-4B36-9149-507F3B0178E3}" type="datetimeFigureOut">
              <a:rPr lang="en-US" smtClean="0"/>
              <a:pPr/>
              <a:t>4/17/15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EC6DD1B2-E8BF-2C4C-912C-018AFEF4BFDE}" type="datetimeFigureOut">
              <a:rPr lang="en-US" smtClean="0"/>
              <a:t>4/17/15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F52F8-573E-A44D-B253-5F4619C875D2}" type="slidenum">
              <a:rPr lang="en-US" smtClean="0"/>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EC6DD1B2-E8BF-2C4C-912C-018AFEF4BFDE}" type="datetimeFigureOut">
              <a:rPr lang="en-US" smtClean="0"/>
              <a:t>4/17/15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F52F8-573E-A44D-B253-5F4619C875D2}" type="slidenum">
              <a:rPr lang="en-US" smtClean="0"/>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EC6DD1B2-E8BF-2C4C-912C-018AFEF4BFDE}" type="datetimeFigureOut">
              <a:rPr lang="en-US" smtClean="0"/>
              <a:t>4/17/15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F52F8-573E-A44D-B253-5F4619C875D2}" type="slidenum">
              <a:rPr lang="en-US" smtClean="0"/>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EC6DD1B2-E8BF-2C4C-912C-018AFEF4BFDE}" type="datetimeFigureOut">
              <a:rPr lang="en-US" smtClean="0"/>
              <a:t>4/17/15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F52F8-573E-A44D-B253-5F4619C875D2}" type="slidenum">
              <a:rPr lang="en-US" smtClean="0"/>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EC6DD1B2-E8BF-2C4C-912C-018AFEF4BFDE}" type="datetimeFigureOut">
              <a:rPr lang="en-US" smtClean="0"/>
              <a:t>4/17/15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F52F8-573E-A44D-B253-5F4619C875D2}" type="slidenum">
              <a:rPr lang="en-US" smtClean="0"/>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C6DD1B2-E8BF-2C4C-912C-018AFEF4BFDE}" type="datetimeFigureOut">
              <a:rPr lang="en-US" smtClean="0"/>
              <a:t>4/17/15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F52F8-573E-A44D-B253-5F4619C875D2}" type="slidenum">
              <a:rPr lang="en-US" smtClean="0"/>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C6DD1B2-E8BF-2C4C-912C-018AFEF4BFDE}" type="datetimeFigureOut">
              <a:rPr lang="en-US" smtClean="0"/>
              <a:t>4/17/15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F52F8-573E-A44D-B253-5F4619C875D2}" type="slidenum">
              <a:rPr lang="en-US" smtClean="0"/>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C6DD1B2-E8BF-2C4C-912C-018AFEF4BFDE}" type="datetimeFigureOut">
              <a:rPr lang="en-US" smtClean="0"/>
              <a:t>4/17/15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F52F8-573E-A44D-B253-5F4619C875D2}" type="slidenum">
              <a:rPr lang="en-US" smtClean="0"/>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C6DD1B2-E8BF-2C4C-912C-018AFEF4BFDE}" type="datetimeFigureOut">
              <a:rPr lang="en-US" smtClean="0"/>
              <a:t>4/17/15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F52F8-573E-A44D-B253-5F4619C875D2}"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4/17/15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C6DD1B2-E8BF-2C4C-912C-018AFEF4BFDE}" type="datetimeFigureOut">
              <a:rPr lang="en-US" smtClean="0"/>
              <a:t>4/17/15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F52F8-573E-A44D-B253-5F4619C875D2}"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C6DD1B2-E8BF-2C4C-912C-018AFEF4BFDE}" type="datetimeFigureOut">
              <a:rPr lang="en-US" smtClean="0"/>
              <a:t>4/17/15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4F52F8-573E-A44D-B253-5F4619C875D2}" type="slidenum">
              <a:rPr lang="en-US" smtClean="0"/>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C6DD1B2-E8BF-2C4C-912C-018AFEF4BFDE}" type="datetimeFigureOut">
              <a:rPr lang="en-US" smtClean="0"/>
              <a:t>4/17/15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4F52F8-573E-A44D-B253-5F4619C875D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6DD1B2-E8BF-2C4C-912C-018AFEF4BFDE}" type="datetimeFigureOut">
              <a:rPr lang="en-US" smtClean="0"/>
              <a:t>4/17/15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4F52F8-573E-A44D-B253-5F4619C875D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6DD1B2-E8BF-2C4C-912C-018AFEF4BFDE}" type="datetimeFigureOut">
              <a:rPr lang="en-US" smtClean="0"/>
              <a:t>4/17/15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F52F8-573E-A44D-B253-5F4619C875D2}" type="slidenum">
              <a:rPr lang="en-US" smtClean="0"/>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EC6DD1B2-E8BF-2C4C-912C-018AFEF4BFDE}" type="datetimeFigureOut">
              <a:rPr lang="en-US" smtClean="0"/>
              <a:t>4/17/15</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9D4F52F8-573E-A44D-B253-5F4619C875D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519" r:id="rId1"/>
    <p:sldLayoutId id="2147484520" r:id="rId2"/>
    <p:sldLayoutId id="2147484521" r:id="rId3"/>
    <p:sldLayoutId id="2147484522" r:id="rId4"/>
    <p:sldLayoutId id="2147484523" r:id="rId5"/>
    <p:sldLayoutId id="2147484524" r:id="rId6"/>
    <p:sldLayoutId id="2147484525" r:id="rId7"/>
    <p:sldLayoutId id="2147484526" r:id="rId8"/>
    <p:sldLayoutId id="2147484527" r:id="rId9"/>
    <p:sldLayoutId id="2147484528" r:id="rId10"/>
    <p:sldLayoutId id="2147484529" r:id="rId11"/>
    <p:sldLayoutId id="2147484530" r:id="rId12"/>
    <p:sldLayoutId id="2147484531" r:id="rId13"/>
    <p:sldLayoutId id="2147484532" r:id="rId14"/>
    <p:sldLayoutId id="2147484533" r:id="rId15"/>
    <p:sldLayoutId id="2147484534" r:id="rId16"/>
  </p:sldLayoutIdLst>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gR70XmI2j6w" TargetMode="External"/><Relationship Id="rId4" Type="http://schemas.openxmlformats.org/officeDocument/2006/relationships/hyperlink" Target="https://www.youtube.com/watch?v=SHul3gUj4tY" TargetMode="External"/><Relationship Id="rId5" Type="http://schemas.openxmlformats.org/officeDocument/2006/relationships/hyperlink" Target="https://www.youtube.com/watch?v=fDiNn36QzYs" TargetMode="External"/><Relationship Id="rId6" Type="http://schemas.openxmlformats.org/officeDocument/2006/relationships/hyperlink" Target="http://lib16.library.vanderbilt.edu/VfOA/Bushnell5.html" TargetMode="External"/><Relationship Id="rId7" Type="http://schemas.openxmlformats.org/officeDocument/2006/relationships/hyperlink" Target="http://lib16.library.vanderbilt.edu/VfOA/moore2.html"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q5yXCDw427w" TargetMode="External"/><Relationship Id="rId4" Type="http://schemas.openxmlformats.org/officeDocument/2006/relationships/hyperlink" Target="https://www.youtube.com/watch?v=Eqljssf2fWk" TargetMode="External"/><Relationship Id="rId5" Type="http://schemas.openxmlformats.org/officeDocument/2006/relationships/hyperlink" Target="https://www.youtube.com/watch?v=1nuihAonUwg" TargetMode="External"/><Relationship Id="rId6" Type="http://schemas.openxmlformats.org/officeDocument/2006/relationships/hyperlink" Target="http://lib16.library.vanderbilt.edu/VfOA/voices_AMoore.php" TargetMode="External"/><Relationship Id="rId7" Type="http://schemas.openxmlformats.org/officeDocument/2006/relationships/hyperlink" Target="http://lib16.library.vanderbilt.edu/VfOA/Bushnell5.html" TargetMode="External"/><Relationship Id="rId8" Type="http://schemas.openxmlformats.org/officeDocument/2006/relationships/hyperlink" Target="http://lib16.library.vanderbilt.edu/VfOA/dowman11.html" TargetMode="External"/><Relationship Id="rId1" Type="http://schemas.openxmlformats.org/officeDocument/2006/relationships/slideLayout" Target="../slideLayouts/slideLayout2.xml"/><Relationship Id="rId2" Type="http://schemas.openxmlformats.org/officeDocument/2006/relationships/hyperlink" Target="https://www.youtube.com/watch?v=zAQD6nM5q2U"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lib16.library.vanderbilt.edu/VfOA/lewis1.html" TargetMode="External"/><Relationship Id="rId4" Type="http://schemas.openxmlformats.org/officeDocument/2006/relationships/hyperlink" Target="http://lib16.library.vanderbilt.edu/VfOA/crussell1.html" TargetMode="External"/><Relationship Id="rId5" Type="http://schemas.openxmlformats.org/officeDocument/2006/relationships/hyperlink" Target="http://lib16.library.vanderbilt.edu/VfOA/branch4.html" TargetMode="External"/><Relationship Id="rId1" Type="http://schemas.openxmlformats.org/officeDocument/2006/relationships/slideLayout" Target="../slideLayouts/slideLayout2.xml"/><Relationship Id="rId2" Type="http://schemas.openxmlformats.org/officeDocument/2006/relationships/hyperlink" Target="http://lib16.library.vanderbilt.edu/VfOA/branch5.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lib16.library.vanderbilt.edu/work-activities.php" TargetMode="External"/><Relationship Id="rId4" Type="http://schemas.openxmlformats.org/officeDocument/2006/relationships/hyperlink" Target="http://lib16.library.vanderbilt.edu/diglib.php" TargetMode="External"/><Relationship Id="rId5" Type="http://schemas.openxmlformats.org/officeDocument/2006/relationships/hyperlink" Target="http://www.voicesamerica.org/content/digital-information-packets" TargetMode="External"/><Relationship Id="rId6" Type="http://schemas.openxmlformats.org/officeDocument/2006/relationships/hyperlink" Target="http://lib16.library.vanderbilt.edu/work-workshops.php" TargetMode="External"/><Relationship Id="rId1" Type="http://schemas.openxmlformats.org/officeDocument/2006/relationships/slideLayout" Target="../slideLayouts/slideLayout2.xml"/><Relationship Id="rId2" Type="http://schemas.openxmlformats.org/officeDocument/2006/relationships/hyperlink" Target="http://lib16.library.vanderbilt.edu/students.php"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news.vanderbilt.edu/2014/09/elders-wisdom-exhibit/" TargetMode="External"/><Relationship Id="rId4" Type="http://schemas.openxmlformats.org/officeDocument/2006/relationships/hyperlink" Target="https://app.box.com/s/asoicawrjicmdqyo7wqb2xmwodvyiawr" TargetMode="External"/><Relationship Id="rId5" Type="http://schemas.openxmlformats.org/officeDocument/2006/relationships/hyperlink" Target="https://events.vanderbilt.edu/index.php?eID=64324" TargetMode="External"/><Relationship Id="rId6" Type="http://schemas.openxmlformats.org/officeDocument/2006/relationships/hyperlink" Target="https://my.vanderbilt.edu/ifeomanwankwo/category/student-projects/" TargetMode="External"/><Relationship Id="rId1" Type="http://schemas.openxmlformats.org/officeDocument/2006/relationships/slideLayout" Target="../slideLayouts/slideLayout2.xml"/><Relationship Id="rId2" Type="http://schemas.openxmlformats.org/officeDocument/2006/relationships/hyperlink" Target="http://lib16.library.vanderbilt.edu/whatnew.php"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my.vanderbilt.edu/ifeomanwankwo/2014/05/a-musical-narrative-in-open-key-for-steel-pan-flute-alex-weill/" TargetMode="External"/><Relationship Id="rId4" Type="http://schemas.openxmlformats.org/officeDocument/2006/relationships/hyperlink" Target="http://www.blurb.com/b/2598890-annie-zachery-part-of-my-life-hardcover" TargetMode="External"/><Relationship Id="rId5" Type="http://schemas.openxmlformats.org/officeDocument/2006/relationships/hyperlink" Target="https://docs.google.com/presentation/d/1G_9f053R0B3kqcDmqrdB624f5TabI4ONleNKdgwdito/edit%23slide=id.p" TargetMode="External"/><Relationship Id="rId1" Type="http://schemas.openxmlformats.org/officeDocument/2006/relationships/slideLayout" Target="../slideLayouts/slideLayout2.xml"/><Relationship Id="rId2" Type="http://schemas.openxmlformats.org/officeDocument/2006/relationships/hyperlink" Target="https://my.vanderbilt.edu/ifeomanwankwo/sample-pag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smtClean="0"/>
              <a:t>Voices from Our America (VFOA)</a:t>
            </a:r>
            <a:br>
              <a:rPr lang="en-US" dirty="0" smtClean="0"/>
            </a:b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Ifeoma </a:t>
            </a:r>
            <a:r>
              <a:rPr lang="en-US" dirty="0" err="1" smtClean="0"/>
              <a:t>Kiddoe</a:t>
            </a:r>
            <a:r>
              <a:rPr lang="en-US" dirty="0" smtClean="0"/>
              <a:t> Nwankwo, Ph.D.</a:t>
            </a:r>
          </a:p>
          <a:p>
            <a:r>
              <a:rPr lang="en-US" dirty="0" smtClean="0"/>
              <a:t>Department of English</a:t>
            </a:r>
          </a:p>
          <a:p>
            <a:r>
              <a:rPr lang="en-US" dirty="0" smtClean="0"/>
              <a:t>Department of Teaching and Learning</a:t>
            </a:r>
          </a:p>
          <a:p>
            <a:r>
              <a:rPr lang="en-US" dirty="0" smtClean="0"/>
              <a:t>Vanderbilt University </a:t>
            </a:r>
          </a:p>
          <a:p>
            <a:endParaRPr lang="en-US" dirty="0"/>
          </a:p>
          <a:p>
            <a:endParaRPr lang="en-US" dirty="0"/>
          </a:p>
        </p:txBody>
      </p:sp>
    </p:spTree>
    <p:extLst>
      <p:ext uri="{BB962C8B-B14F-4D97-AF65-F5344CB8AC3E}">
        <p14:creationId xmlns:p14="http://schemas.microsoft.com/office/powerpoint/2010/main" val="10787078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Wisdom</a:t>
            </a:r>
            <a:endParaRPr lang="en-US" dirty="0"/>
          </a:p>
        </p:txBody>
      </p:sp>
      <p:sp>
        <p:nvSpPr>
          <p:cNvPr id="3" name="Content Placeholder 2"/>
          <p:cNvSpPr>
            <a:spLocks noGrp="1"/>
          </p:cNvSpPr>
          <p:nvPr>
            <p:ph idx="1"/>
          </p:nvPr>
        </p:nvSpPr>
        <p:spPr/>
        <p:txBody>
          <a:bodyPr/>
          <a:lstStyle/>
          <a:p>
            <a:r>
              <a:rPr lang="en-US" b="1" dirty="0"/>
              <a:t>Anonymous</a:t>
            </a:r>
            <a:endParaRPr lang="en-US" dirty="0"/>
          </a:p>
          <a:p>
            <a:pPr marL="0" indent="0">
              <a:buNone/>
            </a:pPr>
            <a:r>
              <a:rPr lang="en-US" dirty="0"/>
              <a:t>I think that most of our younger people need to try</a:t>
            </a:r>
          </a:p>
          <a:p>
            <a:pPr marL="0" indent="0">
              <a:buNone/>
            </a:pPr>
            <a:r>
              <a:rPr lang="en-US" dirty="0"/>
              <a:t>to develop better coping skills for problems and issues</a:t>
            </a:r>
          </a:p>
          <a:p>
            <a:pPr marL="0" indent="0">
              <a:buNone/>
            </a:pPr>
            <a:r>
              <a:rPr lang="en-US" dirty="0"/>
              <a:t>that come up in life. If you have a job, [and] you’re</a:t>
            </a:r>
          </a:p>
          <a:p>
            <a:pPr marL="0" indent="0">
              <a:buNone/>
            </a:pPr>
            <a:r>
              <a:rPr lang="en-US" dirty="0"/>
              <a:t>not the boss, you need to realize that and make the</a:t>
            </a:r>
          </a:p>
          <a:p>
            <a:pPr marL="0" indent="0">
              <a:buNone/>
            </a:pPr>
            <a:r>
              <a:rPr lang="en-US" dirty="0"/>
              <a:t>best of what you have.</a:t>
            </a:r>
          </a:p>
          <a:p>
            <a:endParaRPr lang="en-US" dirty="0"/>
          </a:p>
        </p:txBody>
      </p:sp>
    </p:spTree>
    <p:extLst>
      <p:ext uri="{BB962C8B-B14F-4D97-AF65-F5344CB8AC3E}">
        <p14:creationId xmlns:p14="http://schemas.microsoft.com/office/powerpoint/2010/main" val="13729178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VFOA’s Roots</a:t>
            </a:r>
            <a:endParaRPr lang="en-US" dirty="0"/>
          </a:p>
        </p:txBody>
      </p:sp>
      <p:sp>
        <p:nvSpPr>
          <p:cNvPr id="3" name="Content Placeholder 2"/>
          <p:cNvSpPr>
            <a:spLocks noGrp="1"/>
          </p:cNvSpPr>
          <p:nvPr>
            <p:ph idx="1"/>
          </p:nvPr>
        </p:nvSpPr>
        <p:spPr/>
        <p:txBody>
          <a:bodyPr>
            <a:normAutofit fontScale="92500" lnSpcReduction="20000"/>
          </a:bodyPr>
          <a:lstStyle/>
          <a:p>
            <a:r>
              <a:rPr lang="en-US" dirty="0"/>
              <a:t>P</a:t>
            </a:r>
            <a:r>
              <a:rPr lang="en-US" dirty="0" smtClean="0"/>
              <a:t>art </a:t>
            </a:r>
            <a:r>
              <a:rPr lang="en-US" dirty="0"/>
              <a:t>of the genesis story recalls </a:t>
            </a:r>
            <a:r>
              <a:rPr lang="en-US" dirty="0" err="1"/>
              <a:t>Paule</a:t>
            </a:r>
            <a:r>
              <a:rPr lang="en-US" dirty="0"/>
              <a:t> Marshall’s essay “From the Poets in the </a:t>
            </a:r>
            <a:r>
              <a:rPr lang="en-US" dirty="0" smtClean="0"/>
              <a:t>Kitchen.”</a:t>
            </a:r>
          </a:p>
          <a:p>
            <a:r>
              <a:rPr lang="en-US" dirty="0" smtClean="0"/>
              <a:t>Marshall </a:t>
            </a:r>
            <a:r>
              <a:rPr lang="en-US" dirty="0"/>
              <a:t>celebrates her mother, aunts, and female family friends and the intellectual and political acumen they displayed during their everyday conversations in the </a:t>
            </a:r>
            <a:r>
              <a:rPr lang="en-US" dirty="0" smtClean="0"/>
              <a:t>kitchen:</a:t>
            </a:r>
            <a:endParaRPr lang="en-US" dirty="0"/>
          </a:p>
          <a:p>
            <a:r>
              <a:rPr lang="en-US" dirty="0" smtClean="0"/>
              <a:t>“That </a:t>
            </a:r>
            <a:r>
              <a:rPr lang="en-US" dirty="0"/>
              <a:t>freewheeling, wide-ranging, exuberant talk functioned as an outlet for the tremendous creative energy they possessed. They were women in whom the need for self-expression was strong, and since language was the only vehicle readily available to them they made of it an art form that - in keeping with the African tradition in which art and life are one - was an integral part of their lives</a:t>
            </a:r>
            <a:r>
              <a:rPr lang="en-US" dirty="0" smtClean="0"/>
              <a:t>.”</a:t>
            </a:r>
            <a:endParaRPr lang="en-US" dirty="0"/>
          </a:p>
          <a:p>
            <a:endParaRPr lang="en-US" dirty="0"/>
          </a:p>
        </p:txBody>
      </p:sp>
    </p:spTree>
    <p:extLst>
      <p:ext uri="{BB962C8B-B14F-4D97-AF65-F5344CB8AC3E}">
        <p14:creationId xmlns:p14="http://schemas.microsoft.com/office/powerpoint/2010/main" val="36417393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Grandpa</a:t>
            </a:r>
            <a:r>
              <a:rPr lang="en-US" dirty="0"/>
              <a:t> </a:t>
            </a:r>
            <a:r>
              <a:rPr lang="en-US" dirty="0" smtClean="0"/>
              <a:t>&amp; Grandma</a:t>
            </a:r>
            <a:endParaRPr lang="en-US" dirty="0"/>
          </a:p>
        </p:txBody>
      </p:sp>
      <p:pic>
        <p:nvPicPr>
          <p:cNvPr id="4" name="Content Placeholder 3" descr="02.jpg"/>
          <p:cNvPicPr>
            <a:picLocks noGrp="1" noChangeAspect="1"/>
          </p:cNvPicPr>
          <p:nvPr>
            <p:ph idx="1"/>
          </p:nvPr>
        </p:nvPicPr>
        <p:blipFill>
          <a:blip r:embed="rId2">
            <a:extLst>
              <a:ext uri="{28A0092B-C50C-407E-A947-70E740481C1C}">
                <a14:useLocalDpi xmlns:a14="http://schemas.microsoft.com/office/drawing/2010/main" val="0"/>
              </a:ext>
            </a:extLst>
          </a:blip>
          <a:srcRect t="12424" b="12424"/>
          <a:stretch>
            <a:fillRect/>
          </a:stretch>
        </p:blipFill>
        <p:spPr/>
      </p:pic>
    </p:spTree>
    <p:extLst>
      <p:ext uri="{BB962C8B-B14F-4D97-AF65-F5344CB8AC3E}">
        <p14:creationId xmlns:p14="http://schemas.microsoft.com/office/powerpoint/2010/main" val="35862396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Carmen</a:t>
            </a:r>
            <a:endParaRPr lang="en-US" dirty="0"/>
          </a:p>
        </p:txBody>
      </p:sp>
      <p:pic>
        <p:nvPicPr>
          <p:cNvPr id="4" name="Content Placeholder 3"/>
          <p:cNvPicPr>
            <a:picLocks noGrp="1" noChangeAspect="1"/>
          </p:cNvPicPr>
          <p:nvPr>
            <p:ph idx="1"/>
          </p:nvPr>
        </p:nvPicPr>
        <p:blipFill>
          <a:blip r:embed="rId2"/>
          <a:srcRect l="-97313" r="-97313"/>
          <a:stretch>
            <a:fillRect/>
          </a:stretch>
        </p:blipFill>
        <p:spPr/>
      </p:pic>
    </p:spTree>
    <p:extLst>
      <p:ext uri="{BB962C8B-B14F-4D97-AF65-F5344CB8AC3E}">
        <p14:creationId xmlns:p14="http://schemas.microsoft.com/office/powerpoint/2010/main" val="33043971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VFOA Panama Soundscape</a:t>
            </a:r>
            <a:endParaRPr lang="en-US" dirty="0"/>
          </a:p>
        </p:txBody>
      </p:sp>
      <p:sp>
        <p:nvSpPr>
          <p:cNvPr id="3" name="Content Placeholder 2"/>
          <p:cNvSpPr>
            <a:spLocks noGrp="1"/>
          </p:cNvSpPr>
          <p:nvPr>
            <p:ph idx="1"/>
          </p:nvPr>
        </p:nvSpPr>
        <p:spPr/>
        <p:txBody>
          <a:bodyPr>
            <a:normAutofit lnSpcReduction="10000"/>
          </a:bodyPr>
          <a:lstStyle/>
          <a:p>
            <a:pPr lvl="1"/>
            <a:r>
              <a:rPr lang="en-US" dirty="0" smtClean="0">
                <a:hlinkClick r:id="rId3"/>
              </a:rPr>
              <a:t>https</a:t>
            </a:r>
            <a:r>
              <a:rPr lang="en-US" dirty="0">
                <a:hlinkClick r:id="rId3"/>
              </a:rPr>
              <a:t>://www.youtube.com/watch?v=</a:t>
            </a:r>
            <a:r>
              <a:rPr lang="en-US" dirty="0" smtClean="0">
                <a:hlinkClick r:id="rId3"/>
              </a:rPr>
              <a:t>gR70XmI2j6w</a:t>
            </a:r>
            <a:r>
              <a:rPr lang="en-US" dirty="0" smtClean="0"/>
              <a:t> </a:t>
            </a:r>
          </a:p>
          <a:p>
            <a:pPr marL="457200" lvl="1" indent="0">
              <a:buNone/>
            </a:pPr>
            <a:endParaRPr lang="en-US" dirty="0" smtClean="0"/>
          </a:p>
          <a:p>
            <a:pPr lvl="1"/>
            <a:r>
              <a:rPr lang="en-US" dirty="0">
                <a:hlinkClick r:id="rId4"/>
              </a:rPr>
              <a:t>https://www.youtube.com/watch?v=</a:t>
            </a:r>
            <a:r>
              <a:rPr lang="en-US" dirty="0" smtClean="0">
                <a:hlinkClick r:id="rId4"/>
              </a:rPr>
              <a:t>SHul3gUj4tY</a:t>
            </a:r>
            <a:r>
              <a:rPr lang="en-US" dirty="0" smtClean="0"/>
              <a:t> </a:t>
            </a:r>
          </a:p>
          <a:p>
            <a:pPr lvl="1"/>
            <a:endParaRPr lang="en-US" dirty="0"/>
          </a:p>
          <a:p>
            <a:pPr lvl="1"/>
            <a:r>
              <a:rPr lang="en-US" dirty="0">
                <a:hlinkClick r:id="rId5"/>
              </a:rPr>
              <a:t>https://www.youtube.com/watch?v=</a:t>
            </a:r>
            <a:r>
              <a:rPr lang="en-US" dirty="0" smtClean="0">
                <a:hlinkClick r:id="rId5"/>
              </a:rPr>
              <a:t>fDiNn36QzYs</a:t>
            </a:r>
            <a:r>
              <a:rPr lang="en-US" dirty="0" smtClean="0"/>
              <a:t> </a:t>
            </a:r>
          </a:p>
          <a:p>
            <a:pPr lvl="1"/>
            <a:endParaRPr lang="en-US" dirty="0"/>
          </a:p>
          <a:p>
            <a:pPr lvl="1"/>
            <a:r>
              <a:rPr lang="en-US" dirty="0">
                <a:hlinkClick r:id="rId6"/>
              </a:rPr>
              <a:t>http://lib16.library.vanderbilt.edu/VfOA/Bushnell5.</a:t>
            </a:r>
            <a:r>
              <a:rPr lang="en-US" dirty="0" smtClean="0">
                <a:hlinkClick r:id="rId6"/>
              </a:rPr>
              <a:t>html</a:t>
            </a:r>
            <a:r>
              <a:rPr lang="en-US" dirty="0" smtClean="0"/>
              <a:t> </a:t>
            </a:r>
          </a:p>
          <a:p>
            <a:pPr lvl="1"/>
            <a:endParaRPr lang="en-US" dirty="0" smtClean="0"/>
          </a:p>
          <a:p>
            <a:pPr lvl="1"/>
            <a:r>
              <a:rPr lang="en-US" dirty="0">
                <a:hlinkClick r:id="rId7"/>
              </a:rPr>
              <a:t>http://lib16.library.vanderbilt.edu/VfOA/moore2.</a:t>
            </a:r>
            <a:r>
              <a:rPr lang="en-US" dirty="0" smtClean="0">
                <a:hlinkClick r:id="rId7"/>
              </a:rPr>
              <a:t>html</a:t>
            </a:r>
            <a:endParaRPr lang="en-US" dirty="0" smtClean="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smtClean="0"/>
          </a:p>
        </p:txBody>
      </p:sp>
    </p:spTree>
    <p:extLst>
      <p:ext uri="{BB962C8B-B14F-4D97-AF65-F5344CB8AC3E}">
        <p14:creationId xmlns:p14="http://schemas.microsoft.com/office/powerpoint/2010/main" val="25328004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Republic of Panama</a:t>
            </a:r>
            <a:endParaRPr lang="en-US" dirty="0"/>
          </a:p>
        </p:txBody>
      </p:sp>
      <p:pic>
        <p:nvPicPr>
          <p:cNvPr id="4" name="Picture 6" descr="http://www.greece-map.net/caribbean/maps/panama-map.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4145" b="14145"/>
          <a:stretch>
            <a:fillRect/>
          </a:stretch>
        </p:blipFill>
        <p:spPr>
          <a:noFill/>
        </p:spPr>
      </p:pic>
    </p:spTree>
    <p:extLst>
      <p:ext uri="{BB962C8B-B14F-4D97-AF65-F5344CB8AC3E}">
        <p14:creationId xmlns:p14="http://schemas.microsoft.com/office/powerpoint/2010/main" val="35179432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Background</a:t>
            </a:r>
            <a:endParaRPr lang="en-US" dirty="0"/>
          </a:p>
        </p:txBody>
      </p:sp>
      <p:sp>
        <p:nvSpPr>
          <p:cNvPr id="3" name="Content Placeholder 2"/>
          <p:cNvSpPr>
            <a:spLocks noGrp="1"/>
          </p:cNvSpPr>
          <p:nvPr>
            <p:ph idx="1"/>
          </p:nvPr>
        </p:nvSpPr>
        <p:spPr/>
        <p:txBody>
          <a:bodyPr>
            <a:normAutofit/>
          </a:bodyPr>
          <a:lstStyle/>
          <a:p>
            <a:r>
              <a:rPr lang="en-US" dirty="0" smtClean="0"/>
              <a:t>Migrants from the British West Indies</a:t>
            </a:r>
          </a:p>
          <a:p>
            <a:endParaRPr lang="en-US" dirty="0"/>
          </a:p>
          <a:p>
            <a:pPr lvl="1"/>
            <a:r>
              <a:rPr lang="en-US" dirty="0"/>
              <a:t>Building the Panama </a:t>
            </a:r>
            <a:r>
              <a:rPr lang="en-US" dirty="0" smtClean="0"/>
              <a:t>Railroad</a:t>
            </a:r>
          </a:p>
          <a:p>
            <a:pPr marL="457200" lvl="1" indent="0">
              <a:buNone/>
            </a:pPr>
            <a:endParaRPr lang="en-US" dirty="0"/>
          </a:p>
          <a:p>
            <a:pPr lvl="1"/>
            <a:r>
              <a:rPr lang="en-US" dirty="0"/>
              <a:t>Building the Panama </a:t>
            </a:r>
            <a:r>
              <a:rPr lang="en-US" dirty="0" smtClean="0"/>
              <a:t>Canal</a:t>
            </a:r>
          </a:p>
          <a:p>
            <a:pPr marL="457200" lvl="1" indent="0">
              <a:buNone/>
            </a:pPr>
            <a:endParaRPr lang="en-US" dirty="0"/>
          </a:p>
          <a:p>
            <a:pPr lvl="1"/>
            <a:r>
              <a:rPr lang="en-US" dirty="0"/>
              <a:t>Working for the United Fruit Company</a:t>
            </a:r>
          </a:p>
          <a:p>
            <a:endParaRPr lang="en-US" dirty="0"/>
          </a:p>
        </p:txBody>
      </p:sp>
    </p:spTree>
    <p:extLst>
      <p:ext uri="{BB962C8B-B14F-4D97-AF65-F5344CB8AC3E}">
        <p14:creationId xmlns:p14="http://schemas.microsoft.com/office/powerpoint/2010/main" val="19726022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Background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1577" b="1577"/>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0928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Sounds of History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Song by Ruben </a:t>
            </a:r>
            <a:r>
              <a:rPr lang="en-US" dirty="0"/>
              <a:t>Blades  </a:t>
            </a:r>
            <a:r>
              <a:rPr lang="en-US" dirty="0" smtClean="0"/>
              <a:t>https</a:t>
            </a:r>
            <a:r>
              <a:rPr lang="en-US" dirty="0"/>
              <a:t>://</a:t>
            </a:r>
            <a:r>
              <a:rPr lang="en-US" dirty="0" err="1"/>
              <a:t>www.youtube.com</a:t>
            </a:r>
            <a:r>
              <a:rPr lang="en-US" dirty="0"/>
              <a:t>/</a:t>
            </a:r>
            <a:r>
              <a:rPr lang="en-US" dirty="0" err="1"/>
              <a:t>watch?v</a:t>
            </a:r>
            <a:r>
              <a:rPr lang="en-US" dirty="0"/>
              <a:t>=SHul3gUj4tY</a:t>
            </a:r>
            <a:endParaRPr lang="en-US" dirty="0" smtClean="0"/>
          </a:p>
          <a:p>
            <a:pPr marL="0" indent="0">
              <a:buNone/>
            </a:pPr>
            <a:r>
              <a:rPr lang="en-US" dirty="0" smtClean="0">
                <a:solidFill>
                  <a:srgbClr val="FF0000"/>
                </a:solidFill>
                <a:latin typeface="Times New Roman"/>
                <a:ea typeface="ＭＳ Ｐゴシック" charset="0"/>
                <a:cs typeface="Times New Roman"/>
              </a:rPr>
              <a:t>	</a:t>
            </a:r>
            <a:r>
              <a:rPr lang="en-US" dirty="0" err="1" smtClean="0">
                <a:solidFill>
                  <a:srgbClr val="FF0000"/>
                </a:solidFill>
                <a:latin typeface="Times New Roman"/>
                <a:ea typeface="ＭＳ Ｐゴシック" charset="0"/>
                <a:cs typeface="Times New Roman"/>
              </a:rPr>
              <a:t>Grandaddy</a:t>
            </a:r>
            <a:r>
              <a:rPr lang="en-US" dirty="0" smtClean="0">
                <a:solidFill>
                  <a:srgbClr val="FF0000"/>
                </a:solidFill>
                <a:latin typeface="Times New Roman"/>
                <a:ea typeface="ＭＳ Ｐゴシック" charset="0"/>
                <a:cs typeface="Times New Roman"/>
              </a:rPr>
              <a:t> </a:t>
            </a:r>
            <a:r>
              <a:rPr lang="en-US" dirty="0">
                <a:solidFill>
                  <a:srgbClr val="FF0000"/>
                </a:solidFill>
                <a:latin typeface="Times New Roman"/>
                <a:ea typeface="ＭＳ Ｐゴシック" charset="0"/>
                <a:cs typeface="Times New Roman"/>
              </a:rPr>
              <a:t>was a West Indian man,</a:t>
            </a:r>
          </a:p>
          <a:p>
            <a:pPr marL="0" indent="0">
              <a:buNone/>
            </a:pPr>
            <a:r>
              <a:rPr lang="en-US" dirty="0" smtClean="0">
                <a:solidFill>
                  <a:srgbClr val="FF0000"/>
                </a:solidFill>
                <a:latin typeface="Times New Roman"/>
                <a:ea typeface="ＭＳ Ｐゴシック" charset="0"/>
                <a:cs typeface="Times New Roman"/>
              </a:rPr>
              <a:t>	Y </a:t>
            </a:r>
            <a:r>
              <a:rPr lang="en-US" dirty="0" err="1">
                <a:solidFill>
                  <a:srgbClr val="FF0000"/>
                </a:solidFill>
                <a:latin typeface="Times New Roman"/>
                <a:ea typeface="ＭＳ Ｐゴシック" charset="0"/>
                <a:cs typeface="Times New Roman"/>
              </a:rPr>
              <a:t>vivió</a:t>
            </a:r>
            <a:r>
              <a:rPr lang="en-US" dirty="0">
                <a:solidFill>
                  <a:srgbClr val="FF0000"/>
                </a:solidFill>
                <a:latin typeface="Times New Roman"/>
                <a:ea typeface="ＭＳ Ｐゴシック" charset="0"/>
                <a:cs typeface="Times New Roman"/>
              </a:rPr>
              <a:t> y </a:t>
            </a:r>
            <a:r>
              <a:rPr lang="en-US" dirty="0" err="1">
                <a:solidFill>
                  <a:srgbClr val="FF0000"/>
                </a:solidFill>
                <a:latin typeface="Times New Roman"/>
                <a:ea typeface="ＭＳ Ｐゴシック" charset="0"/>
                <a:cs typeface="Times New Roman"/>
              </a:rPr>
              <a:t>murió</a:t>
            </a:r>
            <a:r>
              <a:rPr lang="en-US" dirty="0">
                <a:solidFill>
                  <a:srgbClr val="FF0000"/>
                </a:solidFill>
                <a:latin typeface="Times New Roman"/>
                <a:ea typeface="ＭＳ Ｐゴシック" charset="0"/>
                <a:cs typeface="Times New Roman"/>
              </a:rPr>
              <a:t> en Panamá</a:t>
            </a:r>
            <a:r>
              <a:rPr lang="en-US" dirty="0" smtClean="0">
                <a:solidFill>
                  <a:srgbClr val="FF0000"/>
                </a:solidFill>
                <a:latin typeface="Times New Roman"/>
                <a:ea typeface="ＭＳ Ｐゴシック" charset="0"/>
                <a:cs typeface="Times New Roman"/>
              </a:rPr>
              <a:t>.</a:t>
            </a:r>
            <a:endParaRPr lang="en-US" dirty="0">
              <a:solidFill>
                <a:srgbClr val="FF0000"/>
              </a:solidFill>
              <a:latin typeface="Times New Roman"/>
              <a:ea typeface="ＭＳ Ｐゴシック" charset="0"/>
              <a:cs typeface="Times New Roman"/>
            </a:endParaRPr>
          </a:p>
          <a:p>
            <a:pPr marL="0" indent="0">
              <a:buNone/>
            </a:pPr>
            <a:r>
              <a:rPr lang="en-US" dirty="0" smtClean="0">
                <a:solidFill>
                  <a:srgbClr val="FF0000"/>
                </a:solidFill>
                <a:latin typeface="Times New Roman"/>
                <a:ea typeface="ＭＳ Ｐゴシック" charset="0"/>
                <a:cs typeface="Times New Roman"/>
              </a:rPr>
              <a:t>	West </a:t>
            </a:r>
            <a:r>
              <a:rPr lang="en-US" dirty="0">
                <a:solidFill>
                  <a:srgbClr val="FF0000"/>
                </a:solidFill>
                <a:latin typeface="Times New Roman"/>
                <a:ea typeface="ＭＳ Ｐゴシック" charset="0"/>
                <a:cs typeface="Times New Roman"/>
              </a:rPr>
              <a:t>Indian man, I want to recognize</a:t>
            </a:r>
          </a:p>
          <a:p>
            <a:pPr marL="0" indent="0">
              <a:buNone/>
            </a:pPr>
            <a:r>
              <a:rPr lang="en-US" dirty="0" smtClean="0">
                <a:solidFill>
                  <a:srgbClr val="FF0000"/>
                </a:solidFill>
                <a:latin typeface="Times New Roman"/>
                <a:ea typeface="ＭＳ Ｐゴシック" charset="0"/>
                <a:cs typeface="Times New Roman"/>
              </a:rPr>
              <a:t>	Your </a:t>
            </a:r>
            <a:r>
              <a:rPr lang="en-US" dirty="0">
                <a:solidFill>
                  <a:srgbClr val="FF0000"/>
                </a:solidFill>
                <a:latin typeface="Times New Roman"/>
                <a:ea typeface="ＭＳ Ｐゴシック" charset="0"/>
                <a:cs typeface="Times New Roman"/>
              </a:rPr>
              <a:t>iron will, your sacrifice.</a:t>
            </a:r>
          </a:p>
          <a:p>
            <a:pPr marL="0" indent="0">
              <a:buNone/>
            </a:pPr>
            <a:r>
              <a:rPr lang="en-US" dirty="0" smtClean="0">
                <a:solidFill>
                  <a:srgbClr val="FF0000"/>
                </a:solidFill>
                <a:latin typeface="Times New Roman"/>
                <a:ea typeface="ＭＳ Ｐゴシック" charset="0"/>
                <a:cs typeface="Times New Roman"/>
              </a:rPr>
              <a:t>	You </a:t>
            </a:r>
            <a:r>
              <a:rPr lang="en-US" dirty="0">
                <a:solidFill>
                  <a:srgbClr val="FF0000"/>
                </a:solidFill>
                <a:latin typeface="Times New Roman"/>
                <a:ea typeface="ＭＳ Ｐゴシック" charset="0"/>
                <a:cs typeface="Times New Roman"/>
              </a:rPr>
              <a:t>gave your life to build a path,</a:t>
            </a:r>
          </a:p>
          <a:p>
            <a:pPr marL="0" indent="0">
              <a:buNone/>
            </a:pPr>
            <a:r>
              <a:rPr lang="en-US" dirty="0" smtClean="0">
                <a:solidFill>
                  <a:srgbClr val="FF0000"/>
                </a:solidFill>
                <a:latin typeface="Times New Roman"/>
                <a:ea typeface="ＭＳ Ｐゴシック" charset="0"/>
                <a:cs typeface="Times New Roman"/>
              </a:rPr>
              <a:t>	So </a:t>
            </a:r>
            <a:r>
              <a:rPr lang="en-US" dirty="0">
                <a:solidFill>
                  <a:srgbClr val="FF0000"/>
                </a:solidFill>
                <a:latin typeface="Times New Roman"/>
                <a:ea typeface="ＭＳ Ｐゴシック" charset="0"/>
                <a:cs typeface="Times New Roman"/>
              </a:rPr>
              <a:t>oceans could meet inside the heart of Panamá</a:t>
            </a:r>
          </a:p>
          <a:p>
            <a:pPr marL="0" indent="0" algn="ctr">
              <a:buNone/>
            </a:pPr>
            <a:endParaRPr lang="en-US" dirty="0"/>
          </a:p>
        </p:txBody>
      </p:sp>
    </p:spTree>
    <p:extLst>
      <p:ext uri="{BB962C8B-B14F-4D97-AF65-F5344CB8AC3E}">
        <p14:creationId xmlns:p14="http://schemas.microsoft.com/office/powerpoint/2010/main" val="16902823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VFOA Panama Interviews</a:t>
            </a:r>
            <a:endParaRPr lang="en-US" dirty="0"/>
          </a:p>
        </p:txBody>
      </p:sp>
      <p:sp>
        <p:nvSpPr>
          <p:cNvPr id="3" name="Content Placeholder 2"/>
          <p:cNvSpPr>
            <a:spLocks noGrp="1"/>
          </p:cNvSpPr>
          <p:nvPr>
            <p:ph idx="1"/>
          </p:nvPr>
        </p:nvSpPr>
        <p:spPr/>
        <p:txBody>
          <a:bodyPr>
            <a:normAutofit/>
          </a:bodyPr>
          <a:lstStyle/>
          <a:p>
            <a:r>
              <a:rPr lang="en-US" dirty="0" smtClean="0"/>
              <a:t>Recurrent themes</a:t>
            </a:r>
          </a:p>
          <a:p>
            <a:pPr lvl="1"/>
            <a:r>
              <a:rPr lang="en-US" dirty="0" smtClean="0"/>
              <a:t>Life on the Canal Zone</a:t>
            </a:r>
          </a:p>
          <a:p>
            <a:pPr lvl="1"/>
            <a:r>
              <a:rPr lang="en-US" dirty="0" smtClean="0"/>
              <a:t>Music</a:t>
            </a:r>
          </a:p>
          <a:p>
            <a:pPr lvl="1"/>
            <a:r>
              <a:rPr lang="en-US" dirty="0" smtClean="0"/>
              <a:t>Education</a:t>
            </a:r>
          </a:p>
          <a:p>
            <a:pPr lvl="1"/>
            <a:r>
              <a:rPr lang="en-US" dirty="0" smtClean="0"/>
              <a:t>Religion</a:t>
            </a:r>
          </a:p>
          <a:p>
            <a:pPr lvl="1"/>
            <a:r>
              <a:rPr lang="en-US" dirty="0" smtClean="0"/>
              <a:t>The strength and wisdom of their elders</a:t>
            </a:r>
          </a:p>
          <a:p>
            <a:pPr lvl="1"/>
            <a:r>
              <a:rPr lang="en-US" dirty="0" smtClean="0"/>
              <a:t>The younger </a:t>
            </a:r>
            <a:r>
              <a:rPr lang="en-US" dirty="0"/>
              <a:t>g</a:t>
            </a:r>
            <a:r>
              <a:rPr lang="en-US" dirty="0" smtClean="0"/>
              <a:t>eneration not holding on to the cultural traditions and memories</a:t>
            </a:r>
            <a:endParaRPr lang="en-US" dirty="0"/>
          </a:p>
        </p:txBody>
      </p:sp>
    </p:spTree>
    <p:extLst>
      <p:ext uri="{BB962C8B-B14F-4D97-AF65-F5344CB8AC3E}">
        <p14:creationId xmlns:p14="http://schemas.microsoft.com/office/powerpoint/2010/main" val="35008372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VFOA Soundscape</a:t>
            </a:r>
            <a:endParaRPr lang="en-US" dirty="0"/>
          </a:p>
        </p:txBody>
      </p:sp>
      <p:sp>
        <p:nvSpPr>
          <p:cNvPr id="3" name="Content Placeholder 2"/>
          <p:cNvSpPr>
            <a:spLocks noGrp="1"/>
          </p:cNvSpPr>
          <p:nvPr>
            <p:ph idx="1"/>
          </p:nvPr>
        </p:nvSpPr>
        <p:spPr/>
        <p:txBody>
          <a:bodyPr>
            <a:normAutofit fontScale="92500" lnSpcReduction="20000"/>
          </a:bodyPr>
          <a:lstStyle/>
          <a:p>
            <a:r>
              <a:rPr lang="en-US" dirty="0">
                <a:hlinkClick r:id="rId2"/>
              </a:rPr>
              <a:t>https://www.youtube.com/watch?v=</a:t>
            </a:r>
            <a:r>
              <a:rPr lang="en-US" dirty="0" smtClean="0">
                <a:hlinkClick r:id="rId2"/>
              </a:rPr>
              <a:t>zAQD6nM5q2U</a:t>
            </a:r>
            <a:r>
              <a:rPr lang="en-US" dirty="0" smtClean="0"/>
              <a:t> </a:t>
            </a:r>
          </a:p>
          <a:p>
            <a:r>
              <a:rPr lang="en-US" dirty="0">
                <a:hlinkClick r:id="rId3"/>
              </a:rPr>
              <a:t>https://www.youtube.com/watch?v=</a:t>
            </a:r>
            <a:r>
              <a:rPr lang="en-US" dirty="0" smtClean="0">
                <a:hlinkClick r:id="rId3"/>
              </a:rPr>
              <a:t>q5yXCDw427w</a:t>
            </a:r>
            <a:r>
              <a:rPr lang="en-US" dirty="0" smtClean="0"/>
              <a:t> </a:t>
            </a:r>
          </a:p>
          <a:p>
            <a:r>
              <a:rPr lang="en-US" dirty="0">
                <a:hlinkClick r:id="rId4"/>
              </a:rPr>
              <a:t>https://www.youtube.com/watch?v=</a:t>
            </a:r>
            <a:r>
              <a:rPr lang="en-US" dirty="0" smtClean="0">
                <a:hlinkClick r:id="rId4"/>
              </a:rPr>
              <a:t>Eqljssf2fWk</a:t>
            </a:r>
            <a:endParaRPr lang="en-US" dirty="0" smtClean="0"/>
          </a:p>
          <a:p>
            <a:r>
              <a:rPr lang="en-US" dirty="0">
                <a:hlinkClick r:id="rId5"/>
              </a:rPr>
              <a:t>https://www.youtube.com/watch?v=</a:t>
            </a:r>
            <a:r>
              <a:rPr lang="en-US" dirty="0" smtClean="0">
                <a:hlinkClick r:id="rId5"/>
              </a:rPr>
              <a:t>1nuihAonUwg</a:t>
            </a:r>
            <a:r>
              <a:rPr lang="en-US" dirty="0" smtClean="0"/>
              <a:t> </a:t>
            </a:r>
          </a:p>
          <a:p>
            <a:r>
              <a:rPr lang="en-US" dirty="0">
                <a:hlinkClick r:id="rId6"/>
              </a:rPr>
              <a:t>http://lib16.library.vanderbilt.edu/VfOA/</a:t>
            </a:r>
            <a:r>
              <a:rPr lang="en-US" dirty="0" smtClean="0">
                <a:hlinkClick r:id="rId6"/>
              </a:rPr>
              <a:t>voices_AMoore.php</a:t>
            </a:r>
            <a:r>
              <a:rPr lang="en-US" dirty="0" smtClean="0"/>
              <a:t> </a:t>
            </a:r>
          </a:p>
          <a:p>
            <a:r>
              <a:rPr lang="en-US" dirty="0">
                <a:hlinkClick r:id="rId7"/>
              </a:rPr>
              <a:t>http://lib16.library.vanderbilt.edu/VfOA/Bushnell5.</a:t>
            </a:r>
            <a:r>
              <a:rPr lang="en-US" dirty="0" smtClean="0">
                <a:hlinkClick r:id="rId7"/>
              </a:rPr>
              <a:t>html</a:t>
            </a:r>
            <a:r>
              <a:rPr lang="en-US" dirty="0" smtClean="0"/>
              <a:t> </a:t>
            </a:r>
          </a:p>
          <a:p>
            <a:r>
              <a:rPr lang="en-US" dirty="0">
                <a:hlinkClick r:id="rId8"/>
              </a:rPr>
              <a:t>http://lib16.library.vanderbilt.edu/VfOA/dowman11.</a:t>
            </a:r>
            <a:r>
              <a:rPr lang="en-US" dirty="0" smtClean="0">
                <a:hlinkClick r:id="rId8"/>
              </a:rPr>
              <a:t>html</a:t>
            </a:r>
            <a:r>
              <a:rPr lang="en-US" dirty="0" smtClean="0"/>
              <a:t> </a:t>
            </a:r>
          </a:p>
          <a:p>
            <a:endParaRPr lang="en-US" dirty="0" smtClean="0"/>
          </a:p>
          <a:p>
            <a:endParaRPr lang="en-US" dirty="0"/>
          </a:p>
        </p:txBody>
      </p:sp>
    </p:spTree>
    <p:extLst>
      <p:ext uri="{BB962C8B-B14F-4D97-AF65-F5344CB8AC3E}">
        <p14:creationId xmlns:p14="http://schemas.microsoft.com/office/powerpoint/2010/main" val="35784704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VFOA Panama Interviews</a:t>
            </a:r>
            <a:endParaRPr lang="en-US" dirty="0"/>
          </a:p>
        </p:txBody>
      </p:sp>
      <p:sp>
        <p:nvSpPr>
          <p:cNvPr id="5" name="Content Placeholder 4"/>
          <p:cNvSpPr>
            <a:spLocks noGrp="1"/>
          </p:cNvSpPr>
          <p:nvPr>
            <p:ph idx="1"/>
          </p:nvPr>
        </p:nvSpPr>
        <p:spPr/>
        <p:txBody>
          <a:bodyPr>
            <a:normAutofit fontScale="77500" lnSpcReduction="20000"/>
          </a:bodyPr>
          <a:lstStyle/>
          <a:p>
            <a:pPr lvl="1"/>
            <a:r>
              <a:rPr lang="en-US" dirty="0"/>
              <a:t>Life on the Canal Zone</a:t>
            </a:r>
          </a:p>
          <a:p>
            <a:pPr lvl="1"/>
            <a:r>
              <a:rPr lang="en-US" dirty="0"/>
              <a:t>Music</a:t>
            </a:r>
          </a:p>
          <a:p>
            <a:pPr lvl="1"/>
            <a:r>
              <a:rPr lang="en-US" dirty="0"/>
              <a:t>Education</a:t>
            </a:r>
          </a:p>
          <a:p>
            <a:pPr lvl="1"/>
            <a:r>
              <a:rPr lang="en-US" dirty="0" smtClean="0"/>
              <a:t>Religion</a:t>
            </a:r>
          </a:p>
          <a:p>
            <a:pPr lvl="2"/>
            <a:r>
              <a:rPr lang="en-US" dirty="0">
                <a:hlinkClick r:id="rId2"/>
              </a:rPr>
              <a:t>http://lib16.library.vanderbilt.edu/VfOA/branch5.</a:t>
            </a:r>
            <a:r>
              <a:rPr lang="en-US" dirty="0" smtClean="0">
                <a:hlinkClick r:id="rId2"/>
              </a:rPr>
              <a:t>html</a:t>
            </a:r>
            <a:r>
              <a:rPr lang="en-US" dirty="0" smtClean="0"/>
              <a:t> </a:t>
            </a:r>
          </a:p>
          <a:p>
            <a:pPr lvl="1"/>
            <a:r>
              <a:rPr lang="en-US" dirty="0" smtClean="0"/>
              <a:t>Ancestral Heritage</a:t>
            </a:r>
          </a:p>
          <a:p>
            <a:pPr lvl="2"/>
            <a:r>
              <a:rPr lang="en-US" dirty="0">
                <a:hlinkClick r:id="rId3"/>
              </a:rPr>
              <a:t>http://lib16.library.vanderbilt.edu/VfOA/lewis1.html</a:t>
            </a:r>
            <a:r>
              <a:rPr lang="en-US" dirty="0"/>
              <a:t> </a:t>
            </a:r>
          </a:p>
          <a:p>
            <a:pPr lvl="1"/>
            <a:r>
              <a:rPr lang="en-US" dirty="0"/>
              <a:t>The strength and wisdom of their </a:t>
            </a:r>
            <a:r>
              <a:rPr lang="en-US" dirty="0" smtClean="0"/>
              <a:t>elders</a:t>
            </a:r>
          </a:p>
          <a:p>
            <a:pPr lvl="2"/>
            <a:r>
              <a:rPr lang="en-US" dirty="0">
                <a:hlinkClick r:id="rId4"/>
              </a:rPr>
              <a:t>http://lib16.library.vanderbilt.edu/VfOA/crussell1.</a:t>
            </a:r>
            <a:r>
              <a:rPr lang="en-US" dirty="0" smtClean="0">
                <a:hlinkClick r:id="rId4"/>
              </a:rPr>
              <a:t>html</a:t>
            </a:r>
            <a:r>
              <a:rPr lang="en-US" dirty="0" smtClean="0"/>
              <a:t> </a:t>
            </a:r>
          </a:p>
          <a:p>
            <a:pPr lvl="1"/>
            <a:r>
              <a:rPr lang="en-US" dirty="0" smtClean="0"/>
              <a:t>The </a:t>
            </a:r>
            <a:r>
              <a:rPr lang="en-US" dirty="0"/>
              <a:t>younger generation not holding on to the cultural traditions and </a:t>
            </a:r>
            <a:r>
              <a:rPr lang="en-US" dirty="0" smtClean="0"/>
              <a:t>values</a:t>
            </a:r>
          </a:p>
          <a:p>
            <a:pPr lvl="2"/>
            <a:r>
              <a:rPr lang="en-US" dirty="0">
                <a:hlinkClick r:id="rId5"/>
              </a:rPr>
              <a:t>http://lib16.library.vanderbilt.edu/VfOA/branch4.</a:t>
            </a:r>
            <a:r>
              <a:rPr lang="en-US" dirty="0" smtClean="0">
                <a:hlinkClick r:id="rId5"/>
              </a:rPr>
              <a:t>html</a:t>
            </a:r>
            <a:r>
              <a:rPr lang="en-US" dirty="0" smtClean="0"/>
              <a:t> </a:t>
            </a:r>
            <a:endParaRPr lang="en-US" dirty="0"/>
          </a:p>
          <a:p>
            <a:endParaRPr lang="en-US" dirty="0"/>
          </a:p>
        </p:txBody>
      </p:sp>
    </p:spTree>
    <p:extLst>
      <p:ext uri="{BB962C8B-B14F-4D97-AF65-F5344CB8AC3E}">
        <p14:creationId xmlns:p14="http://schemas.microsoft.com/office/powerpoint/2010/main" val="13344004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Wisdom</a:t>
            </a:r>
            <a:endParaRPr lang="en-US" dirty="0"/>
          </a:p>
        </p:txBody>
      </p:sp>
      <p:sp>
        <p:nvSpPr>
          <p:cNvPr id="3" name="Content Placeholder 2"/>
          <p:cNvSpPr>
            <a:spLocks noGrp="1"/>
          </p:cNvSpPr>
          <p:nvPr>
            <p:ph idx="1"/>
          </p:nvPr>
        </p:nvSpPr>
        <p:spPr/>
        <p:txBody>
          <a:bodyPr/>
          <a:lstStyle/>
          <a:p>
            <a:r>
              <a:rPr lang="en-US" dirty="0"/>
              <a:t>“Try to be good.  Do the best you can when you can…. If you can’t be perfect, be good.” </a:t>
            </a:r>
            <a:endParaRPr lang="en-US" dirty="0" smtClean="0"/>
          </a:p>
          <a:p>
            <a:endParaRPr lang="en-US" dirty="0" smtClean="0"/>
          </a:p>
          <a:p>
            <a:r>
              <a:rPr lang="en-US" dirty="0"/>
              <a:t>"No </a:t>
            </a:r>
            <a:r>
              <a:rPr lang="en-US" dirty="0" err="1"/>
              <a:t>debemos</a:t>
            </a:r>
            <a:r>
              <a:rPr lang="en-US" dirty="0"/>
              <a:t> </a:t>
            </a:r>
            <a:r>
              <a:rPr lang="en-US" dirty="0" err="1"/>
              <a:t>preguntarnos</a:t>
            </a:r>
            <a:r>
              <a:rPr lang="en-US" dirty="0"/>
              <a:t> de </a:t>
            </a:r>
            <a:r>
              <a:rPr lang="en-US" dirty="0" err="1"/>
              <a:t>donde</a:t>
            </a:r>
            <a:r>
              <a:rPr lang="en-US" dirty="0"/>
              <a:t> </a:t>
            </a:r>
            <a:r>
              <a:rPr lang="en-US" dirty="0" err="1"/>
              <a:t>somos</a:t>
            </a:r>
            <a:r>
              <a:rPr lang="en-US" dirty="0"/>
              <a:t>, </a:t>
            </a:r>
            <a:r>
              <a:rPr lang="en-US" dirty="0" err="1"/>
              <a:t>sino</a:t>
            </a:r>
            <a:r>
              <a:rPr lang="en-US" dirty="0"/>
              <a:t> </a:t>
            </a:r>
            <a:r>
              <a:rPr lang="en-US" dirty="0" err="1"/>
              <a:t>quienes</a:t>
            </a:r>
            <a:r>
              <a:rPr lang="en-US" dirty="0"/>
              <a:t> </a:t>
            </a:r>
            <a:r>
              <a:rPr lang="en-US" dirty="0" err="1"/>
              <a:t>somos</a:t>
            </a:r>
            <a:r>
              <a:rPr lang="en-US" dirty="0"/>
              <a:t> , y a </a:t>
            </a:r>
            <a:r>
              <a:rPr lang="en-US" dirty="0" err="1"/>
              <a:t>donde</a:t>
            </a:r>
            <a:r>
              <a:rPr lang="en-US" dirty="0"/>
              <a:t> </a:t>
            </a:r>
            <a:r>
              <a:rPr lang="en-US" dirty="0" err="1"/>
              <a:t>vamos</a:t>
            </a:r>
            <a:r>
              <a:rPr lang="en-US" dirty="0" smtClean="0"/>
              <a:t>.” (We shouldn’t be asking ourselves were we’re coming from, but rather who we are and where we’re going.)</a:t>
            </a:r>
            <a:endParaRPr lang="en-US" dirty="0"/>
          </a:p>
          <a:p>
            <a:endParaRPr lang="en-US" dirty="0"/>
          </a:p>
        </p:txBody>
      </p:sp>
    </p:spTree>
    <p:extLst>
      <p:ext uri="{BB962C8B-B14F-4D97-AF65-F5344CB8AC3E}">
        <p14:creationId xmlns:p14="http://schemas.microsoft.com/office/powerpoint/2010/main" val="18300071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VFOA Panama : </a:t>
            </a:r>
            <a:br>
              <a:rPr lang="en-US" dirty="0" smtClean="0"/>
            </a:br>
            <a:r>
              <a:rPr lang="en-US" dirty="0" smtClean="0"/>
              <a:t>Products and Programs</a:t>
            </a:r>
            <a:endParaRPr lang="en-US" dirty="0"/>
          </a:p>
        </p:txBody>
      </p:sp>
      <p:sp>
        <p:nvSpPr>
          <p:cNvPr id="3" name="Content Placeholder 2"/>
          <p:cNvSpPr>
            <a:spLocks noGrp="1"/>
          </p:cNvSpPr>
          <p:nvPr>
            <p:ph idx="1"/>
          </p:nvPr>
        </p:nvSpPr>
        <p:spPr/>
        <p:txBody>
          <a:bodyPr>
            <a:normAutofit fontScale="62500" lnSpcReduction="20000"/>
          </a:bodyPr>
          <a:lstStyle/>
          <a:p>
            <a:r>
              <a:rPr lang="en-US" dirty="0">
                <a:hlinkClick r:id="rId2"/>
              </a:rPr>
              <a:t>http://lib16.library.vanderbilt.edu/</a:t>
            </a:r>
            <a:r>
              <a:rPr lang="en-US" dirty="0" smtClean="0">
                <a:hlinkClick r:id="rId2"/>
              </a:rPr>
              <a:t>students.php</a:t>
            </a:r>
            <a:r>
              <a:rPr lang="en-US" dirty="0" smtClean="0"/>
              <a:t> </a:t>
            </a:r>
          </a:p>
          <a:p>
            <a:pPr marL="0" indent="0">
              <a:buNone/>
            </a:pPr>
            <a:endParaRPr lang="en-US" dirty="0" smtClean="0"/>
          </a:p>
          <a:p>
            <a:r>
              <a:rPr lang="en-US" dirty="0">
                <a:hlinkClick r:id="rId3"/>
              </a:rPr>
              <a:t>http://lib16.library.vanderbilt.edu/work-</a:t>
            </a:r>
            <a:r>
              <a:rPr lang="en-US" dirty="0" smtClean="0">
                <a:hlinkClick r:id="rId3"/>
              </a:rPr>
              <a:t>activities.php</a:t>
            </a:r>
            <a:endParaRPr lang="en-US" dirty="0" smtClean="0"/>
          </a:p>
          <a:p>
            <a:pPr marL="0" indent="0">
              <a:buNone/>
            </a:pPr>
            <a:endParaRPr lang="en-US" dirty="0" smtClean="0"/>
          </a:p>
          <a:p>
            <a:r>
              <a:rPr lang="en-US" dirty="0">
                <a:hlinkClick r:id="rId4"/>
              </a:rPr>
              <a:t>http://lib16.library.vanderbilt.edu/</a:t>
            </a:r>
            <a:r>
              <a:rPr lang="en-US" dirty="0" smtClean="0">
                <a:hlinkClick r:id="rId4"/>
              </a:rPr>
              <a:t>diglib.php</a:t>
            </a:r>
            <a:r>
              <a:rPr lang="en-US" dirty="0" smtClean="0"/>
              <a:t> </a:t>
            </a:r>
          </a:p>
          <a:p>
            <a:endParaRPr lang="en-US" dirty="0"/>
          </a:p>
          <a:p>
            <a:r>
              <a:rPr lang="en-US" dirty="0">
                <a:hlinkClick r:id="rId5"/>
              </a:rPr>
              <a:t>http://www.voicesamerica.org/content/digital-information-</a:t>
            </a:r>
            <a:r>
              <a:rPr lang="en-US" dirty="0" smtClean="0">
                <a:hlinkClick r:id="rId5"/>
              </a:rPr>
              <a:t>packets</a:t>
            </a:r>
            <a:r>
              <a:rPr lang="en-US" dirty="0" smtClean="0"/>
              <a:t> </a:t>
            </a:r>
          </a:p>
          <a:p>
            <a:endParaRPr lang="en-US" dirty="0"/>
          </a:p>
          <a:p>
            <a:r>
              <a:rPr lang="en-US" dirty="0">
                <a:hlinkClick r:id="rId6"/>
              </a:rPr>
              <a:t>http://lib16.library.vanderbilt.edu/work-</a:t>
            </a:r>
            <a:r>
              <a:rPr lang="en-US" dirty="0" smtClean="0">
                <a:hlinkClick r:id="rId6"/>
              </a:rPr>
              <a:t>workshops.php</a:t>
            </a:r>
            <a:r>
              <a:rPr lang="en-US" dirty="0" smtClean="0"/>
              <a:t> </a:t>
            </a:r>
          </a:p>
          <a:p>
            <a:endParaRPr lang="en-US" dirty="0" smtClean="0"/>
          </a:p>
          <a:p>
            <a:endParaRPr lang="en-US" dirty="0"/>
          </a:p>
        </p:txBody>
      </p:sp>
    </p:spTree>
    <p:extLst>
      <p:ext uri="{BB962C8B-B14F-4D97-AF65-F5344CB8AC3E}">
        <p14:creationId xmlns:p14="http://schemas.microsoft.com/office/powerpoint/2010/main" val="19423853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VFOA Middle Tennessee:</a:t>
            </a:r>
            <a:br>
              <a:rPr lang="en-US" dirty="0" smtClean="0"/>
            </a:br>
            <a:r>
              <a:rPr lang="en-US" dirty="0" smtClean="0"/>
              <a:t>Products and Programs</a:t>
            </a:r>
            <a:endParaRPr lang="en-US" dirty="0"/>
          </a:p>
        </p:txBody>
      </p:sp>
      <p:sp>
        <p:nvSpPr>
          <p:cNvPr id="3" name="Content Placeholder 2"/>
          <p:cNvSpPr>
            <a:spLocks noGrp="1"/>
          </p:cNvSpPr>
          <p:nvPr>
            <p:ph idx="1"/>
          </p:nvPr>
        </p:nvSpPr>
        <p:spPr/>
        <p:txBody>
          <a:bodyPr/>
          <a:lstStyle/>
          <a:p>
            <a:r>
              <a:rPr lang="en-US" dirty="0" smtClean="0"/>
              <a:t>Middle Tennessee Worldviews Youth Program</a:t>
            </a:r>
          </a:p>
          <a:p>
            <a:endParaRPr lang="en-US" dirty="0" smtClean="0"/>
          </a:p>
          <a:p>
            <a:r>
              <a:rPr lang="en-US" dirty="0" smtClean="0"/>
              <a:t>The Wisdom of the Elders Program</a:t>
            </a:r>
          </a:p>
          <a:p>
            <a:endParaRPr lang="en-US" dirty="0"/>
          </a:p>
          <a:p>
            <a:r>
              <a:rPr lang="en-US" dirty="0" smtClean="0"/>
              <a:t>Vanderbilt Student Projects</a:t>
            </a:r>
          </a:p>
          <a:p>
            <a:pPr lvl="1"/>
            <a:r>
              <a:rPr lang="en-US" dirty="0" smtClean="0"/>
              <a:t>On/with their own family members</a:t>
            </a:r>
          </a:p>
          <a:p>
            <a:pPr lvl="1"/>
            <a:r>
              <a:rPr lang="en-US" dirty="0" smtClean="0"/>
              <a:t>On/with Middle Tennessee individuals and communities</a:t>
            </a:r>
          </a:p>
        </p:txBody>
      </p:sp>
    </p:spTree>
    <p:extLst>
      <p:ext uri="{BB962C8B-B14F-4D97-AF65-F5344CB8AC3E}">
        <p14:creationId xmlns:p14="http://schemas.microsoft.com/office/powerpoint/2010/main" val="14336001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VFOA Middle Tennessee:</a:t>
            </a:r>
            <a:br>
              <a:rPr lang="en-US" dirty="0" smtClean="0"/>
            </a:br>
            <a:r>
              <a:rPr lang="en-US" dirty="0" smtClean="0"/>
              <a:t>Products and Programs</a:t>
            </a:r>
            <a:endParaRPr lang="en-US" dirty="0"/>
          </a:p>
        </p:txBody>
      </p:sp>
      <p:sp>
        <p:nvSpPr>
          <p:cNvPr id="3" name="Content Placeholder 2"/>
          <p:cNvSpPr>
            <a:spLocks noGrp="1"/>
          </p:cNvSpPr>
          <p:nvPr>
            <p:ph idx="1"/>
          </p:nvPr>
        </p:nvSpPr>
        <p:spPr/>
        <p:txBody>
          <a:bodyPr>
            <a:normAutofit fontScale="70000" lnSpcReduction="20000"/>
          </a:bodyPr>
          <a:lstStyle/>
          <a:p>
            <a:r>
              <a:rPr lang="en-US" dirty="0">
                <a:hlinkClick r:id="rId2"/>
              </a:rPr>
              <a:t>http://lib16.library.vanderbilt.edu/</a:t>
            </a:r>
            <a:r>
              <a:rPr lang="en-US" dirty="0" smtClean="0">
                <a:hlinkClick r:id="rId2"/>
              </a:rPr>
              <a:t>whatnew.php</a:t>
            </a:r>
            <a:endParaRPr lang="en-US" dirty="0" smtClean="0"/>
          </a:p>
          <a:p>
            <a:pPr marL="0" indent="0">
              <a:buNone/>
            </a:pPr>
            <a:endParaRPr lang="en-US" dirty="0" smtClean="0"/>
          </a:p>
          <a:p>
            <a:r>
              <a:rPr lang="en-US" dirty="0">
                <a:hlinkClick r:id="rId3"/>
              </a:rPr>
              <a:t>http://news.vanderbilt.edu/2014/09/elders-wisdom-exhibit</a:t>
            </a:r>
            <a:r>
              <a:rPr lang="en-US" dirty="0" smtClean="0">
                <a:hlinkClick r:id="rId3"/>
              </a:rPr>
              <a:t>/</a:t>
            </a:r>
            <a:r>
              <a:rPr lang="en-US" dirty="0" smtClean="0"/>
              <a:t> </a:t>
            </a:r>
          </a:p>
          <a:p>
            <a:endParaRPr lang="en-US" dirty="0"/>
          </a:p>
          <a:p>
            <a:r>
              <a:rPr lang="en-US" dirty="0">
                <a:hlinkClick r:id="rId4"/>
              </a:rPr>
              <a:t>https://app.box.com/s/</a:t>
            </a:r>
            <a:r>
              <a:rPr lang="en-US" dirty="0" smtClean="0">
                <a:hlinkClick r:id="rId4"/>
              </a:rPr>
              <a:t>asoicawrjicmdqyo7wqb2xmwodvyiawr</a:t>
            </a:r>
            <a:r>
              <a:rPr lang="en-US" dirty="0" smtClean="0"/>
              <a:t> </a:t>
            </a:r>
          </a:p>
          <a:p>
            <a:pPr marL="0" indent="0">
              <a:buNone/>
            </a:pPr>
            <a:endParaRPr lang="en-US" dirty="0" smtClean="0"/>
          </a:p>
          <a:p>
            <a:r>
              <a:rPr lang="en-US" dirty="0">
                <a:hlinkClick r:id="rId5"/>
              </a:rPr>
              <a:t>https://events.vanderbilt.edu/index.php?eID=</a:t>
            </a:r>
            <a:r>
              <a:rPr lang="en-US" dirty="0" smtClean="0">
                <a:hlinkClick r:id="rId5"/>
              </a:rPr>
              <a:t>64324</a:t>
            </a:r>
            <a:r>
              <a:rPr lang="en-US" dirty="0" smtClean="0"/>
              <a:t> </a:t>
            </a:r>
          </a:p>
          <a:p>
            <a:endParaRPr lang="en-US" dirty="0"/>
          </a:p>
          <a:p>
            <a:r>
              <a:rPr lang="en-US" dirty="0">
                <a:hlinkClick r:id="rId6"/>
              </a:rPr>
              <a:t>https://my.vanderbilt.edu/ifeomanwankwo/category/student-projects</a:t>
            </a:r>
            <a:r>
              <a:rPr lang="en-US" dirty="0" smtClean="0">
                <a:hlinkClick r:id="rId6"/>
              </a:rPr>
              <a:t>/</a:t>
            </a:r>
            <a:r>
              <a:rPr lang="en-US" dirty="0" smtClean="0"/>
              <a:t> </a:t>
            </a:r>
            <a:endParaRPr lang="en-US" dirty="0"/>
          </a:p>
        </p:txBody>
      </p:sp>
    </p:spTree>
    <p:extLst>
      <p:ext uri="{BB962C8B-B14F-4D97-AF65-F5344CB8AC3E}">
        <p14:creationId xmlns:p14="http://schemas.microsoft.com/office/powerpoint/2010/main" val="24787549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VFOA Middle Tennessee</a:t>
            </a:r>
            <a:endParaRPr lang="en-US" dirty="0"/>
          </a:p>
        </p:txBody>
      </p:sp>
      <p:sp>
        <p:nvSpPr>
          <p:cNvPr id="3" name="Content Placeholder 2"/>
          <p:cNvSpPr>
            <a:spLocks noGrp="1"/>
          </p:cNvSpPr>
          <p:nvPr>
            <p:ph idx="1"/>
          </p:nvPr>
        </p:nvSpPr>
        <p:spPr>
          <a:xfrm>
            <a:off x="571500" y="1892172"/>
            <a:ext cx="8001000" cy="4114800"/>
          </a:xfrm>
        </p:spPr>
        <p:txBody>
          <a:bodyPr>
            <a:normAutofit fontScale="85000" lnSpcReduction="20000"/>
          </a:bodyPr>
          <a:lstStyle/>
          <a:p>
            <a:r>
              <a:rPr lang="en-US" dirty="0" smtClean="0"/>
              <a:t>Student Projects and Publications</a:t>
            </a:r>
          </a:p>
          <a:p>
            <a:pPr lvl="1"/>
            <a:r>
              <a:rPr lang="en-US" dirty="0">
                <a:hlinkClick r:id="rId2"/>
              </a:rPr>
              <a:t>https://my.vanderbilt.edu/ifeomanwankwo/sample-page</a:t>
            </a:r>
            <a:r>
              <a:rPr lang="en-US" dirty="0" smtClean="0">
                <a:hlinkClick r:id="rId2"/>
              </a:rPr>
              <a:t>/</a:t>
            </a:r>
            <a:r>
              <a:rPr lang="en-US" dirty="0" smtClean="0"/>
              <a:t> </a:t>
            </a:r>
          </a:p>
          <a:p>
            <a:pPr lvl="1"/>
            <a:endParaRPr lang="en-US" dirty="0"/>
          </a:p>
          <a:p>
            <a:pPr lvl="1"/>
            <a:r>
              <a:rPr lang="en-US" dirty="0">
                <a:hlinkClick r:id="rId3"/>
              </a:rPr>
              <a:t>https://my.vanderbilt.edu/ifeomanwankwo/2014/05/a-musical-narrative-in-open-key-for-steel-pan-flute-alex-weill</a:t>
            </a:r>
            <a:r>
              <a:rPr lang="en-US" dirty="0" smtClean="0">
                <a:hlinkClick r:id="rId3"/>
              </a:rPr>
              <a:t>/</a:t>
            </a:r>
            <a:r>
              <a:rPr lang="en-US" dirty="0" smtClean="0"/>
              <a:t> </a:t>
            </a:r>
          </a:p>
          <a:p>
            <a:pPr lvl="1"/>
            <a:endParaRPr lang="en-US" dirty="0" smtClean="0"/>
          </a:p>
          <a:p>
            <a:pPr lvl="1"/>
            <a:r>
              <a:rPr lang="en-US" dirty="0">
                <a:hlinkClick r:id="rId4"/>
              </a:rPr>
              <a:t>http://www.blurb.com/b/2598890-annie-zachery-part-of-my-life-</a:t>
            </a:r>
            <a:r>
              <a:rPr lang="en-US" dirty="0" smtClean="0">
                <a:hlinkClick r:id="rId4"/>
              </a:rPr>
              <a:t>hardcover</a:t>
            </a:r>
            <a:endParaRPr lang="en-US" dirty="0" smtClean="0"/>
          </a:p>
          <a:p>
            <a:pPr lvl="1"/>
            <a:endParaRPr lang="en-US" dirty="0"/>
          </a:p>
          <a:p>
            <a:pPr lvl="1"/>
            <a:r>
              <a:rPr lang="en-US" dirty="0">
                <a:hlinkClick r:id="rId5"/>
              </a:rPr>
              <a:t>https://docs.google.com/presentation/d/1G_9f053R0B3kqcDmqrdB624f5TabI4ONleNKdgwdito/edit#slide=</a:t>
            </a:r>
            <a:r>
              <a:rPr lang="en-US" dirty="0" smtClean="0">
                <a:hlinkClick r:id="rId5"/>
              </a:rPr>
              <a:t>id.p</a:t>
            </a:r>
            <a:r>
              <a:rPr lang="en-US" dirty="0" smtClean="0"/>
              <a:t> </a:t>
            </a:r>
            <a:endParaRPr lang="en-US" dirty="0"/>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2646801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Wisdom</a:t>
            </a:r>
            <a:endParaRPr lang="en-US" dirty="0"/>
          </a:p>
        </p:txBody>
      </p:sp>
      <p:sp>
        <p:nvSpPr>
          <p:cNvPr id="3" name="Content Placeholder 2"/>
          <p:cNvSpPr>
            <a:spLocks noGrp="1"/>
          </p:cNvSpPr>
          <p:nvPr>
            <p:ph idx="1"/>
          </p:nvPr>
        </p:nvSpPr>
        <p:spPr/>
        <p:txBody>
          <a:bodyPr/>
          <a:lstStyle/>
          <a:p>
            <a:r>
              <a:rPr lang="en-US" b="1" dirty="0"/>
              <a:t>Dorothy Orr</a:t>
            </a:r>
            <a:endParaRPr lang="en-US" dirty="0"/>
          </a:p>
          <a:p>
            <a:pPr marL="0" indent="0">
              <a:buNone/>
            </a:pPr>
            <a:r>
              <a:rPr lang="en-US" dirty="0" smtClean="0"/>
              <a:t>Forget and remember. Forget </a:t>
            </a:r>
            <a:r>
              <a:rPr lang="en-US" dirty="0"/>
              <a:t>all the negative things that come upon you, </a:t>
            </a:r>
            <a:r>
              <a:rPr lang="en-US" dirty="0" smtClean="0"/>
              <a:t>just forget </a:t>
            </a:r>
            <a:r>
              <a:rPr lang="en-US" dirty="0"/>
              <a:t>the negative, and remember all the good things</a:t>
            </a:r>
            <a:r>
              <a:rPr lang="en-US" dirty="0" smtClean="0"/>
              <a:t>.</a:t>
            </a:r>
            <a:endParaRPr lang="en-US" dirty="0"/>
          </a:p>
        </p:txBody>
      </p:sp>
    </p:spTree>
    <p:extLst>
      <p:ext uri="{BB962C8B-B14F-4D97-AF65-F5344CB8AC3E}">
        <p14:creationId xmlns:p14="http://schemas.microsoft.com/office/powerpoint/2010/main" val="38319559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VFOA: Past, Present, and Future</a:t>
            </a:r>
            <a:endParaRPr lang="en-US" dirty="0"/>
          </a:p>
        </p:txBody>
      </p:sp>
      <p:sp>
        <p:nvSpPr>
          <p:cNvPr id="3" name="Content Placeholder 2"/>
          <p:cNvSpPr>
            <a:spLocks noGrp="1"/>
          </p:cNvSpPr>
          <p:nvPr>
            <p:ph idx="1"/>
          </p:nvPr>
        </p:nvSpPr>
        <p:spPr/>
        <p:txBody>
          <a:bodyPr/>
          <a:lstStyle/>
          <a:p>
            <a:r>
              <a:rPr lang="en-US" dirty="0" smtClean="0"/>
              <a:t>Your Voice, Your America</a:t>
            </a:r>
          </a:p>
          <a:p>
            <a:pPr lvl="1"/>
            <a:r>
              <a:rPr lang="en-US" dirty="0" smtClean="0"/>
              <a:t>Your thoughts, comments, questions</a:t>
            </a:r>
          </a:p>
          <a:p>
            <a:pPr lvl="1"/>
            <a:r>
              <a:rPr lang="en-US" dirty="0" smtClean="0"/>
              <a:t>Your hopes re: intergenerational relations</a:t>
            </a:r>
          </a:p>
          <a:p>
            <a:pPr lvl="1"/>
            <a:r>
              <a:rPr lang="en-US" dirty="0" smtClean="0"/>
              <a:t>Your </a:t>
            </a:r>
            <a:r>
              <a:rPr lang="en-US" dirty="0" smtClean="0"/>
              <a:t>wisdom</a:t>
            </a:r>
            <a:endParaRPr lang="en-US" dirty="0" smtClean="0"/>
          </a:p>
          <a:p>
            <a:pPr lvl="1"/>
            <a:r>
              <a:rPr lang="en-US" dirty="0" smtClean="0"/>
              <a:t>Your vision for the future</a:t>
            </a:r>
          </a:p>
        </p:txBody>
      </p:sp>
    </p:spTree>
    <p:extLst>
      <p:ext uri="{BB962C8B-B14F-4D97-AF65-F5344CB8AC3E}">
        <p14:creationId xmlns:p14="http://schemas.microsoft.com/office/powerpoint/2010/main" val="6448461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smtClean="0"/>
              <a:t>Voices from Our America (VFOA)</a:t>
            </a:r>
            <a:br>
              <a:rPr lang="en-US" dirty="0" smtClean="0"/>
            </a:b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Ifeoma </a:t>
            </a:r>
            <a:r>
              <a:rPr lang="en-US" dirty="0" err="1" smtClean="0"/>
              <a:t>Kiddoe</a:t>
            </a:r>
            <a:r>
              <a:rPr lang="en-US" dirty="0" smtClean="0"/>
              <a:t> Nwankwo, Ph.D.</a:t>
            </a:r>
          </a:p>
          <a:p>
            <a:r>
              <a:rPr lang="en-US" dirty="0" smtClean="0"/>
              <a:t>Department of English</a:t>
            </a:r>
          </a:p>
          <a:p>
            <a:r>
              <a:rPr lang="en-US" dirty="0" smtClean="0"/>
              <a:t>Department of Teaching and Learning</a:t>
            </a:r>
          </a:p>
          <a:p>
            <a:r>
              <a:rPr lang="en-US" dirty="0" smtClean="0"/>
              <a:t>Vanderbilt University </a:t>
            </a:r>
            <a:endParaRPr lang="en-US" dirty="0"/>
          </a:p>
        </p:txBody>
      </p:sp>
    </p:spTree>
    <p:extLst>
      <p:ext uri="{BB962C8B-B14F-4D97-AF65-F5344CB8AC3E}">
        <p14:creationId xmlns:p14="http://schemas.microsoft.com/office/powerpoint/2010/main" val="39431646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Wisdom</a:t>
            </a:r>
            <a:endParaRPr lang="en-US" dirty="0"/>
          </a:p>
        </p:txBody>
      </p:sp>
      <p:sp>
        <p:nvSpPr>
          <p:cNvPr id="3" name="Content Placeholder 2"/>
          <p:cNvSpPr>
            <a:spLocks noGrp="1"/>
          </p:cNvSpPr>
          <p:nvPr>
            <p:ph idx="1"/>
          </p:nvPr>
        </p:nvSpPr>
        <p:spPr/>
        <p:txBody>
          <a:bodyPr/>
          <a:lstStyle/>
          <a:p>
            <a:r>
              <a:rPr lang="en-US" dirty="0" smtClean="0"/>
              <a:t>“Be prepared”</a:t>
            </a:r>
          </a:p>
          <a:p>
            <a:r>
              <a:rPr lang="en-US" dirty="0" smtClean="0"/>
              <a:t>“Who can’t hear will feel”</a:t>
            </a:r>
          </a:p>
          <a:p>
            <a:r>
              <a:rPr lang="en-US" dirty="0" smtClean="0"/>
              <a:t>“Turn off the light!”</a:t>
            </a:r>
          </a:p>
          <a:p>
            <a:r>
              <a:rPr lang="en-US" dirty="0" smtClean="0"/>
              <a:t>“If your conscience is clear you have nothing to fear”</a:t>
            </a:r>
          </a:p>
          <a:p>
            <a:r>
              <a:rPr lang="en-US" dirty="0" smtClean="0"/>
              <a:t>“</a:t>
            </a:r>
            <a:r>
              <a:rPr lang="en-US" dirty="0" smtClean="0"/>
              <a:t>Doesn’t matter, it’s all going the same place”</a:t>
            </a:r>
            <a:endParaRPr lang="en-US" dirty="0"/>
          </a:p>
        </p:txBody>
      </p:sp>
    </p:spTree>
    <p:extLst>
      <p:ext uri="{BB962C8B-B14F-4D97-AF65-F5344CB8AC3E}">
        <p14:creationId xmlns:p14="http://schemas.microsoft.com/office/powerpoint/2010/main" val="20524488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Grandpa </a:t>
            </a:r>
            <a:br>
              <a:rPr lang="en-US" dirty="0" smtClean="0"/>
            </a:br>
            <a:endParaRPr lang="en-US" dirty="0"/>
          </a:p>
        </p:txBody>
      </p:sp>
      <p:pic>
        <p:nvPicPr>
          <p:cNvPr id="4" name="Content Placeholder 3" descr="grandpa and little ifeoma.jpg"/>
          <p:cNvPicPr>
            <a:picLocks noGrp="1" noChangeAspect="1"/>
          </p:cNvPicPr>
          <p:nvPr>
            <p:ph idx="1"/>
          </p:nvPr>
        </p:nvPicPr>
        <p:blipFill rotWithShape="1">
          <a:blip r:embed="rId2">
            <a:extLst>
              <a:ext uri="{28A0092B-C50C-407E-A947-70E740481C1C}">
                <a14:useLocalDpi xmlns:a14="http://schemas.microsoft.com/office/drawing/2010/main" val="0"/>
              </a:ext>
            </a:extLst>
          </a:blip>
          <a:srcRect l="-90303" r="-90303"/>
          <a:stretch/>
        </p:blipFill>
        <p:spPr/>
      </p:pic>
    </p:spTree>
    <p:extLst>
      <p:ext uri="{BB962C8B-B14F-4D97-AF65-F5344CB8AC3E}">
        <p14:creationId xmlns:p14="http://schemas.microsoft.com/office/powerpoint/2010/main" val="28638721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VFOA’s Work</a:t>
            </a:r>
            <a:endParaRPr lang="en-US" dirty="0"/>
          </a:p>
        </p:txBody>
      </p:sp>
      <p:sp>
        <p:nvSpPr>
          <p:cNvPr id="3" name="Content Placeholder 2"/>
          <p:cNvSpPr>
            <a:spLocks noGrp="1"/>
          </p:cNvSpPr>
          <p:nvPr>
            <p:ph idx="1"/>
          </p:nvPr>
        </p:nvSpPr>
        <p:spPr/>
        <p:txBody>
          <a:bodyPr>
            <a:normAutofit/>
          </a:bodyPr>
          <a:lstStyle/>
          <a:p>
            <a:r>
              <a:rPr lang="en-US" dirty="0" smtClean="0"/>
              <a:t>Advancing </a:t>
            </a:r>
            <a:r>
              <a:rPr lang="en-US" dirty="0" smtClean="0"/>
              <a:t>intergenerational and </a:t>
            </a:r>
            <a:r>
              <a:rPr lang="en-US" dirty="0" smtClean="0"/>
              <a:t>intercultural understanding</a:t>
            </a:r>
            <a:endParaRPr lang="en-US" dirty="0" smtClean="0"/>
          </a:p>
          <a:p>
            <a:r>
              <a:rPr lang="en-US" dirty="0"/>
              <a:t>Harnessing the power of autobiography production and </a:t>
            </a:r>
            <a:r>
              <a:rPr lang="en-US" dirty="0" smtClean="0"/>
              <a:t>engagement</a:t>
            </a:r>
          </a:p>
          <a:p>
            <a:pPr lvl="1"/>
            <a:r>
              <a:rPr lang="en-US" dirty="0" smtClean="0"/>
              <a:t>the life-changing power of creating your own autobiography</a:t>
            </a:r>
          </a:p>
          <a:p>
            <a:pPr lvl="1"/>
            <a:r>
              <a:rPr lang="en-US" dirty="0" smtClean="0"/>
              <a:t>the life changing power of listening to and learning from other peoples’ life stories </a:t>
            </a:r>
            <a:endParaRPr lang="en-US" dirty="0"/>
          </a:p>
          <a:p>
            <a:r>
              <a:rPr lang="en-US" dirty="0" smtClean="0"/>
              <a:t>Producing innovative programs, courses, and materials</a:t>
            </a:r>
          </a:p>
        </p:txBody>
      </p:sp>
    </p:spTree>
    <p:extLst>
      <p:ext uri="{BB962C8B-B14F-4D97-AF65-F5344CB8AC3E}">
        <p14:creationId xmlns:p14="http://schemas.microsoft.com/office/powerpoint/2010/main" val="15130860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VFOA’s Work</a:t>
            </a:r>
            <a:endParaRPr lang="en-US" dirty="0"/>
          </a:p>
        </p:txBody>
      </p:sp>
      <p:sp>
        <p:nvSpPr>
          <p:cNvPr id="3" name="Content Placeholder 2"/>
          <p:cNvSpPr>
            <a:spLocks noGrp="1"/>
          </p:cNvSpPr>
          <p:nvPr>
            <p:ph idx="1"/>
          </p:nvPr>
        </p:nvSpPr>
        <p:spPr/>
        <p:txBody>
          <a:bodyPr>
            <a:normAutofit/>
          </a:bodyPr>
          <a:lstStyle/>
          <a:p>
            <a:r>
              <a:rPr lang="en-US" dirty="0"/>
              <a:t>VFOA is </a:t>
            </a:r>
            <a:r>
              <a:rPr lang="en-US" dirty="0" smtClean="0"/>
              <a:t>dedicated </a:t>
            </a:r>
            <a:r>
              <a:rPr lang="en-US" dirty="0"/>
              <a:t>to collecting, preserving, and disseminating forgotten, hidden, or neglected narratives of American experience. </a:t>
            </a:r>
            <a:endParaRPr lang="en-US" dirty="0" smtClean="0"/>
          </a:p>
          <a:p>
            <a:pPr marL="0" indent="0">
              <a:buNone/>
            </a:pPr>
            <a:r>
              <a:rPr lang="en-US" dirty="0" smtClean="0"/>
              <a:t>Advancing Learning through Listening</a:t>
            </a:r>
          </a:p>
          <a:p>
            <a:r>
              <a:rPr lang="en-US" dirty="0" smtClean="0"/>
              <a:t>Through interviews</a:t>
            </a:r>
            <a:r>
              <a:rPr lang="en-US" dirty="0"/>
              <a:t>, curriculum </a:t>
            </a:r>
            <a:r>
              <a:rPr lang="en-US" dirty="0" smtClean="0"/>
              <a:t>development</a:t>
            </a:r>
            <a:r>
              <a:rPr lang="en-US" dirty="0"/>
              <a:t> </a:t>
            </a:r>
            <a:r>
              <a:rPr lang="en-US" dirty="0" smtClean="0"/>
              <a:t>materials, youth and senior programs, </a:t>
            </a:r>
            <a:r>
              <a:rPr lang="en-US" dirty="0"/>
              <a:t>and public </a:t>
            </a:r>
            <a:r>
              <a:rPr lang="en-US" dirty="0" smtClean="0"/>
              <a:t>exhibits, </a:t>
            </a:r>
            <a:r>
              <a:rPr lang="en-US" dirty="0"/>
              <a:t>we aim to advance understanding across the </a:t>
            </a:r>
            <a:r>
              <a:rPr lang="en-US" dirty="0" smtClean="0"/>
              <a:t>cultural</a:t>
            </a:r>
            <a:r>
              <a:rPr lang="en-US" dirty="0"/>
              <a:t> </a:t>
            </a:r>
            <a:r>
              <a:rPr lang="en-US" dirty="0" smtClean="0"/>
              <a:t>and generational complexities </a:t>
            </a:r>
            <a:r>
              <a:rPr lang="en-US" dirty="0"/>
              <a:t>of life in Our America. </a:t>
            </a:r>
          </a:p>
          <a:p>
            <a:pPr marL="0" indent="0">
              <a:buNone/>
            </a:pPr>
            <a:endParaRPr lang="en-US" dirty="0"/>
          </a:p>
        </p:txBody>
      </p:sp>
    </p:spTree>
    <p:extLst>
      <p:ext uri="{BB962C8B-B14F-4D97-AF65-F5344CB8AC3E}">
        <p14:creationId xmlns:p14="http://schemas.microsoft.com/office/powerpoint/2010/main" val="12104894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VFOA’s Work</a:t>
            </a:r>
            <a:endParaRPr lang="en-US" dirty="0"/>
          </a:p>
        </p:txBody>
      </p:sp>
      <p:sp>
        <p:nvSpPr>
          <p:cNvPr id="3" name="Content Placeholder 2"/>
          <p:cNvSpPr>
            <a:spLocks noGrp="1"/>
          </p:cNvSpPr>
          <p:nvPr>
            <p:ph idx="1"/>
          </p:nvPr>
        </p:nvSpPr>
        <p:spPr/>
        <p:txBody>
          <a:bodyPr>
            <a:normAutofit/>
          </a:bodyPr>
          <a:lstStyle/>
          <a:p>
            <a:r>
              <a:rPr lang="en-US" dirty="0" smtClean="0"/>
              <a:t>200 </a:t>
            </a:r>
            <a:r>
              <a:rPr lang="en-US" dirty="0" smtClean="0"/>
              <a:t>interviews and counting</a:t>
            </a:r>
            <a:endParaRPr lang="en-US" dirty="0" smtClean="0"/>
          </a:p>
          <a:p>
            <a:pPr marL="457200" lvl="1" indent="0">
              <a:buNone/>
            </a:pPr>
            <a:endParaRPr lang="en-US" dirty="0" smtClean="0"/>
          </a:p>
          <a:p>
            <a:r>
              <a:rPr lang="en-US" dirty="0" smtClean="0"/>
              <a:t>40 events and activities, including youth programs, community exhibits, and teacher workshops</a:t>
            </a:r>
          </a:p>
          <a:p>
            <a:endParaRPr lang="en-US" dirty="0" smtClean="0"/>
          </a:p>
          <a:p>
            <a:r>
              <a:rPr lang="en-US" dirty="0" smtClean="0"/>
              <a:t>Digital archive, the Wisdom of the Elders program, innovative student projects</a:t>
            </a:r>
          </a:p>
        </p:txBody>
      </p:sp>
    </p:spTree>
    <p:extLst>
      <p:ext uri="{BB962C8B-B14F-4D97-AF65-F5344CB8AC3E}">
        <p14:creationId xmlns:p14="http://schemas.microsoft.com/office/powerpoint/2010/main" val="10539933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Wisdom</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Diane Smith</a:t>
            </a:r>
            <a:endParaRPr lang="en-US" dirty="0"/>
          </a:p>
          <a:p>
            <a:pPr marL="0" indent="0">
              <a:buNone/>
            </a:pPr>
            <a:r>
              <a:rPr lang="en-US" dirty="0"/>
              <a:t>Treat people the way you want to be treated. Take the</a:t>
            </a:r>
          </a:p>
          <a:p>
            <a:pPr marL="0" indent="0">
              <a:buNone/>
            </a:pPr>
            <a:r>
              <a:rPr lang="en-US" dirty="0"/>
              <a:t>time to find out about that person. You’ll be surprised</a:t>
            </a:r>
          </a:p>
          <a:p>
            <a:pPr marL="0" indent="0">
              <a:buNone/>
            </a:pPr>
            <a:r>
              <a:rPr lang="en-US" dirty="0"/>
              <a:t>to find out what you find out. They’re not as bad as</a:t>
            </a:r>
          </a:p>
          <a:p>
            <a:pPr marL="0" indent="0">
              <a:buNone/>
            </a:pPr>
            <a:r>
              <a:rPr lang="en-US" dirty="0"/>
              <a:t>you think. They don’t know that much more than</a:t>
            </a:r>
          </a:p>
          <a:p>
            <a:pPr marL="0" indent="0">
              <a:buNone/>
            </a:pPr>
            <a:r>
              <a:rPr lang="en-US" dirty="0"/>
              <a:t>you. They want the same things that you do. Don’t</a:t>
            </a:r>
          </a:p>
          <a:p>
            <a:pPr marL="0" indent="0">
              <a:buNone/>
            </a:pPr>
            <a:r>
              <a:rPr lang="en-US" dirty="0"/>
              <a:t>jump to conclusions.</a:t>
            </a:r>
          </a:p>
          <a:p>
            <a:endParaRPr lang="en-US" dirty="0"/>
          </a:p>
        </p:txBody>
      </p:sp>
    </p:spTree>
    <p:extLst>
      <p:ext uri="{BB962C8B-B14F-4D97-AF65-F5344CB8AC3E}">
        <p14:creationId xmlns:p14="http://schemas.microsoft.com/office/powerpoint/2010/main" val="3209540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594</TotalTime>
  <Words>1427</Words>
  <Application>Microsoft Macintosh PowerPoint</Application>
  <PresentationFormat>On-screen Show (4:3)</PresentationFormat>
  <Paragraphs>176</Paragraphs>
  <Slides>27</Slides>
  <Notes>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Travelogue</vt:lpstr>
      <vt:lpstr> Voices from Our America (VFOA) </vt:lpstr>
      <vt:lpstr>VFOA Soundscape</vt:lpstr>
      <vt:lpstr> Voices from Our America (VFOA) </vt:lpstr>
      <vt:lpstr>Wisdom</vt:lpstr>
      <vt:lpstr>Grandpa  </vt:lpstr>
      <vt:lpstr>VFOA’s Work</vt:lpstr>
      <vt:lpstr>VFOA’s Work</vt:lpstr>
      <vt:lpstr>VFOA’s Work</vt:lpstr>
      <vt:lpstr>Wisdom</vt:lpstr>
      <vt:lpstr>Wisdom</vt:lpstr>
      <vt:lpstr>VFOA’s Roots</vt:lpstr>
      <vt:lpstr>Grandpa &amp; Grandma</vt:lpstr>
      <vt:lpstr>Ms. Carmen</vt:lpstr>
      <vt:lpstr>VFOA Panama Soundscape</vt:lpstr>
      <vt:lpstr>The Republic of Panama</vt:lpstr>
      <vt:lpstr>Historical Background</vt:lpstr>
      <vt:lpstr>Historical Background</vt:lpstr>
      <vt:lpstr>Sounds of History</vt:lpstr>
      <vt:lpstr>VFOA Panama Interviews</vt:lpstr>
      <vt:lpstr>VFOA Panama Interviews</vt:lpstr>
      <vt:lpstr>Wisdom</vt:lpstr>
      <vt:lpstr>VFOA Panama :  Products and Programs</vt:lpstr>
      <vt:lpstr>VFOA Middle Tennessee: Products and Programs</vt:lpstr>
      <vt:lpstr>VFOA Middle Tennessee: Products and Programs</vt:lpstr>
      <vt:lpstr>VFOA Middle Tennessee</vt:lpstr>
      <vt:lpstr>Wisdom</vt:lpstr>
      <vt:lpstr>VFOA: Past, Present, and Future</vt:lpstr>
    </vt:vector>
  </TitlesOfParts>
  <Company>VU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Voices from Our America: </dc:title>
  <dc:creator>Ifeoma Nwankwo</dc:creator>
  <cp:lastModifiedBy>Ifeoma Nwankwo</cp:lastModifiedBy>
  <cp:revision>41</cp:revision>
  <dcterms:created xsi:type="dcterms:W3CDTF">2015-04-16T18:58:18Z</dcterms:created>
  <dcterms:modified xsi:type="dcterms:W3CDTF">2015-04-17T12:50:39Z</dcterms:modified>
</cp:coreProperties>
</file>