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1"/>
  </p:notesMasterIdLst>
  <p:handoutMasterIdLst>
    <p:handoutMasterId r:id="rId22"/>
  </p:handoutMasterIdLst>
  <p:sldIdLst>
    <p:sldId id="281" r:id="rId3"/>
    <p:sldId id="282" r:id="rId4"/>
    <p:sldId id="283" r:id="rId5"/>
    <p:sldId id="284" r:id="rId6"/>
    <p:sldId id="285" r:id="rId7"/>
    <p:sldId id="286" r:id="rId8"/>
    <p:sldId id="287" r:id="rId9"/>
    <p:sldId id="288" r:id="rId10"/>
    <p:sldId id="289" r:id="rId11"/>
    <p:sldId id="272" r:id="rId12"/>
    <p:sldId id="273" r:id="rId13"/>
    <p:sldId id="274" r:id="rId14"/>
    <p:sldId id="276" r:id="rId15"/>
    <p:sldId id="275" r:id="rId16"/>
    <p:sldId id="277" r:id="rId17"/>
    <p:sldId id="278" r:id="rId18"/>
    <p:sldId id="279" r:id="rId19"/>
    <p:sldId id="280"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9714" autoAdjust="0"/>
  </p:normalViewPr>
  <p:slideViewPr>
    <p:cSldViewPr>
      <p:cViewPr varScale="1">
        <p:scale>
          <a:sx n="69" d="100"/>
          <a:sy n="69" d="100"/>
        </p:scale>
        <p:origin x="488" y="48"/>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2/15/2015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2/15/2015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Sense, Target, Destroy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189212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-Caps on bottle always on. Minimize opening times. Work briskly, but do not rush so much might do something incorrectly. Especially when learning,</a:t>
            </a:r>
            <a:r>
              <a:rPr lang="en-US" baseline="0" dirty="0" smtClean="0"/>
              <a:t> start slower</a:t>
            </a:r>
          </a:p>
          <a:p>
            <a:r>
              <a:rPr lang="en-US" baseline="0" dirty="0" smtClean="0"/>
              <a:t>-Bunsen burner mechanism, acting by sucking in air, and at same time any particles falling down in air. Drawn toward flame and incinerated, rendering harmless</a:t>
            </a:r>
          </a:p>
          <a:p>
            <a:r>
              <a:rPr lang="en-US" baseline="0" dirty="0" smtClean="0"/>
              <a:t>-Close to flame but not dangerously close. About 1 petri dish worth of separation close enough. Flame useless at long distances</a:t>
            </a:r>
          </a:p>
          <a:p>
            <a:r>
              <a:rPr lang="en-US" baseline="0" dirty="0" smtClean="0"/>
              <a:t>-When first opening bottle of culture media or culture tube, quickly flame mouth. Kills anything that may have been living on lid waiting for opening to fall in</a:t>
            </a:r>
          </a:p>
          <a:p>
            <a:r>
              <a:rPr lang="en-US" baseline="0" dirty="0" smtClean="0"/>
              <a:t>-If were using spreaders, would flame as well. Using single use toothpicks. As long as technique sterile, can drop in, but if unsure if entirety of toothpick is sterile, can quickly swipe in media and pull out</a:t>
            </a:r>
          </a:p>
          <a:p>
            <a:r>
              <a:rPr lang="en-US" baseline="0" dirty="0" smtClean="0"/>
              <a:t>-To set flame, hold striker about inch above nozzle with gas blowing as gentle breeze that can hear. Single quick motion best for lighting. Rotating burner bottom knob can change air intake. Want </a:t>
            </a:r>
            <a:r>
              <a:rPr lang="en-US" baseline="0" smtClean="0"/>
              <a:t>blue flame that is not too high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18</a:t>
            </a:fld>
            <a:endParaRPr lang="en-US"/>
          </a:p>
        </p:txBody>
      </p:sp>
    </p:spTree>
    <p:extLst>
      <p:ext uri="{BB962C8B-B14F-4D97-AF65-F5344CB8AC3E}">
        <p14:creationId xmlns:p14="http://schemas.microsoft.com/office/powerpoint/2010/main" val="348303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Food and Nutrition		Foundational Advance	Information </a:t>
            </a:r>
            <a:r>
              <a:rPr lang="en-US" dirty="0" err="1" smtClean="0"/>
              <a:t>Processign</a:t>
            </a:r>
            <a:endParaRPr lang="en-US" dirty="0" smtClean="0"/>
          </a:p>
          <a:p>
            <a:r>
              <a:rPr lang="en-US" dirty="0" err="1" smtClean="0"/>
              <a:t>Manafacturing</a:t>
            </a:r>
            <a:r>
              <a:rPr lang="en-US" dirty="0" smtClean="0"/>
              <a:t>		Health and Medicine		Environment		Other</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262400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Restriction Enzymes first characterized specifically in 1970 (</a:t>
            </a:r>
            <a:r>
              <a:rPr lang="en-US" dirty="0" err="1" smtClean="0"/>
              <a:t>HindIII</a:t>
            </a:r>
            <a:r>
              <a:rPr lang="en-US" dirty="0" smtClean="0"/>
              <a:t>) by Smith, Kelly,</a:t>
            </a:r>
            <a:r>
              <a:rPr lang="en-US" baseline="0" dirty="0" smtClean="0"/>
              <a:t> and Wilcox (1978 Nobel prize)</a:t>
            </a:r>
          </a:p>
          <a:p>
            <a:r>
              <a:rPr lang="en-US" baseline="0" dirty="0" smtClean="0"/>
              <a:t>Synthesis of first gene, 1972, Khorana </a:t>
            </a:r>
          </a:p>
          <a:p>
            <a:r>
              <a:rPr lang="en-US" baseline="0" dirty="0" smtClean="0"/>
              <a:t>PCR 1983 </a:t>
            </a:r>
            <a:r>
              <a:rPr lang="en-US" baseline="0" dirty="0" err="1" smtClean="0"/>
              <a:t>Kary</a:t>
            </a:r>
            <a:r>
              <a:rPr lang="en-US" baseline="0" dirty="0" smtClean="0"/>
              <a:t> Mullis (1993 Nobel Prize)</a:t>
            </a:r>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404311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Early 2000’s – zinc finger nuclease</a:t>
            </a:r>
          </a:p>
          <a:p>
            <a:r>
              <a:rPr lang="en-US" baseline="0" dirty="0" smtClean="0"/>
              <a:t>Craig Venter Institute - First chromosome 2007, first bacterial genome 2010</a:t>
            </a:r>
          </a:p>
          <a:p>
            <a:r>
              <a:rPr lang="en-US" baseline="0" dirty="0" smtClean="0"/>
              <a:t>2009 – CRISPR </a:t>
            </a:r>
            <a:r>
              <a:rPr lang="en-US" baseline="0" dirty="0" err="1" smtClean="0"/>
              <a:t>Doudna</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114888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1990 – non-canonical amino acid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2011 – XNA (HNA, </a:t>
            </a:r>
            <a:r>
              <a:rPr lang="en-US" baseline="0" dirty="0" err="1" smtClean="0"/>
              <a:t>CeNA</a:t>
            </a:r>
            <a:r>
              <a:rPr lang="en-US" baseline="0" dirty="0" smtClean="0"/>
              <a:t>, TNA, GNA, LNA, PNA)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2014 – unnatural base pair</a:t>
            </a:r>
            <a:endParaRPr lang="en-US"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113305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zoom in, note alternation between “what need” (identify problem, design system, optimize) and “what have” (applying concepts to plan, creating a strategy)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243333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 design</a:t>
            </a:r>
            <a:r>
              <a:rPr lang="en-US" baseline="0" dirty="0" smtClean="0"/>
              <a:t> process is dynamic. Reciprocal connections so that if say in system phase want to physically latch on to pathogen for more efficient targeting, then find that practically not possible or tools not available, then revise and reformulate plan. </a:t>
            </a:r>
          </a:p>
          <a:p>
            <a:r>
              <a:rPr lang="en-US" baseline="0" dirty="0" smtClean="0"/>
              <a:t>-ex of no guided chemotaxis. Trial and error. Come up with idea, then see if tools available to make it happen</a:t>
            </a:r>
          </a:p>
          <a:p>
            <a:r>
              <a:rPr lang="en-US" baseline="0" dirty="0" smtClean="0"/>
              <a:t>-Rapid halt needed because even if stop </a:t>
            </a:r>
            <a:r>
              <a:rPr lang="en-US" baseline="0" dirty="0" err="1" smtClean="0"/>
              <a:t>txn</a:t>
            </a:r>
            <a:r>
              <a:rPr lang="en-US" baseline="0" dirty="0" smtClean="0"/>
              <a:t>, still proteins in cytosol from before. Instead can very rapidly transcribe second gene that either removes protein or removes mRNA being </a:t>
            </a:r>
            <a:r>
              <a:rPr lang="en-US" baseline="0" dirty="0" err="1" smtClean="0"/>
              <a:t>txn‘d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a:p>
        </p:txBody>
      </p:sp>
    </p:spTree>
    <p:extLst>
      <p:ext uri="{BB962C8B-B14F-4D97-AF65-F5344CB8AC3E}">
        <p14:creationId xmlns:p14="http://schemas.microsoft.com/office/powerpoint/2010/main" val="269995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-multi-plasmid</a:t>
            </a:r>
            <a:r>
              <a:rPr lang="en-US" baseline="0" dirty="0" smtClean="0"/>
              <a:t> transformation inefficient and or </a:t>
            </a:r>
            <a:r>
              <a:rPr lang="en-US" baseline="0" dirty="0" err="1" smtClean="0"/>
              <a:t>dififcult</a:t>
            </a:r>
            <a:r>
              <a:rPr lang="en-US" baseline="0" dirty="0" smtClean="0"/>
              <a:t> , as is transformation/transfection of larger constructs. Design consideration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14</a:t>
            </a:fld>
            <a:endParaRPr lang="en-US"/>
          </a:p>
        </p:txBody>
      </p:sp>
    </p:spTree>
    <p:extLst>
      <p:ext uri="{BB962C8B-B14F-4D97-AF65-F5344CB8AC3E}">
        <p14:creationId xmlns:p14="http://schemas.microsoft.com/office/powerpoint/2010/main" val="172473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very basic check that gene producing what supposed to produce. Second that circuit is activated like supposed to. Third actually tests parts of circuits individually  to see if behaving as expected. Finally simulate real condition to make sure all those individually tested circuits are working together as expected and, more importantly, that the system is practical</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15</a:t>
            </a:fld>
            <a:endParaRPr lang="en-US"/>
          </a:p>
        </p:txBody>
      </p:sp>
    </p:spTree>
    <p:extLst>
      <p:ext uri="{BB962C8B-B14F-4D97-AF65-F5344CB8AC3E}">
        <p14:creationId xmlns:p14="http://schemas.microsoft.com/office/powerpoint/2010/main" val="140808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2/15/2015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2/15/2015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2/15/2015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2/15/2015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2/15/2015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2/15/2015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2/15/2015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2/15/2015</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iGEM 101: Session 1</a:t>
            </a:r>
            <a:endParaRPr lang="en-US" dirty="0"/>
          </a:p>
        </p:txBody>
      </p:sp>
      <p:sp>
        <p:nvSpPr>
          <p:cNvPr id="3" name="Subtitle 2"/>
          <p:cNvSpPr>
            <a:spLocks noGrp="1"/>
          </p:cNvSpPr>
          <p:nvPr>
            <p:ph type="subTitle" idx="1"/>
          </p:nvPr>
        </p:nvSpPr>
        <p:spPr/>
        <p:txBody>
          <a:bodyPr/>
          <a:lstStyle/>
          <a:p>
            <a:r>
              <a:rPr lang="en-US" dirty="0" smtClean="0"/>
              <a:t>2/12/15		Jarrod </a:t>
            </a:r>
            <a:r>
              <a:rPr lang="en-US" dirty="0" err="1" smtClean="0"/>
              <a:t>Shilts</a:t>
            </a:r>
            <a:endParaRPr lang="en-US" dirty="0" smtClean="0"/>
          </a:p>
          <a:p>
            <a:r>
              <a:rPr lang="en-US" dirty="0" smtClean="0"/>
              <a:t>2/15/15		Ophir </a:t>
            </a:r>
            <a:r>
              <a:rPr lang="en-US" dirty="0" err="1" smtClean="0"/>
              <a:t>Ospovat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812" y="152400"/>
            <a:ext cx="3371850" cy="3371850"/>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91" b="98611" l="4857" r="98042">
                        <a14:foregroundMark x1="9074" y1="67560" x2="8735" y2="55456"/>
                        <a14:foregroundMark x1="47929" y1="58333" x2="47741" y2="44841"/>
                        <a14:foregroundMark x1="68035" y1="40575" x2="72101" y2="30853"/>
                        <a14:foregroundMark x1="8811" y1="37050" x2="7719" y2="36691"/>
                        <a14:foregroundMark x1="80123" y1="44604" x2="80123" y2="42626"/>
                        <a14:backgroundMark x1="14721" y1="26190" x2="15625" y2="27083"/>
                        <a14:backgroundMark x1="44126" y1="12050" x2="50478" y2="6835"/>
                        <a14:backgroundMark x1="63320" y1="48741" x2="62500" y2="36151"/>
                        <a14:backgroundMark x1="15505" y1="34353" x2="16052" y2="30216"/>
                        <a14:backgroundMark x1="80464" y1="38489" x2="79030" y2="33453"/>
                        <a14:backgroundMark x1="76776" y1="44604" x2="78347" y2="45504"/>
                        <a14:backgroundMark x1="85792" y1="52878" x2="85792" y2="57554"/>
                        <a14:backgroundMark x1="82787" y1="57194" x2="82787" y2="53417"/>
                      </a14:backgroundRemoval>
                    </a14:imgEffect>
                  </a14:imgLayer>
                </a14:imgProps>
              </a:ext>
              <a:ext uri="{28A0092B-C50C-407E-A947-70E740481C1C}">
                <a14:useLocalDpi xmlns:a14="http://schemas.microsoft.com/office/drawing/2010/main" val="0"/>
              </a:ext>
            </a:extLst>
          </a:blip>
          <a:stretch>
            <a:fillRect/>
          </a:stretch>
        </p:blipFill>
        <p:spPr>
          <a:xfrm>
            <a:off x="1065212" y="748530"/>
            <a:ext cx="6094411" cy="2312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128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iGEM</a:t>
            </a:r>
            <a:r>
              <a:rPr lang="en-US" dirty="0" smtClean="0"/>
              <a:t> Competition</a:t>
            </a:r>
            <a:endParaRPr lang="en-US" dirty="0"/>
          </a:p>
        </p:txBody>
      </p:sp>
      <p:sp>
        <p:nvSpPr>
          <p:cNvPr id="5" name="Content Placeholder 4"/>
          <p:cNvSpPr>
            <a:spLocks noGrp="1"/>
          </p:cNvSpPr>
          <p:nvPr>
            <p:ph idx="1"/>
          </p:nvPr>
        </p:nvSpPr>
        <p:spPr>
          <a:xfrm>
            <a:off x="1522414" y="1904999"/>
            <a:ext cx="9905998" cy="4757737"/>
          </a:xfrm>
        </p:spPr>
        <p:txBody>
          <a:bodyPr>
            <a:normAutofit/>
          </a:bodyPr>
          <a:lstStyle/>
          <a:p>
            <a:r>
              <a:rPr lang="en-US" dirty="0" smtClean="0"/>
              <a:t>Undergraduate teams </a:t>
            </a:r>
            <a:r>
              <a:rPr lang="en-US" dirty="0" smtClean="0"/>
              <a:t>finding novel </a:t>
            </a:r>
            <a:r>
              <a:rPr lang="en-US" dirty="0" smtClean="0"/>
              <a:t>applications of genetic technologies to showcase at an international conference and competition</a:t>
            </a:r>
          </a:p>
          <a:p>
            <a:r>
              <a:rPr lang="en-US" dirty="0" smtClean="0"/>
              <a:t>Teams at leading edge of scientific advances</a:t>
            </a:r>
          </a:p>
          <a:p>
            <a:pPr lvl="1"/>
            <a:r>
              <a:rPr lang="en-US" dirty="0" smtClean="0"/>
              <a:t>Among first to use and develop targeted gene editing tools (ZFNs, TALENs, and Cas9)</a:t>
            </a:r>
          </a:p>
          <a:p>
            <a:pPr lvl="1"/>
            <a:r>
              <a:rPr lang="en-US" dirty="0" smtClean="0"/>
              <a:t>Published discoveries in biosensors, therapeutics, and foundational biology</a:t>
            </a:r>
          </a:p>
          <a:p>
            <a:pPr lvl="1"/>
            <a:r>
              <a:rPr lang="en-US" dirty="0" smtClean="0"/>
              <a:t>Founded companies and patents for practical uses of biotechnology</a:t>
            </a:r>
          </a:p>
          <a:p>
            <a:r>
              <a:rPr lang="en-US" dirty="0" smtClean="0"/>
              <a:t>Undergraduate-driven at all stages</a:t>
            </a:r>
          </a:p>
          <a:p>
            <a:pPr lvl="1"/>
            <a:r>
              <a:rPr lang="en-US" dirty="0" smtClean="0"/>
              <a:t>Project idea</a:t>
            </a:r>
          </a:p>
          <a:p>
            <a:pPr lvl="1"/>
            <a:r>
              <a:rPr lang="en-US" dirty="0" smtClean="0"/>
              <a:t>Design and protocols</a:t>
            </a:r>
          </a:p>
          <a:p>
            <a:pPr lvl="1"/>
            <a:r>
              <a:rPr lang="en-US" dirty="0" smtClean="0"/>
              <a:t>Experimentation</a:t>
            </a:r>
          </a:p>
          <a:p>
            <a:pPr lvl="1"/>
            <a:r>
              <a:rPr lang="en-US" dirty="0" smtClean="0"/>
              <a:t>Data analysis</a:t>
            </a:r>
          </a:p>
          <a:p>
            <a:pPr lvl="1"/>
            <a:r>
              <a:rPr lang="en-US" dirty="0" smtClean="0"/>
              <a:t>Presentation</a:t>
            </a:r>
          </a:p>
          <a:p>
            <a:pPr lvl="1"/>
            <a:endParaRPr lang="en-US" dirty="0"/>
          </a:p>
        </p:txBody>
      </p:sp>
      <p:pic>
        <p:nvPicPr>
          <p:cNvPr id="6" name="Picture 5"/>
          <p:cNvPicPr>
            <a:picLocks noChangeAspect="1"/>
          </p:cNvPicPr>
          <p:nvPr/>
        </p:nvPicPr>
        <p:blipFill rotWithShape="1">
          <a:blip r:embed="rId2"/>
          <a:srcRect r="5279"/>
          <a:stretch/>
        </p:blipFill>
        <p:spPr>
          <a:xfrm>
            <a:off x="8304212" y="4343400"/>
            <a:ext cx="3657600" cy="2319337"/>
          </a:xfrm>
          <a:prstGeom prst="rect">
            <a:avLst/>
          </a:prstGeom>
        </p:spPr>
      </p:pic>
      <p:pic>
        <p:nvPicPr>
          <p:cNvPr id="1030" name="Picture 6" descr="http://2011.igem.org/wiki/images/a/a9/DTU-Denmark2011-IGEM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6212" y="184668"/>
            <a:ext cx="2247900" cy="172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14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76200"/>
            <a:ext cx="9143998" cy="1020762"/>
          </a:xfrm>
        </p:spPr>
        <p:txBody>
          <a:bodyPr>
            <a:normAutofit/>
          </a:bodyPr>
          <a:lstStyle/>
          <a:p>
            <a:r>
              <a:rPr lang="en-US" sz="3600" i="1" dirty="0" smtClean="0"/>
              <a:t>Thinking Like a Synthetic Biologist</a:t>
            </a:r>
            <a:endParaRPr lang="en-US" sz="3600" i="1" dirty="0"/>
          </a:p>
        </p:txBody>
      </p:sp>
      <p:sp>
        <p:nvSpPr>
          <p:cNvPr id="3" name="Content Placeholder 2"/>
          <p:cNvSpPr>
            <a:spLocks noGrp="1"/>
          </p:cNvSpPr>
          <p:nvPr>
            <p:ph idx="1"/>
          </p:nvPr>
        </p:nvSpPr>
        <p:spPr>
          <a:xfrm>
            <a:off x="1217612" y="1676400"/>
            <a:ext cx="8077200" cy="5334000"/>
          </a:xfrm>
        </p:spPr>
        <p:txBody>
          <a:bodyPr>
            <a:normAutofit fontScale="92500" lnSpcReduction="20000"/>
          </a:bodyPr>
          <a:lstStyle/>
          <a:p>
            <a:r>
              <a:rPr lang="en-US" dirty="0" smtClean="0"/>
              <a:t>Identify the problem : Safe and efficient way of getting rid of microbial pathogens in the body</a:t>
            </a:r>
          </a:p>
          <a:p>
            <a:r>
              <a:rPr lang="en-US" dirty="0" smtClean="0"/>
              <a:t>Applying concepts of </a:t>
            </a:r>
            <a:r>
              <a:rPr lang="en-US" dirty="0" err="1" smtClean="0"/>
              <a:t>Synbio</a:t>
            </a:r>
            <a:r>
              <a:rPr lang="en-US" dirty="0" smtClean="0"/>
              <a:t> : Genetically engineer bacteria to defeat infections</a:t>
            </a:r>
          </a:p>
          <a:p>
            <a:pPr lvl="1"/>
            <a:r>
              <a:rPr lang="en-US" dirty="0" smtClean="0"/>
              <a:t>Insert gene that, when</a:t>
            </a:r>
          </a:p>
          <a:p>
            <a:pPr marL="274320" lvl="1" indent="0">
              <a:buNone/>
            </a:pPr>
            <a:r>
              <a:rPr lang="en-US" dirty="0"/>
              <a:t> </a:t>
            </a:r>
            <a:r>
              <a:rPr lang="en-US" dirty="0" smtClean="0"/>
              <a:t>    activated, can produce an </a:t>
            </a:r>
          </a:p>
          <a:p>
            <a:pPr marL="274320" lvl="1" indent="0">
              <a:buNone/>
            </a:pPr>
            <a:r>
              <a:rPr lang="en-US" dirty="0"/>
              <a:t> </a:t>
            </a:r>
            <a:r>
              <a:rPr lang="en-US" dirty="0" smtClean="0"/>
              <a:t>    </a:t>
            </a:r>
            <a:r>
              <a:rPr lang="en-US" dirty="0" smtClean="0"/>
              <a:t>antimicrobial compound</a:t>
            </a:r>
            <a:endParaRPr lang="en-US" dirty="0" smtClean="0"/>
          </a:p>
          <a:p>
            <a:pPr lvl="1"/>
            <a:r>
              <a:rPr lang="en-US" dirty="0" smtClean="0"/>
              <a:t>Place gene under </a:t>
            </a:r>
          </a:p>
          <a:p>
            <a:pPr marL="274320" lvl="1" indent="0">
              <a:buNone/>
            </a:pPr>
            <a:r>
              <a:rPr lang="en-US" dirty="0"/>
              <a:t> </a:t>
            </a:r>
            <a:r>
              <a:rPr lang="en-US" dirty="0" smtClean="0"/>
              <a:t>    regulation so that only</a:t>
            </a:r>
          </a:p>
          <a:p>
            <a:pPr marL="274320" lvl="1" indent="0">
              <a:buNone/>
            </a:pPr>
            <a:r>
              <a:rPr lang="en-US" dirty="0"/>
              <a:t> </a:t>
            </a:r>
            <a:r>
              <a:rPr lang="en-US" dirty="0" smtClean="0"/>
              <a:t>    expressed in conjunction</a:t>
            </a:r>
          </a:p>
          <a:p>
            <a:pPr marL="274320" lvl="1" indent="0">
              <a:buNone/>
            </a:pPr>
            <a:r>
              <a:rPr lang="en-US" dirty="0"/>
              <a:t> </a:t>
            </a:r>
            <a:r>
              <a:rPr lang="en-US" dirty="0" smtClean="0"/>
              <a:t>    with nearby pathogen</a:t>
            </a:r>
          </a:p>
          <a:p>
            <a:pPr lvl="1"/>
            <a:r>
              <a:rPr lang="en-US" dirty="0" smtClean="0"/>
              <a:t>Introduce stand-in for </a:t>
            </a:r>
          </a:p>
          <a:p>
            <a:pPr marL="274320" lvl="1" indent="0">
              <a:buNone/>
            </a:pPr>
            <a:r>
              <a:rPr lang="en-US" dirty="0"/>
              <a:t> </a:t>
            </a:r>
            <a:r>
              <a:rPr lang="en-US" dirty="0" smtClean="0"/>
              <a:t>     pathogen that can be </a:t>
            </a:r>
          </a:p>
          <a:p>
            <a:pPr marL="274320" lvl="1" indent="0">
              <a:buNone/>
            </a:pPr>
            <a:r>
              <a:rPr lang="en-US" dirty="0"/>
              <a:t> </a:t>
            </a:r>
            <a:r>
              <a:rPr lang="en-US" dirty="0" smtClean="0"/>
              <a:t>     easily quantified</a:t>
            </a:r>
          </a:p>
          <a:p>
            <a:pPr lvl="1"/>
            <a:r>
              <a:rPr lang="en-US" dirty="0" smtClean="0"/>
              <a:t>Incorporate additional </a:t>
            </a:r>
          </a:p>
          <a:p>
            <a:pPr marL="274320" lvl="1" indent="0">
              <a:buNone/>
            </a:pPr>
            <a:r>
              <a:rPr lang="en-US" dirty="0"/>
              <a:t> </a:t>
            </a:r>
            <a:r>
              <a:rPr lang="en-US" dirty="0" smtClean="0"/>
              <a:t>    mechanisms to increase </a:t>
            </a:r>
          </a:p>
          <a:p>
            <a:pPr marL="274320" lvl="1" indent="0">
              <a:buNone/>
            </a:pPr>
            <a:r>
              <a:rPr lang="en-US" dirty="0" smtClean="0"/>
              <a:t>     efficiency and safety</a:t>
            </a:r>
          </a:p>
          <a:p>
            <a:pPr marL="274320" lvl="1" indent="0">
              <a:buNone/>
            </a:pPr>
            <a:endParaRPr lang="en-US" dirty="0"/>
          </a:p>
          <a:p>
            <a:pPr marL="274320" lvl="1" indent="0">
              <a:buNone/>
            </a:pPr>
            <a:endParaRPr lang="en-US" dirty="0"/>
          </a:p>
          <a:p>
            <a:pPr marL="274320" lvl="1" indent="0">
              <a:buNone/>
            </a:pPr>
            <a:endParaRPr lang="en-US" dirty="0" smtClean="0"/>
          </a:p>
          <a:p>
            <a:pPr marL="274320" lvl="1" indent="0">
              <a:buNone/>
            </a:pPr>
            <a:endParaRPr lang="en-US" dirty="0" smtClean="0"/>
          </a:p>
          <a:p>
            <a:pPr marL="274320" lvl="1" indent="0">
              <a:buNone/>
            </a:pPr>
            <a:endParaRPr lang="en-US" dirty="0" smtClean="0"/>
          </a:p>
          <a:p>
            <a:pPr lvl="1"/>
            <a:endParaRPr lang="en-US" dirty="0" smtClean="0"/>
          </a:p>
          <a:p>
            <a:endParaRPr lang="en-US" dirty="0"/>
          </a:p>
        </p:txBody>
      </p:sp>
      <p:sp>
        <p:nvSpPr>
          <p:cNvPr id="4" name="Title 1"/>
          <p:cNvSpPr txBox="1">
            <a:spLocks/>
          </p:cNvSpPr>
          <p:nvPr/>
        </p:nvSpPr>
        <p:spPr>
          <a:xfrm>
            <a:off x="1511303" y="434181"/>
            <a:ext cx="9143998" cy="10207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t>1. Coming Up with a Plan</a:t>
            </a:r>
            <a:endParaRPr lang="en-US" dirty="0"/>
          </a:p>
        </p:txBody>
      </p:sp>
      <p:pic>
        <p:nvPicPr>
          <p:cNvPr id="2058" name="Picture 10" descr="http://2013.igem.org/wiki/images/thumb/c/c7/IMG_0048.JPG/800px-IMG_0048.JPG"/>
          <p:cNvPicPr>
            <a:picLocks noChangeAspect="1" noChangeArrowheads="1"/>
          </p:cNvPicPr>
          <p:nvPr/>
        </p:nvPicPr>
        <p:blipFill rotWithShape="1">
          <a:blip r:embed="rId3">
            <a:extLst>
              <a:ext uri="{28A0092B-C50C-407E-A947-70E740481C1C}">
                <a14:useLocalDpi xmlns:a14="http://schemas.microsoft.com/office/drawing/2010/main" val="0"/>
              </a:ext>
            </a:extLst>
          </a:blip>
          <a:srcRect t="18666" b="30666"/>
          <a:stretch/>
        </p:blipFill>
        <p:spPr bwMode="auto">
          <a:xfrm>
            <a:off x="4494212" y="3505200"/>
            <a:ext cx="76200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shardcore.org/painting/e_coli.jpg"/>
          <p:cNvPicPr>
            <a:picLocks noChangeAspect="1" noChangeArrowheads="1"/>
          </p:cNvPicPr>
          <p:nvPr/>
        </p:nvPicPr>
        <p:blipFill rotWithShape="1">
          <a:blip r:embed="rId4">
            <a:extLst>
              <a:ext uri="{28A0092B-C50C-407E-A947-70E740481C1C}">
                <a14:useLocalDpi xmlns:a14="http://schemas.microsoft.com/office/drawing/2010/main" val="0"/>
              </a:ext>
            </a:extLst>
          </a:blip>
          <a:srcRect l="14722" t="21212" r="36389" b="26840"/>
          <a:stretch/>
        </p:blipFill>
        <p:spPr bwMode="auto">
          <a:xfrm>
            <a:off x="9662148" y="973137"/>
            <a:ext cx="2233952" cy="236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3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1303" y="1600200"/>
            <a:ext cx="5117385" cy="5257800"/>
          </a:xfrm>
        </p:spPr>
        <p:txBody>
          <a:bodyPr>
            <a:normAutofit fontScale="85000" lnSpcReduction="10000"/>
          </a:bodyPr>
          <a:lstStyle/>
          <a:p>
            <a:r>
              <a:rPr lang="en-US" dirty="0" smtClean="0"/>
              <a:t>Sensing:</a:t>
            </a:r>
          </a:p>
          <a:p>
            <a:pPr lvl="1"/>
            <a:r>
              <a:rPr lang="en-US" dirty="0" smtClean="0"/>
              <a:t>Distinct signal produced by target pathogen that can detected by system</a:t>
            </a:r>
          </a:p>
          <a:p>
            <a:pPr lvl="1"/>
            <a:r>
              <a:rPr lang="en-US" dirty="0" smtClean="0"/>
              <a:t>Specificity of signal. Unique to pathogen</a:t>
            </a:r>
          </a:p>
          <a:p>
            <a:pPr lvl="1"/>
            <a:r>
              <a:rPr lang="en-US" dirty="0" smtClean="0"/>
              <a:t>Tie reception of signal to activator of gene regulatory element controlling both the targeting and attacking modes</a:t>
            </a:r>
          </a:p>
          <a:p>
            <a:r>
              <a:rPr lang="en-US" dirty="0" smtClean="0"/>
              <a:t>Targeting:</a:t>
            </a:r>
          </a:p>
          <a:p>
            <a:pPr lvl="1"/>
            <a:r>
              <a:rPr lang="en-US" dirty="0" smtClean="0"/>
              <a:t>Introduce proteins that enhance general cell mobility or guide targeting mobility (chemotaxis)</a:t>
            </a:r>
          </a:p>
          <a:p>
            <a:pPr lvl="1"/>
            <a:r>
              <a:rPr lang="en-US" dirty="0" smtClean="0"/>
              <a:t>Selectively turn off motility to remain in sufficient contact with pathogen once detected</a:t>
            </a:r>
          </a:p>
          <a:p>
            <a:r>
              <a:rPr lang="en-US" dirty="0" smtClean="0"/>
              <a:t>Attacking:</a:t>
            </a:r>
          </a:p>
          <a:p>
            <a:pPr lvl="1"/>
            <a:r>
              <a:rPr lang="en-US" dirty="0" smtClean="0"/>
              <a:t>Express antimicrobial protein once sensing and targeting systems activated</a:t>
            </a:r>
          </a:p>
          <a:p>
            <a:pPr lvl="1"/>
            <a:r>
              <a:rPr lang="en-US" dirty="0" smtClean="0"/>
              <a:t>Secrete antimicrobial to reach pathogen</a:t>
            </a:r>
          </a:p>
          <a:p>
            <a:pPr lvl="1"/>
            <a:r>
              <a:rPr lang="en-US" dirty="0" smtClean="0"/>
              <a:t>Finely tune gene activation for quick shut down to prevent </a:t>
            </a:r>
            <a:r>
              <a:rPr lang="en-US" dirty="0" err="1" smtClean="0"/>
              <a:t>autotoxicity</a:t>
            </a:r>
            <a:r>
              <a:rPr lang="en-US" dirty="0" smtClean="0"/>
              <a:t> and quick activation to maximize lethality</a:t>
            </a:r>
          </a:p>
          <a:p>
            <a:pPr lvl="1"/>
            <a:endParaRPr lang="en-US" dirty="0"/>
          </a:p>
        </p:txBody>
      </p:sp>
      <p:pic>
        <p:nvPicPr>
          <p:cNvPr id="3074" name="Picture 2" descr="http://2014.igem.org/wiki/images/e/ea/Sum_up_Uppsala14.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FilmGrain/>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628688" y="1584960"/>
            <a:ext cx="4875924" cy="51206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531812" y="-76200"/>
            <a:ext cx="9143998" cy="1020762"/>
          </a:xfrm>
        </p:spPr>
        <p:txBody>
          <a:bodyPr>
            <a:normAutofit/>
          </a:bodyPr>
          <a:lstStyle/>
          <a:p>
            <a:r>
              <a:rPr lang="en-US" sz="3600" i="1" dirty="0" smtClean="0"/>
              <a:t>Thinking Like a Synthetic Biologist</a:t>
            </a:r>
            <a:endParaRPr lang="en-US" sz="3600" i="1" dirty="0"/>
          </a:p>
        </p:txBody>
      </p:sp>
      <p:sp>
        <p:nvSpPr>
          <p:cNvPr id="7" name="Title 1"/>
          <p:cNvSpPr txBox="1">
            <a:spLocks/>
          </p:cNvSpPr>
          <p:nvPr/>
        </p:nvSpPr>
        <p:spPr>
          <a:xfrm>
            <a:off x="1511303" y="434181"/>
            <a:ext cx="9143998" cy="10207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t>2. Designing a System</a:t>
            </a:r>
            <a:endParaRPr lang="en-US" dirty="0"/>
          </a:p>
        </p:txBody>
      </p:sp>
    </p:spTree>
    <p:extLst>
      <p:ext uri="{BB962C8B-B14F-4D97-AF65-F5344CB8AC3E}">
        <p14:creationId xmlns:p14="http://schemas.microsoft.com/office/powerpoint/2010/main" val="304136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2" y="1524000"/>
            <a:ext cx="3238498" cy="4267200"/>
          </a:xfrm>
        </p:spPr>
        <p:txBody>
          <a:bodyPr/>
          <a:lstStyle/>
          <a:p>
            <a:r>
              <a:rPr lang="en-US" dirty="0" smtClean="0"/>
              <a:t>Sensing:</a:t>
            </a:r>
          </a:p>
          <a:p>
            <a:pPr lvl="1"/>
            <a:r>
              <a:rPr lang="en-US" dirty="0" smtClean="0"/>
              <a:t>“Quorum Sensing” signals secreted by pathogen species</a:t>
            </a:r>
          </a:p>
          <a:p>
            <a:pPr lvl="1"/>
            <a:r>
              <a:rPr lang="en-US" dirty="0" smtClean="0"/>
              <a:t>Entry of quorum signal to system detected by pathogen-specific quorum receptor </a:t>
            </a:r>
          </a:p>
          <a:p>
            <a:pPr lvl="1"/>
            <a:r>
              <a:rPr lang="en-US" dirty="0" smtClean="0"/>
              <a:t>Bound quorum receptor inhibits genes with certain promoter (in this example)</a:t>
            </a:r>
            <a:endParaRPr lang="en-US" dirty="0"/>
          </a:p>
        </p:txBody>
      </p:sp>
      <p:sp>
        <p:nvSpPr>
          <p:cNvPr id="4" name="Title 1"/>
          <p:cNvSpPr>
            <a:spLocks noGrp="1"/>
          </p:cNvSpPr>
          <p:nvPr>
            <p:ph type="title"/>
          </p:nvPr>
        </p:nvSpPr>
        <p:spPr>
          <a:xfrm>
            <a:off x="531812" y="-76200"/>
            <a:ext cx="9143998" cy="1020762"/>
          </a:xfrm>
        </p:spPr>
        <p:txBody>
          <a:bodyPr>
            <a:normAutofit/>
          </a:bodyPr>
          <a:lstStyle/>
          <a:p>
            <a:r>
              <a:rPr lang="en-US" sz="3600" i="1" dirty="0" smtClean="0"/>
              <a:t>Thinking Like a Synthetic Biologist</a:t>
            </a:r>
            <a:endParaRPr lang="en-US" sz="3600" i="1" dirty="0"/>
          </a:p>
        </p:txBody>
      </p:sp>
      <p:sp>
        <p:nvSpPr>
          <p:cNvPr id="5" name="Title 1"/>
          <p:cNvSpPr txBox="1">
            <a:spLocks/>
          </p:cNvSpPr>
          <p:nvPr/>
        </p:nvSpPr>
        <p:spPr>
          <a:xfrm>
            <a:off x="1511303" y="434181"/>
            <a:ext cx="9143998" cy="10207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3</a:t>
            </a:r>
            <a:r>
              <a:rPr lang="en-US" dirty="0" smtClean="0"/>
              <a:t>. Creating a Strategy</a:t>
            </a:r>
            <a:endParaRPr lang="en-US" dirty="0"/>
          </a:p>
        </p:txBody>
      </p:sp>
      <p:pic>
        <p:nvPicPr>
          <p:cNvPr id="1026" name="Picture 2" descr="http://2010.igem.org/wiki/images/f/fb/Abstra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667" y="5334000"/>
            <a:ext cx="3034545" cy="149780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481508" y="1524000"/>
            <a:ext cx="3773490"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smtClean="0"/>
              <a:t>Targeting:</a:t>
            </a:r>
          </a:p>
          <a:p>
            <a:pPr lvl="1"/>
            <a:r>
              <a:rPr lang="en-US" dirty="0" smtClean="0"/>
              <a:t>Knock out endogenous protein responsible for inhibiting flagella movement for “search” mode </a:t>
            </a:r>
          </a:p>
          <a:p>
            <a:pPr lvl="1"/>
            <a:r>
              <a:rPr lang="en-US" dirty="0" smtClean="0"/>
              <a:t>Re-insert chemotaxis protein under control of quorum receptor promoter</a:t>
            </a:r>
          </a:p>
          <a:p>
            <a:pPr lvl="1"/>
            <a:r>
              <a:rPr lang="en-US" dirty="0" smtClean="0"/>
              <a:t>Link new chemotaxis receptor to motility inhibitor for brakes (guided </a:t>
            </a:r>
            <a:r>
              <a:rPr lang="en-US" dirty="0"/>
              <a:t>chemotaxis not feasible)</a:t>
            </a:r>
          </a:p>
          <a:p>
            <a:pPr lvl="1"/>
            <a:endParaRPr lang="en-US" dirty="0" smtClean="0"/>
          </a:p>
          <a:p>
            <a:pPr lvl="1"/>
            <a:endParaRPr lang="en-US" dirty="0"/>
          </a:p>
        </p:txBody>
      </p:sp>
      <p:sp>
        <p:nvSpPr>
          <p:cNvPr id="8" name="Content Placeholder 2"/>
          <p:cNvSpPr txBox="1">
            <a:spLocks/>
          </p:cNvSpPr>
          <p:nvPr/>
        </p:nvSpPr>
        <p:spPr>
          <a:xfrm>
            <a:off x="8254998" y="1593057"/>
            <a:ext cx="3478214"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smtClean="0"/>
              <a:t>Attacking:</a:t>
            </a:r>
          </a:p>
          <a:p>
            <a:pPr lvl="1"/>
            <a:r>
              <a:rPr lang="en-US" dirty="0" smtClean="0"/>
              <a:t>Insert genes for biosynthesis of antimicrobials, specialized for lethality against type of cell of interest</a:t>
            </a:r>
          </a:p>
          <a:p>
            <a:pPr lvl="1"/>
            <a:r>
              <a:rPr lang="en-US" dirty="0" smtClean="0"/>
              <a:t>Regulate gene with quorum receptor promoter</a:t>
            </a:r>
          </a:p>
          <a:p>
            <a:pPr lvl="1"/>
            <a:r>
              <a:rPr lang="en-US" dirty="0" smtClean="0"/>
              <a:t>Add second gene to help rapidly halt the system after activation</a:t>
            </a:r>
          </a:p>
          <a:p>
            <a:pPr lvl="1"/>
            <a:endParaRPr lang="en-US" dirty="0"/>
          </a:p>
        </p:txBody>
      </p:sp>
      <p:pic>
        <p:nvPicPr>
          <p:cNvPr id="1028" name="Picture 4" descr="http://upload.wikimedia.org/wikipedia/commons/thumb/1/15/Flagellum_base_diagram_en.svg/2000px-Flagellum_base_diagram_en.sv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89" b="12664"/>
          <a:stretch/>
        </p:blipFill>
        <p:spPr bwMode="auto">
          <a:xfrm>
            <a:off x="5256212" y="5195513"/>
            <a:ext cx="2438400" cy="16362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ompoundchem.com/wp-content/uploads/2014/09/Major-Classes-of-Antibiotics-Summary-v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6612" y="5473767"/>
            <a:ext cx="3150461" cy="135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87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790700"/>
            <a:ext cx="7238999" cy="4729844"/>
          </a:xfrm>
        </p:spPr>
        <p:txBody>
          <a:bodyPr/>
          <a:lstStyle/>
          <a:p>
            <a:r>
              <a:rPr lang="en-US" dirty="0" smtClean="0"/>
              <a:t>Put together each gene with its corresponding regulatory elements on a vector</a:t>
            </a:r>
          </a:p>
          <a:p>
            <a:r>
              <a:rPr lang="en-US" dirty="0" smtClean="0"/>
              <a:t>Repeat for all genes and regulatory proteins that make up gene circuit </a:t>
            </a:r>
          </a:p>
          <a:p>
            <a:pPr lvl="1"/>
            <a:r>
              <a:rPr lang="en-US" dirty="0"/>
              <a:t>O</a:t>
            </a:r>
            <a:r>
              <a:rPr lang="en-US" dirty="0" smtClean="0"/>
              <a:t>ne vector for expressing quorum receptor for detection, another for activating targeting mechanism, and another for activating attacking mechanism </a:t>
            </a:r>
          </a:p>
          <a:p>
            <a:r>
              <a:rPr lang="en-US" dirty="0" smtClean="0"/>
              <a:t>Introduce and test vectors one at a time. After confirmation, consolidate into single system</a:t>
            </a:r>
          </a:p>
          <a:p>
            <a:endParaRPr lang="en-US" dirty="0"/>
          </a:p>
        </p:txBody>
      </p:sp>
      <p:sp>
        <p:nvSpPr>
          <p:cNvPr id="6" name="Title 1"/>
          <p:cNvSpPr>
            <a:spLocks noGrp="1"/>
          </p:cNvSpPr>
          <p:nvPr>
            <p:ph type="title"/>
          </p:nvPr>
        </p:nvSpPr>
        <p:spPr>
          <a:xfrm>
            <a:off x="531812" y="-76200"/>
            <a:ext cx="9143998" cy="1020762"/>
          </a:xfrm>
        </p:spPr>
        <p:txBody>
          <a:bodyPr>
            <a:normAutofit/>
          </a:bodyPr>
          <a:lstStyle/>
          <a:p>
            <a:r>
              <a:rPr lang="en-US" sz="3600" i="1" dirty="0" smtClean="0"/>
              <a:t>Thinking Like a Synthetic Biologist</a:t>
            </a:r>
            <a:endParaRPr lang="en-US" sz="3600" i="1" dirty="0"/>
          </a:p>
        </p:txBody>
      </p:sp>
      <p:sp>
        <p:nvSpPr>
          <p:cNvPr id="7" name="Title 1"/>
          <p:cNvSpPr txBox="1">
            <a:spLocks/>
          </p:cNvSpPr>
          <p:nvPr/>
        </p:nvSpPr>
        <p:spPr>
          <a:xfrm>
            <a:off x="1511303" y="434181"/>
            <a:ext cx="9143998" cy="10207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4</a:t>
            </a:r>
            <a:r>
              <a:rPr lang="en-US" dirty="0" smtClean="0"/>
              <a:t>. Building a System</a:t>
            </a:r>
            <a:endParaRPr lang="en-US" dirty="0"/>
          </a:p>
        </p:txBody>
      </p:sp>
      <p:pic>
        <p:nvPicPr>
          <p:cNvPr id="8" name="Picture 8" descr="http://philschatz.com/biology-concepts-book/resources/Figure_10_01_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419"/>
          <a:stretch/>
        </p:blipFill>
        <p:spPr bwMode="auto">
          <a:xfrm>
            <a:off x="8532812" y="1676400"/>
            <a:ext cx="3341689" cy="49584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36237" t="11391" r="5227" b="10177"/>
          <a:stretch/>
        </p:blipFill>
        <p:spPr>
          <a:xfrm>
            <a:off x="2132012" y="5334000"/>
            <a:ext cx="4724400" cy="1143000"/>
          </a:xfrm>
          <a:prstGeom prst="rect">
            <a:avLst/>
          </a:prstGeom>
        </p:spPr>
      </p:pic>
    </p:spTree>
    <p:extLst>
      <p:ext uri="{BB962C8B-B14F-4D97-AF65-F5344CB8AC3E}">
        <p14:creationId xmlns:p14="http://schemas.microsoft.com/office/powerpoint/2010/main" val="274100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3812" y="1676400"/>
            <a:ext cx="7315200" cy="5105400"/>
          </a:xfrm>
        </p:spPr>
        <p:txBody>
          <a:bodyPr>
            <a:normAutofit fontScale="92500" lnSpcReduction="10000"/>
          </a:bodyPr>
          <a:lstStyle/>
          <a:p>
            <a:r>
              <a:rPr lang="en-US" dirty="0" smtClean="0"/>
              <a:t>Measure each component of circuit individually</a:t>
            </a:r>
          </a:p>
          <a:p>
            <a:pPr lvl="1"/>
            <a:r>
              <a:rPr lang="en-US" dirty="0" smtClean="0"/>
              <a:t>Check for levels of expression, if expressed at right time, and if being toxic to system</a:t>
            </a:r>
          </a:p>
          <a:p>
            <a:pPr lvl="1"/>
            <a:r>
              <a:rPr lang="en-US" dirty="0" smtClean="0"/>
              <a:t>Check that gene products are all functional</a:t>
            </a:r>
          </a:p>
          <a:p>
            <a:r>
              <a:rPr lang="en-US" dirty="0" smtClean="0"/>
              <a:t>See if parts of circuit interact properly when combined</a:t>
            </a:r>
          </a:p>
          <a:p>
            <a:pPr lvl="1"/>
            <a:r>
              <a:rPr lang="en-US" dirty="0" smtClean="0"/>
              <a:t>Check that expression of quorum receptor is inhibiting the parts of the circuit it is supposed to</a:t>
            </a:r>
          </a:p>
          <a:p>
            <a:pPr lvl="1"/>
            <a:r>
              <a:rPr lang="en-US" dirty="0" smtClean="0"/>
              <a:t>Check nothing in the circuit is breaking the sequence of events</a:t>
            </a:r>
          </a:p>
          <a:p>
            <a:r>
              <a:rPr lang="en-US" dirty="0" smtClean="0"/>
              <a:t>Make sure parts are functioning under controlled conditions</a:t>
            </a:r>
          </a:p>
          <a:p>
            <a:pPr lvl="1"/>
            <a:r>
              <a:rPr lang="en-US" dirty="0" smtClean="0"/>
              <a:t>Check that able to detect quorum signal</a:t>
            </a:r>
          </a:p>
          <a:p>
            <a:pPr lvl="1"/>
            <a:r>
              <a:rPr lang="en-US" dirty="0" smtClean="0"/>
              <a:t>Check chemotaxis mechanism is working for targeting</a:t>
            </a:r>
          </a:p>
          <a:p>
            <a:pPr lvl="1"/>
            <a:r>
              <a:rPr lang="en-US" dirty="0" smtClean="0"/>
              <a:t>Check that toxin being produced and is lethal on short time scale</a:t>
            </a:r>
          </a:p>
          <a:p>
            <a:r>
              <a:rPr lang="en-US" dirty="0" smtClean="0"/>
              <a:t>Simulate experimental conditions</a:t>
            </a:r>
          </a:p>
          <a:p>
            <a:pPr lvl="1"/>
            <a:r>
              <a:rPr lang="en-US" dirty="0" smtClean="0"/>
              <a:t>Check that system able to effectively and selectively kill pathogen</a:t>
            </a:r>
          </a:p>
          <a:p>
            <a:pPr lvl="1"/>
            <a:endParaRPr lang="en-US" dirty="0" smtClean="0"/>
          </a:p>
          <a:p>
            <a:pPr lvl="1"/>
            <a:endParaRPr lang="en-US" dirty="0" smtClean="0"/>
          </a:p>
          <a:p>
            <a:endParaRPr lang="en-US" dirty="0"/>
          </a:p>
        </p:txBody>
      </p:sp>
      <p:sp>
        <p:nvSpPr>
          <p:cNvPr id="6" name="Title 1"/>
          <p:cNvSpPr>
            <a:spLocks noGrp="1"/>
          </p:cNvSpPr>
          <p:nvPr>
            <p:ph type="title"/>
          </p:nvPr>
        </p:nvSpPr>
        <p:spPr>
          <a:xfrm>
            <a:off x="531812" y="-76200"/>
            <a:ext cx="9143998" cy="1020762"/>
          </a:xfrm>
        </p:spPr>
        <p:txBody>
          <a:bodyPr>
            <a:normAutofit/>
          </a:bodyPr>
          <a:lstStyle/>
          <a:p>
            <a:r>
              <a:rPr lang="en-US" sz="3600" i="1" dirty="0" smtClean="0"/>
              <a:t>Thinking Like a Synthetic Biologist</a:t>
            </a:r>
            <a:endParaRPr lang="en-US" sz="3600" i="1" dirty="0"/>
          </a:p>
        </p:txBody>
      </p:sp>
      <p:sp>
        <p:nvSpPr>
          <p:cNvPr id="7" name="Title 1"/>
          <p:cNvSpPr txBox="1">
            <a:spLocks/>
          </p:cNvSpPr>
          <p:nvPr/>
        </p:nvSpPr>
        <p:spPr>
          <a:xfrm>
            <a:off x="1511303" y="434181"/>
            <a:ext cx="9143998" cy="10207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t>5. Testing that it Works</a:t>
            </a:r>
            <a:endParaRPr lang="en-US" dirty="0"/>
          </a:p>
        </p:txBody>
      </p:sp>
      <p:pic>
        <p:nvPicPr>
          <p:cNvPr id="2050" name="Picture 2" descr="http://2014.igem.org/wiki/images/1/1f/Uppsala-igem2014-SDS-p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9049" y="1685925"/>
            <a:ext cx="1944688" cy="1312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014.igem.org/wiki/images/4/49/Uppsala-igem2014-liv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1412" y="3154804"/>
            <a:ext cx="2759963" cy="15524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2014.igem.org/wiki/images/c/c9/FACS_graph_Uppsala1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8874" y="4863863"/>
            <a:ext cx="2903502"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12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Your Work Comes in</a:t>
            </a:r>
            <a:endParaRPr lang="en-US" dirty="0"/>
          </a:p>
        </p:txBody>
      </p:sp>
      <p:sp>
        <p:nvSpPr>
          <p:cNvPr id="3" name="Content Placeholder 2"/>
          <p:cNvSpPr>
            <a:spLocks noGrp="1"/>
          </p:cNvSpPr>
          <p:nvPr>
            <p:ph idx="1"/>
          </p:nvPr>
        </p:nvSpPr>
        <p:spPr>
          <a:xfrm>
            <a:off x="1522414" y="1905000"/>
            <a:ext cx="6629398" cy="4267200"/>
          </a:xfrm>
        </p:spPr>
        <p:txBody>
          <a:bodyPr/>
          <a:lstStyle/>
          <a:p>
            <a:r>
              <a:rPr lang="en-US" dirty="0" smtClean="0"/>
              <a:t>Validate that system is effective against a pathogen-mimic </a:t>
            </a:r>
          </a:p>
          <a:p>
            <a:pPr lvl="1"/>
            <a:r>
              <a:rPr lang="en-US" i="1" dirty="0" smtClean="0"/>
              <a:t>E</a:t>
            </a:r>
            <a:r>
              <a:rPr lang="en-US" i="1" dirty="0"/>
              <a:t>. coli </a:t>
            </a:r>
            <a:r>
              <a:rPr lang="en-US" i="1" dirty="0" smtClean="0"/>
              <a:t> </a:t>
            </a:r>
            <a:r>
              <a:rPr lang="en-US" dirty="0" smtClean="0"/>
              <a:t>that </a:t>
            </a:r>
            <a:r>
              <a:rPr lang="en-US" dirty="0"/>
              <a:t>produces the same quorum signal as </a:t>
            </a:r>
            <a:r>
              <a:rPr lang="en-US" dirty="0" smtClean="0"/>
              <a:t>pathogen</a:t>
            </a:r>
          </a:p>
          <a:p>
            <a:r>
              <a:rPr lang="en-US" dirty="0" smtClean="0"/>
              <a:t>Easily measurable target to quantify how well system is preforming</a:t>
            </a:r>
          </a:p>
          <a:p>
            <a:pPr lvl="1"/>
            <a:r>
              <a:rPr lang="en-US" dirty="0" smtClean="0"/>
              <a:t>Tag </a:t>
            </a:r>
            <a:r>
              <a:rPr lang="en-US" i="1" dirty="0" smtClean="0"/>
              <a:t>E. coli </a:t>
            </a:r>
            <a:r>
              <a:rPr lang="en-US" dirty="0" smtClean="0"/>
              <a:t>with GFP. Convenient to track and can be precisely measured by fluorimeter</a:t>
            </a:r>
          </a:p>
          <a:p>
            <a:pPr lvl="1"/>
            <a:endParaRPr lang="en-US" dirty="0" smtClean="0"/>
          </a:p>
          <a:p>
            <a:endParaRPr lang="en-US" dirty="0" smtClean="0"/>
          </a:p>
          <a:p>
            <a:endParaRPr lang="en-US" dirty="0"/>
          </a:p>
        </p:txBody>
      </p:sp>
      <p:pic>
        <p:nvPicPr>
          <p:cNvPr id="3074" name="Picture 2" descr="https://c1.staticflickr.com/5/4091/4979454151_d8823d58ca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412" y="3733800"/>
            <a:ext cx="3839633" cy="2879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arts.igem.org/wiki/images/d/d3/Lab_work_banner_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1412" y="255588"/>
            <a:ext cx="291263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0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it</a:t>
            </a:r>
            <a:endParaRPr lang="en-US" dirty="0"/>
          </a:p>
        </p:txBody>
      </p:sp>
      <p:sp>
        <p:nvSpPr>
          <p:cNvPr id="3" name="Content Placeholder 2"/>
          <p:cNvSpPr>
            <a:spLocks noGrp="1"/>
          </p:cNvSpPr>
          <p:nvPr>
            <p:ph idx="1"/>
          </p:nvPr>
        </p:nvSpPr>
        <p:spPr>
          <a:xfrm>
            <a:off x="1217612" y="1752600"/>
            <a:ext cx="3886198" cy="4876800"/>
          </a:xfrm>
        </p:spPr>
        <p:txBody>
          <a:bodyPr>
            <a:normAutofit lnSpcReduction="10000"/>
          </a:bodyPr>
          <a:lstStyle/>
          <a:p>
            <a:pPr marL="457200" indent="-457200">
              <a:buFont typeface="+mj-lt"/>
              <a:buAutoNum type="arabicPeriod"/>
            </a:pPr>
            <a:r>
              <a:rPr lang="en-US" dirty="0" smtClean="0"/>
              <a:t>Cell Culture </a:t>
            </a:r>
          </a:p>
          <a:p>
            <a:pPr lvl="1"/>
            <a:r>
              <a:rPr lang="en-US" dirty="0" smtClean="0"/>
              <a:t>Grow </a:t>
            </a:r>
            <a:r>
              <a:rPr lang="en-US" i="1" dirty="0" smtClean="0"/>
              <a:t>E. coli </a:t>
            </a:r>
            <a:r>
              <a:rPr lang="en-US" dirty="0" smtClean="0"/>
              <a:t>cells under sterile conditions for use in experiments</a:t>
            </a:r>
            <a:endParaRPr lang="en-US" i="1" dirty="0" smtClean="0"/>
          </a:p>
          <a:p>
            <a:pPr marL="457200" indent="-457200">
              <a:buFont typeface="+mj-lt"/>
              <a:buAutoNum type="arabicPeriod"/>
            </a:pPr>
            <a:r>
              <a:rPr lang="en-US" dirty="0" err="1" smtClean="0"/>
              <a:t>Miniprep</a:t>
            </a:r>
            <a:endParaRPr lang="en-US" dirty="0"/>
          </a:p>
          <a:p>
            <a:pPr lvl="1"/>
            <a:r>
              <a:rPr lang="en-US" dirty="0" smtClean="0"/>
              <a:t>Extract plasmid DNA from </a:t>
            </a:r>
            <a:r>
              <a:rPr lang="en-US" i="1" dirty="0" smtClean="0"/>
              <a:t>E. coli </a:t>
            </a:r>
            <a:r>
              <a:rPr lang="en-US" dirty="0" smtClean="0"/>
              <a:t>cell cultures</a:t>
            </a:r>
            <a:endParaRPr lang="en-US" dirty="0"/>
          </a:p>
          <a:p>
            <a:pPr marL="457200" indent="-457200">
              <a:buFont typeface="+mj-lt"/>
              <a:buAutoNum type="arabicPeriod"/>
            </a:pPr>
            <a:r>
              <a:rPr lang="en-US" dirty="0" smtClean="0"/>
              <a:t>Restriction Digest</a:t>
            </a:r>
            <a:endParaRPr lang="en-US" dirty="0"/>
          </a:p>
          <a:p>
            <a:pPr lvl="1"/>
            <a:r>
              <a:rPr lang="en-US" dirty="0" smtClean="0"/>
              <a:t>Cut plasmid DNA into fragments that can be recombined</a:t>
            </a:r>
            <a:endParaRPr lang="en-US" dirty="0"/>
          </a:p>
          <a:p>
            <a:pPr marL="457200" indent="-457200">
              <a:buFont typeface="+mj-lt"/>
              <a:buAutoNum type="arabicPeriod"/>
            </a:pPr>
            <a:r>
              <a:rPr lang="en-US" dirty="0" smtClean="0"/>
              <a:t>Gel Electrophoresis</a:t>
            </a:r>
            <a:endParaRPr lang="en-US" dirty="0"/>
          </a:p>
          <a:p>
            <a:pPr lvl="1"/>
            <a:r>
              <a:rPr lang="en-US" dirty="0" smtClean="0"/>
              <a:t>Separate and identify DNA fragments based on their size</a:t>
            </a:r>
            <a:endParaRPr lang="en-US" dirty="0"/>
          </a:p>
          <a:p>
            <a:pPr lvl="1"/>
            <a:endParaRPr lang="en-US" dirty="0" smtClean="0"/>
          </a:p>
          <a:p>
            <a:endParaRPr lang="en-US" dirty="0"/>
          </a:p>
        </p:txBody>
      </p:sp>
      <p:sp>
        <p:nvSpPr>
          <p:cNvPr id="4" name="Content Placeholder 2"/>
          <p:cNvSpPr txBox="1">
            <a:spLocks/>
          </p:cNvSpPr>
          <p:nvPr/>
        </p:nvSpPr>
        <p:spPr>
          <a:xfrm>
            <a:off x="6780212" y="1752600"/>
            <a:ext cx="3886200" cy="5029200"/>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457200" indent="-457200">
              <a:buFont typeface="+mj-lt"/>
              <a:buAutoNum type="arabicPeriod" startAt="5"/>
            </a:pPr>
            <a:r>
              <a:rPr lang="en-US" dirty="0" smtClean="0"/>
              <a:t>Gel Extraction</a:t>
            </a:r>
          </a:p>
          <a:p>
            <a:pPr lvl="1"/>
            <a:r>
              <a:rPr lang="en-US" dirty="0" smtClean="0"/>
              <a:t>Extract DNA once it has been identified and separated by electrophoresis</a:t>
            </a:r>
          </a:p>
          <a:p>
            <a:pPr marL="457200" indent="-457200">
              <a:buFont typeface="+mj-lt"/>
              <a:buAutoNum type="arabicPeriod" startAt="5"/>
            </a:pPr>
            <a:r>
              <a:rPr lang="en-US" dirty="0" smtClean="0"/>
              <a:t>Ligation</a:t>
            </a:r>
          </a:p>
          <a:p>
            <a:pPr lvl="1"/>
            <a:r>
              <a:rPr lang="en-US" dirty="0" smtClean="0"/>
              <a:t>Seal together DNA fragments into a single plasmid</a:t>
            </a:r>
          </a:p>
          <a:p>
            <a:pPr marL="457200" indent="-457200">
              <a:buFont typeface="+mj-lt"/>
              <a:buAutoNum type="arabicPeriod" startAt="5"/>
            </a:pPr>
            <a:r>
              <a:rPr lang="en-US" dirty="0" smtClean="0"/>
              <a:t>Transformation</a:t>
            </a:r>
          </a:p>
          <a:p>
            <a:pPr lvl="1"/>
            <a:r>
              <a:rPr lang="en-US" dirty="0" smtClean="0"/>
              <a:t>Cause </a:t>
            </a:r>
            <a:r>
              <a:rPr lang="en-US" i="1" dirty="0" smtClean="0"/>
              <a:t>E. coli</a:t>
            </a:r>
            <a:r>
              <a:rPr lang="en-US" dirty="0" smtClean="0"/>
              <a:t> to incorporate foreign plasmid DNA</a:t>
            </a:r>
          </a:p>
          <a:p>
            <a:pPr marL="457200" indent="-457200">
              <a:buFont typeface="+mj-lt"/>
              <a:buAutoNum type="arabicPeriod" startAt="5"/>
            </a:pPr>
            <a:r>
              <a:rPr lang="en-US" dirty="0" smtClean="0"/>
              <a:t>PCR</a:t>
            </a:r>
          </a:p>
          <a:p>
            <a:pPr lvl="1"/>
            <a:r>
              <a:rPr lang="en-US" dirty="0" smtClean="0"/>
              <a:t>Amplify specific DNA sequence for confirmation     or other applications</a:t>
            </a:r>
          </a:p>
          <a:p>
            <a:pPr lvl="1"/>
            <a:endParaRPr lang="en-US" dirty="0" smtClean="0"/>
          </a:p>
          <a:p>
            <a:endParaRPr lang="en-US" dirty="0"/>
          </a:p>
        </p:txBody>
      </p:sp>
      <p:pic>
        <p:nvPicPr>
          <p:cNvPr id="4100" name="Picture 4" descr="http://2011.igem.org/wiki/images/0/04/Vio_data_figure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8190" y="1828800"/>
            <a:ext cx="1613908" cy="12033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virongy.com/content/images/thumbs/0000032_dnarna-plasmid-purification-service-maxi-preparation-1-mg-high-quality-dna_30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412" y="3190875"/>
            <a:ext cx="1045464"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mhhe.com/biosci/esp/2001_gbio/folder_structure/ge/m6/s1/assets/images/gem6s1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7612" y="4446220"/>
            <a:ext cx="1445970" cy="96398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bio-rad.com/webroot/web/images/lse/products/dna_analysis_kits/product_overlay_content/global/forensic_dna_fingerprinting_g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6212" y="5643562"/>
            <a:ext cx="1226651" cy="111283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2013.igem.org/wiki/images/8/85/GelExtractManc.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751" r="7775" b="4137"/>
          <a:stretch/>
        </p:blipFill>
        <p:spPr bwMode="auto">
          <a:xfrm>
            <a:off x="10525462" y="1828800"/>
            <a:ext cx="152400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s://www.addgene.org/static/data/easy-thumbnails/filer_public/cms/filer_public/21/27/212780f6-b140-440b-b414-1ec4353167d6/ligation.gif__900x316_q85_crop_upscal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144" r="17848" b="-521"/>
          <a:stretch/>
        </p:blipFill>
        <p:spPr bwMode="auto">
          <a:xfrm>
            <a:off x="10625171" y="3190875"/>
            <a:ext cx="1489041" cy="885825"/>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ttps://c2.staticflickr.com/4/3224/2978049157_34d3db611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7868" y="4343400"/>
            <a:ext cx="1547447" cy="1016001"/>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www.immunopaedia.org.za/fileadmin/gallery/Diagnostic%20Tests/pcr.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22500" b="19643"/>
          <a:stretch/>
        </p:blipFill>
        <p:spPr bwMode="auto">
          <a:xfrm>
            <a:off x="10282297" y="5562600"/>
            <a:ext cx="1767166" cy="116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30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Cell Culture and Sterile Technique</a:t>
            </a:r>
            <a:endParaRPr lang="en-US" dirty="0"/>
          </a:p>
        </p:txBody>
      </p:sp>
      <p:sp>
        <p:nvSpPr>
          <p:cNvPr id="3" name="Content Placeholder 2"/>
          <p:cNvSpPr>
            <a:spLocks noGrp="1"/>
          </p:cNvSpPr>
          <p:nvPr>
            <p:ph idx="1"/>
          </p:nvPr>
        </p:nvSpPr>
        <p:spPr>
          <a:xfrm>
            <a:off x="1370012" y="1676400"/>
            <a:ext cx="5562598" cy="5029200"/>
          </a:xfrm>
        </p:spPr>
        <p:txBody>
          <a:bodyPr/>
          <a:lstStyle/>
          <a:p>
            <a:r>
              <a:rPr lang="en-US" dirty="0" smtClean="0"/>
              <a:t>Not just for cell cultures- fundamental principles for every experiment you do</a:t>
            </a:r>
          </a:p>
          <a:p>
            <a:r>
              <a:rPr lang="en-US" dirty="0" smtClean="0"/>
              <a:t>Steps to avoid contamination </a:t>
            </a:r>
            <a:r>
              <a:rPr lang="en-US" dirty="0"/>
              <a:t>(true for </a:t>
            </a:r>
            <a:r>
              <a:rPr lang="en-US" dirty="0" smtClean="0"/>
              <a:t>just about everything</a:t>
            </a:r>
            <a:r>
              <a:rPr lang="en-US" dirty="0"/>
              <a:t>)</a:t>
            </a:r>
            <a:endParaRPr lang="en-US" dirty="0" smtClean="0"/>
          </a:p>
          <a:p>
            <a:pPr lvl="1"/>
            <a:r>
              <a:rPr lang="en-US" dirty="0" smtClean="0"/>
              <a:t>Wear gloves at all times</a:t>
            </a:r>
          </a:p>
          <a:p>
            <a:pPr lvl="1"/>
            <a:r>
              <a:rPr lang="en-US" dirty="0" smtClean="0"/>
              <a:t>Spray gloves, sleeves, and work area down with ethanol</a:t>
            </a:r>
          </a:p>
          <a:p>
            <a:pPr lvl="1"/>
            <a:r>
              <a:rPr lang="en-US" dirty="0" smtClean="0"/>
              <a:t>Minimize exposure times</a:t>
            </a:r>
          </a:p>
          <a:p>
            <a:pPr lvl="1"/>
            <a:r>
              <a:rPr lang="en-US" dirty="0" smtClean="0"/>
              <a:t>Keep work area clear from clutter</a:t>
            </a:r>
          </a:p>
          <a:p>
            <a:r>
              <a:rPr lang="en-US" dirty="0" smtClean="0"/>
              <a:t>Extra precautions for cell culture</a:t>
            </a:r>
          </a:p>
          <a:p>
            <a:pPr lvl="1"/>
            <a:r>
              <a:rPr lang="en-US" dirty="0" smtClean="0"/>
              <a:t>Bunsen burner</a:t>
            </a:r>
          </a:p>
          <a:p>
            <a:pPr lvl="1"/>
            <a:r>
              <a:rPr lang="en-US" dirty="0" smtClean="0"/>
              <a:t>Flaming spreaders and bottles</a:t>
            </a:r>
          </a:p>
          <a:p>
            <a:pPr lvl="1"/>
            <a:r>
              <a:rPr lang="en-US" dirty="0" smtClean="0"/>
              <a:t>OCD is a virtue</a:t>
            </a:r>
          </a:p>
          <a:p>
            <a:pPr lvl="1"/>
            <a:endParaRPr lang="en-US" dirty="0" smtClean="0"/>
          </a:p>
          <a:p>
            <a:pPr lvl="1"/>
            <a:endParaRPr lang="en-US" dirty="0" smtClean="0"/>
          </a:p>
          <a:p>
            <a:endParaRPr lang="en-US" dirty="0"/>
          </a:p>
        </p:txBody>
      </p:sp>
      <p:pic>
        <p:nvPicPr>
          <p:cNvPr id="5122" name="Picture 2" descr="http://www.nuffieldfoundation.org/sites/default/files/PB_aseptic-techniques-transfer-by-pipette-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212" y="1676400"/>
            <a:ext cx="47625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47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uture of Fighting </a:t>
            </a:r>
            <a:r>
              <a:rPr lang="en-US" dirty="0"/>
              <a:t>P</a:t>
            </a:r>
            <a:r>
              <a:rPr lang="en-US" dirty="0" smtClean="0"/>
              <a:t>athogens</a:t>
            </a:r>
            <a:endParaRPr lang="en-US" dirty="0"/>
          </a:p>
        </p:txBody>
      </p:sp>
      <p:sp>
        <p:nvSpPr>
          <p:cNvPr id="3" name="Content Placeholder 2"/>
          <p:cNvSpPr>
            <a:spLocks noGrp="1"/>
          </p:cNvSpPr>
          <p:nvPr>
            <p:ph idx="1"/>
          </p:nvPr>
        </p:nvSpPr>
        <p:spPr>
          <a:xfrm>
            <a:off x="1522414" y="1905000"/>
            <a:ext cx="4569320" cy="4267200"/>
          </a:xfrm>
        </p:spPr>
        <p:txBody>
          <a:bodyPr>
            <a:normAutofit lnSpcReduction="10000"/>
          </a:bodyPr>
          <a:lstStyle/>
          <a:p>
            <a:pPr marL="0" indent="0">
              <a:buNone/>
            </a:pPr>
            <a:r>
              <a:rPr lang="en-US" dirty="0" smtClean="0"/>
              <a:t>Problem:	Antibiotics </a:t>
            </a:r>
          </a:p>
          <a:p>
            <a:pPr marL="0" indent="0">
              <a:buNone/>
            </a:pPr>
            <a:r>
              <a:rPr lang="en-US" dirty="0"/>
              <a:t>		</a:t>
            </a:r>
            <a:r>
              <a:rPr lang="en-US" dirty="0" smtClean="0"/>
              <a:t>1. Cost</a:t>
            </a:r>
          </a:p>
          <a:p>
            <a:pPr marL="0" indent="0">
              <a:buNone/>
            </a:pPr>
            <a:r>
              <a:rPr lang="en-US" dirty="0" smtClean="0"/>
              <a:t>		2. Effectivity</a:t>
            </a:r>
          </a:p>
          <a:p>
            <a:pPr marL="0" indent="0">
              <a:buNone/>
            </a:pPr>
            <a:r>
              <a:rPr lang="en-US" dirty="0"/>
              <a:t>	</a:t>
            </a:r>
            <a:r>
              <a:rPr lang="en-US" dirty="0" smtClean="0"/>
              <a:t>	3. Adaptability</a:t>
            </a:r>
          </a:p>
          <a:p>
            <a:pPr marL="0" indent="0">
              <a:buNone/>
            </a:pPr>
            <a:endParaRPr lang="en-US" dirty="0" smtClean="0"/>
          </a:p>
          <a:p>
            <a:pPr marL="0" indent="0">
              <a:buNone/>
            </a:pPr>
            <a:r>
              <a:rPr lang="en-US" dirty="0" smtClean="0"/>
              <a:t>Solution: 	Synthetic Biology</a:t>
            </a:r>
          </a:p>
          <a:p>
            <a:pPr marL="0" indent="0">
              <a:buNone/>
            </a:pPr>
            <a:r>
              <a:rPr lang="en-US" dirty="0"/>
              <a:t>	</a:t>
            </a:r>
            <a:r>
              <a:rPr lang="en-US" dirty="0" smtClean="0"/>
              <a:t>	1. Living</a:t>
            </a:r>
          </a:p>
          <a:p>
            <a:pPr marL="0" indent="0">
              <a:buNone/>
            </a:pPr>
            <a:r>
              <a:rPr lang="en-US" dirty="0"/>
              <a:t>	</a:t>
            </a:r>
            <a:r>
              <a:rPr lang="en-US" dirty="0" smtClean="0"/>
              <a:t>	2. Custom</a:t>
            </a:r>
          </a:p>
        </p:txBody>
      </p:sp>
      <p:pic>
        <p:nvPicPr>
          <p:cNvPr id="4098" name="Picture 2" descr="http://2014.igem.org/wiki/images/2/2c/Uppsala_igem2014_SensingV2.png"/>
          <p:cNvPicPr>
            <a:picLocks noChangeAspect="1" noChangeArrowheads="1"/>
          </p:cNvPicPr>
          <p:nvPr/>
        </p:nvPicPr>
        <p:blipFill rotWithShape="1">
          <a:blip r:embed="rId3">
            <a:extLst>
              <a:ext uri="{28A0092B-C50C-407E-A947-70E740481C1C}">
                <a14:useLocalDpi xmlns:a14="http://schemas.microsoft.com/office/drawing/2010/main" val="0"/>
              </a:ext>
            </a:extLst>
          </a:blip>
          <a:srcRect b="20569"/>
          <a:stretch/>
        </p:blipFill>
        <p:spPr bwMode="auto">
          <a:xfrm>
            <a:off x="5865812" y="1600200"/>
            <a:ext cx="230237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2014.igem.org/wiki/images/5/55/Uppsala_igem2014_TargetingV2.png"/>
          <p:cNvPicPr>
            <a:picLocks noChangeAspect="1" noChangeArrowheads="1"/>
          </p:cNvPicPr>
          <p:nvPr/>
        </p:nvPicPr>
        <p:blipFill rotWithShape="1">
          <a:blip r:embed="rId4">
            <a:extLst>
              <a:ext uri="{28A0092B-C50C-407E-A947-70E740481C1C}">
                <a14:useLocalDpi xmlns:a14="http://schemas.microsoft.com/office/drawing/2010/main" val="0"/>
              </a:ext>
            </a:extLst>
          </a:blip>
          <a:srcRect b="19556"/>
          <a:stretch/>
        </p:blipFill>
        <p:spPr bwMode="auto">
          <a:xfrm>
            <a:off x="7542212" y="3200400"/>
            <a:ext cx="227337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2014.igem.org/wiki/images/c/c7/Uppsala_igem2014_KillingV2.png"/>
          <p:cNvPicPr>
            <a:picLocks noChangeAspect="1" noChangeArrowheads="1"/>
          </p:cNvPicPr>
          <p:nvPr/>
        </p:nvPicPr>
        <p:blipFill rotWithShape="1">
          <a:blip r:embed="rId5">
            <a:extLst>
              <a:ext uri="{28A0092B-C50C-407E-A947-70E740481C1C}">
                <a14:useLocalDpi xmlns:a14="http://schemas.microsoft.com/office/drawing/2010/main" val="0"/>
              </a:ext>
            </a:extLst>
          </a:blip>
          <a:srcRect b="20000"/>
          <a:stretch/>
        </p:blipFill>
        <p:spPr bwMode="auto">
          <a:xfrm>
            <a:off x="9294812" y="4724400"/>
            <a:ext cx="2286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5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Biology</a:t>
            </a:r>
            <a:endParaRPr lang="en-US" dirty="0"/>
          </a:p>
        </p:txBody>
      </p:sp>
      <p:sp>
        <p:nvSpPr>
          <p:cNvPr id="3" name="Content Placeholder 2"/>
          <p:cNvSpPr>
            <a:spLocks noGrp="1"/>
          </p:cNvSpPr>
          <p:nvPr>
            <p:ph idx="1"/>
          </p:nvPr>
        </p:nvSpPr>
        <p:spPr>
          <a:xfrm>
            <a:off x="1522414" y="1905000"/>
            <a:ext cx="5867398" cy="4267200"/>
          </a:xfrm>
        </p:spPr>
        <p:txBody>
          <a:bodyPr/>
          <a:lstStyle/>
          <a:p>
            <a:r>
              <a:rPr lang="en-US" dirty="0"/>
              <a:t>Applying </a:t>
            </a:r>
            <a:r>
              <a:rPr lang="en-US" dirty="0" smtClean="0"/>
              <a:t>rational and systematic principles </a:t>
            </a:r>
            <a:r>
              <a:rPr lang="en-US" dirty="0"/>
              <a:t>of engineering to biological systems</a:t>
            </a:r>
          </a:p>
          <a:p>
            <a:r>
              <a:rPr lang="en-US" dirty="0"/>
              <a:t>Reconstructing life from the bottom-up and top-down </a:t>
            </a:r>
          </a:p>
          <a:p>
            <a:r>
              <a:rPr lang="en-US" dirty="0"/>
              <a:t>Synthesizing </a:t>
            </a:r>
            <a:r>
              <a:rPr lang="en-US" dirty="0" smtClean="0"/>
              <a:t>biologically-based </a:t>
            </a:r>
            <a:r>
              <a:rPr lang="en-US" dirty="0"/>
              <a:t>constructs not found in nature</a:t>
            </a:r>
          </a:p>
          <a:p>
            <a:r>
              <a:rPr lang="en-US" dirty="0"/>
              <a:t>Standard, interchangeable parts</a:t>
            </a:r>
          </a:p>
          <a:p>
            <a:endParaRPr lang="en-US" dirty="0"/>
          </a:p>
        </p:txBody>
      </p:sp>
      <p:pic>
        <p:nvPicPr>
          <p:cNvPr id="4" name="Picture 2" descr="http://www.we-make-money-not-art.com/wow/SyntheticKingdom_Treeof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012" y="1752600"/>
            <a:ext cx="4048125"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54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Synthetic Biology</a:t>
            </a:r>
            <a:endParaRPr lang="en-US" dirty="0"/>
          </a:p>
        </p:txBody>
      </p:sp>
      <p:pic>
        <p:nvPicPr>
          <p:cNvPr id="1026" name="Picture 2" descr="http://igem.org/wiki/images/d/d8/Icons_energ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414" y="1978660"/>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gem.org/wiki/images/a/af/Icons_environm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3960" y="4173220"/>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gem.org/wiki/images/e/e1/Icons_foodandnutri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7309" y="1978660"/>
            <a:ext cx="1099036"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gem.org/wiki/images/3/34/Icons_foundationaladvanc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3960" y="1978660"/>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gem.org/wiki/images/d/da/Icons_healthandmedici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9065" y="4173220"/>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gem.org/wiki/images/3/38/Icons_informationprocessi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98855" y="1978660"/>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gem.org/wiki/images/8/8d/Icons_manufacturin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2414" y="4173220"/>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gem.org/wiki/images/a/a6/Icons_newapplicati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8855" y="4173220"/>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64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Dogma of Biology</a:t>
            </a:r>
            <a:endParaRPr lang="en-US" dirty="0"/>
          </a:p>
        </p:txBody>
      </p:sp>
      <p:grpSp>
        <p:nvGrpSpPr>
          <p:cNvPr id="25" name="Group 24"/>
          <p:cNvGrpSpPr/>
          <p:nvPr/>
        </p:nvGrpSpPr>
        <p:grpSpPr>
          <a:xfrm>
            <a:off x="1217612" y="2931160"/>
            <a:ext cx="10134600" cy="2207470"/>
            <a:chOff x="1217612" y="2931160"/>
            <a:chExt cx="10134600" cy="2207470"/>
          </a:xfrm>
        </p:grpSpPr>
        <p:sp>
          <p:nvSpPr>
            <p:cNvPr id="4" name="TextBox 3"/>
            <p:cNvSpPr txBox="1"/>
            <p:nvPr/>
          </p:nvSpPr>
          <p:spPr>
            <a:xfrm>
              <a:off x="1751012" y="3657600"/>
              <a:ext cx="2667000" cy="757130"/>
            </a:xfrm>
            <a:prstGeom prst="rect">
              <a:avLst/>
            </a:prstGeom>
            <a:noFill/>
          </p:spPr>
          <p:txBody>
            <a:bodyPr wrap="square" rtlCol="0">
              <a:spAutoFit/>
            </a:bodyPr>
            <a:lstStyle/>
            <a:p>
              <a:pPr>
                <a:lnSpc>
                  <a:spcPct val="90000"/>
                </a:lnSpc>
              </a:pPr>
              <a:r>
                <a:rPr lang="en-US" sz="4800" dirty="0" smtClean="0"/>
                <a:t>DNA</a:t>
              </a:r>
              <a:endParaRPr lang="en-US" sz="4800" dirty="0"/>
            </a:p>
          </p:txBody>
        </p:sp>
        <p:sp>
          <p:nvSpPr>
            <p:cNvPr id="5" name="TextBox 4"/>
            <p:cNvSpPr txBox="1"/>
            <p:nvPr/>
          </p:nvSpPr>
          <p:spPr>
            <a:xfrm>
              <a:off x="5561012" y="3657600"/>
              <a:ext cx="1523998" cy="757130"/>
            </a:xfrm>
            <a:prstGeom prst="rect">
              <a:avLst/>
            </a:prstGeom>
            <a:noFill/>
          </p:spPr>
          <p:txBody>
            <a:bodyPr wrap="square" rtlCol="0">
              <a:spAutoFit/>
            </a:bodyPr>
            <a:lstStyle/>
            <a:p>
              <a:pPr>
                <a:lnSpc>
                  <a:spcPct val="90000"/>
                </a:lnSpc>
              </a:pPr>
              <a:r>
                <a:rPr lang="en-US" sz="4800" dirty="0" smtClean="0"/>
                <a:t>RNA</a:t>
              </a:r>
              <a:endParaRPr lang="en-US" sz="4800" dirty="0"/>
            </a:p>
          </p:txBody>
        </p:sp>
        <p:sp>
          <p:nvSpPr>
            <p:cNvPr id="6" name="TextBox 5"/>
            <p:cNvSpPr txBox="1"/>
            <p:nvPr/>
          </p:nvSpPr>
          <p:spPr>
            <a:xfrm>
              <a:off x="9218612" y="3657600"/>
              <a:ext cx="2133600" cy="757130"/>
            </a:xfrm>
            <a:prstGeom prst="rect">
              <a:avLst/>
            </a:prstGeom>
            <a:noFill/>
          </p:spPr>
          <p:txBody>
            <a:bodyPr wrap="square" rtlCol="0">
              <a:spAutoFit/>
            </a:bodyPr>
            <a:lstStyle/>
            <a:p>
              <a:pPr>
                <a:lnSpc>
                  <a:spcPct val="90000"/>
                </a:lnSpc>
              </a:pPr>
              <a:r>
                <a:rPr lang="en-US" sz="4800" dirty="0" smtClean="0"/>
                <a:t>Protein</a:t>
              </a:r>
              <a:endParaRPr lang="en-US" sz="4800" dirty="0"/>
            </a:p>
          </p:txBody>
        </p:sp>
        <p:sp>
          <p:nvSpPr>
            <p:cNvPr id="12" name="Curved Down Arrow 11"/>
            <p:cNvSpPr/>
            <p:nvPr/>
          </p:nvSpPr>
          <p:spPr>
            <a:xfrm>
              <a:off x="2665412" y="2933700"/>
              <a:ext cx="3352800" cy="685800"/>
            </a:xfrm>
            <a:prstGeom prst="curvedDown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a:off x="6551612" y="2931160"/>
              <a:ext cx="3352800" cy="685800"/>
            </a:xfrm>
            <a:prstGeom prst="curvedDown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rot="10800000">
              <a:off x="2665412" y="4452830"/>
              <a:ext cx="3352800" cy="685800"/>
            </a:xfrm>
            <a:prstGeom prst="curvedDown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21" name="Curved Right Arrow 20"/>
            <p:cNvSpPr/>
            <p:nvPr/>
          </p:nvSpPr>
          <p:spPr>
            <a:xfrm>
              <a:off x="8685212" y="3767406"/>
              <a:ext cx="533400" cy="533400"/>
            </a:xfrm>
            <a:prstGeom prst="curved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Right Arrow 21"/>
            <p:cNvSpPr/>
            <p:nvPr/>
          </p:nvSpPr>
          <p:spPr>
            <a:xfrm>
              <a:off x="5027612" y="3770237"/>
              <a:ext cx="533400" cy="533400"/>
            </a:xfrm>
            <a:prstGeom prst="curved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Right Arrow 22"/>
            <p:cNvSpPr/>
            <p:nvPr/>
          </p:nvSpPr>
          <p:spPr>
            <a:xfrm>
              <a:off x="1217612" y="3767406"/>
              <a:ext cx="533400" cy="533400"/>
            </a:xfrm>
            <a:prstGeom prst="curved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73076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Recombinant DNA Technology</a:t>
            </a:r>
            <a:endParaRPr lang="en-US" dirty="0"/>
          </a:p>
        </p:txBody>
      </p:sp>
      <p:pic>
        <p:nvPicPr>
          <p:cNvPr id="1026" name="Picture 2" descr="http://www.floundergigging.com/Navigation/A-Flounder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565" y="3192173"/>
            <a:ext cx="39433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guim.co.uk/sys-images/Guardian/Pix/pictures/2014/9/24/1411574454561/03085543-87de-47ab-a4eb-58e7e39d022e-620x37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066" y="3390900"/>
            <a:ext cx="31115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0/0d/InsulinHexam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66" y="2344448"/>
            <a:ext cx="361950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1.wikia.nocookie.net/__cb20140409201237/scribblenauts/images/9/97/Plus_Sig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738" y="3719512"/>
            <a:ext cx="1183827"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7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911" y="274638"/>
            <a:ext cx="10795179" cy="1020762"/>
          </a:xfrm>
        </p:spPr>
        <p:txBody>
          <a:bodyPr/>
          <a:lstStyle/>
          <a:p>
            <a:r>
              <a:rPr lang="en-US" dirty="0" smtClean="0"/>
              <a:t>Advances in Synthetic Biology – The Early Years</a:t>
            </a:r>
            <a:endParaRPr lang="en-US" dirty="0"/>
          </a:p>
        </p:txBody>
      </p:sp>
      <p:pic>
        <p:nvPicPr>
          <p:cNvPr id="44" name="Picture 2" descr="http://pubs.rsc.org/services/images/RSCpubs.ePlatform.Service.FreeContent.ImageService.svc/ImageService/Articleimage/2009/MB/b822268c/b822268c-f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012" y="2362200"/>
            <a:ext cx="2540700" cy="33832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www2.warwick.ac.uk/fac/sci/chemistry/research/arodger/arodgergroup/people/msrhab/research/pcr/pc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87" y="2362200"/>
            <a:ext cx="3568195" cy="338328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6" descr="http://www.cengage.com/biology/discipline_content/animations/recomb-DNA-tutorial/images/ch14c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166" y="3215640"/>
            <a:ext cx="4733361"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5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8012" y="381000"/>
            <a:ext cx="10795179" cy="1020762"/>
          </a:xfrm>
        </p:spPr>
        <p:txBody>
          <a:bodyPr/>
          <a:lstStyle/>
          <a:p>
            <a:r>
              <a:rPr lang="en-US" dirty="0" smtClean="0"/>
              <a:t>Advances in Synthetic Biology – Precise Editing</a:t>
            </a:r>
            <a:endParaRPr lang="en-US" dirty="0"/>
          </a:p>
        </p:txBody>
      </p:sp>
      <p:pic>
        <p:nvPicPr>
          <p:cNvPr id="5" name="Picture 18" descr="http://sydney.edu.au/science/molecular_bioscience/mackay/images/uf9ribgi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2103119"/>
            <a:ext cx="3048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www.mirusbio.com/assets/figures/rna_programmed_dna_cleavage_by_crispr_cas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812" y="2788919"/>
            <a:ext cx="438592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genomenewsnetwork.org/gnn_images/news_content/11_03/synthetic_genome/synthetic_genome_m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4212" y="19812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03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actionbioscience.org/figures/Schmidt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2" y="1905000"/>
            <a:ext cx="136619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openwetware.org/images/thumb/b/bc/UAA_list.png/650px-UAA_li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167" y="1905000"/>
            <a:ext cx="4330491"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pubs.acs.org/JACSbeta/challenge/images/challenge77.gif"/>
          <p:cNvPicPr>
            <a:picLocks noChangeAspect="1" noChangeArrowheads="1"/>
          </p:cNvPicPr>
          <p:nvPr/>
        </p:nvPicPr>
        <p:blipFill rotWithShape="1">
          <a:blip r:embed="rId5">
            <a:extLst>
              <a:ext uri="{28A0092B-C50C-407E-A947-70E740481C1C}">
                <a14:useLocalDpi xmlns:a14="http://schemas.microsoft.com/office/drawing/2010/main" val="0"/>
              </a:ext>
            </a:extLst>
          </a:blip>
          <a:srcRect l="-8533" r="57333"/>
          <a:stretch/>
        </p:blipFill>
        <p:spPr bwMode="auto">
          <a:xfrm>
            <a:off x="8913812" y="1905000"/>
            <a:ext cx="2711425"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30058" y="228600"/>
            <a:ext cx="10795179" cy="10207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t>Advances in Synthetic Biology – Artificial Life</a:t>
            </a:r>
            <a:endParaRPr lang="en-US" dirty="0"/>
          </a:p>
        </p:txBody>
      </p:sp>
    </p:spTree>
    <p:extLst>
      <p:ext uri="{BB962C8B-B14F-4D97-AF65-F5344CB8AC3E}">
        <p14:creationId xmlns:p14="http://schemas.microsoft.com/office/powerpoint/2010/main" val="17481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1411</Words>
  <Application>Microsoft Office PowerPoint</Application>
  <PresentationFormat>Custom</PresentationFormat>
  <Paragraphs>178</Paragraphs>
  <Slides>18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Consolas</vt:lpstr>
      <vt:lpstr>Corbel</vt:lpstr>
      <vt:lpstr>Chalkboard 16x9</vt:lpstr>
      <vt:lpstr>iGEM 101: Session 1</vt:lpstr>
      <vt:lpstr>Future of Fighting Pathogens</vt:lpstr>
      <vt:lpstr>Synthetic Biology</vt:lpstr>
      <vt:lpstr>Uses of Synthetic Biology</vt:lpstr>
      <vt:lpstr>Central Dogma of Biology</vt:lpstr>
      <vt:lpstr>Recombinant DNA Technology</vt:lpstr>
      <vt:lpstr>Advances in Synthetic Biology – The Early Years</vt:lpstr>
      <vt:lpstr>Advances in Synthetic Biology – Precise Editing</vt:lpstr>
      <vt:lpstr>PowerPoint Presentation</vt:lpstr>
      <vt:lpstr>iGEM Competition</vt:lpstr>
      <vt:lpstr>Thinking Like a Synthetic Biologist</vt:lpstr>
      <vt:lpstr>Thinking Like a Synthetic Biologist</vt:lpstr>
      <vt:lpstr>Thinking Like a Synthetic Biologist</vt:lpstr>
      <vt:lpstr>Thinking Like a Synthetic Biologist</vt:lpstr>
      <vt:lpstr>Thinking Like a Synthetic Biologist</vt:lpstr>
      <vt:lpstr>Where Your Work Comes in</vt:lpstr>
      <vt:lpstr>How to do it</vt:lpstr>
      <vt:lpstr>1. Cell Culture and Sterile Technique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2015-01-30T06:34:34Z</dcterms:created>
  <dcterms:modified xsi:type="dcterms:W3CDTF">2015-02-15T23:32:10Z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