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0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6035-69C2-454A-B91C-BB3534D3EDA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118B-68DD-49D8-8142-73BEE9F8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1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6035-69C2-454A-B91C-BB3534D3EDA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118B-68DD-49D8-8142-73BEE9F8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2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6035-69C2-454A-B91C-BB3534D3EDA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118B-68DD-49D8-8142-73BEE9F8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5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6035-69C2-454A-B91C-BB3534D3EDA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118B-68DD-49D8-8142-73BEE9F8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6035-69C2-454A-B91C-BB3534D3EDA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118B-68DD-49D8-8142-73BEE9F8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4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6035-69C2-454A-B91C-BB3534D3EDA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118B-68DD-49D8-8142-73BEE9F8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6035-69C2-454A-B91C-BB3534D3EDA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118B-68DD-49D8-8142-73BEE9F8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1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6035-69C2-454A-B91C-BB3534D3EDA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118B-68DD-49D8-8142-73BEE9F8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6035-69C2-454A-B91C-BB3534D3EDA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118B-68DD-49D8-8142-73BEE9F8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8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6035-69C2-454A-B91C-BB3534D3EDA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118B-68DD-49D8-8142-73BEE9F8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6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6035-69C2-454A-B91C-BB3534D3EDA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118B-68DD-49D8-8142-73BEE9F8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9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86035-69C2-454A-B91C-BB3534D3EDA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3118B-68DD-49D8-8142-73BEE9F8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7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33400"/>
            <a:ext cx="6553200" cy="1298575"/>
          </a:xfrm>
        </p:spPr>
        <p:txBody>
          <a:bodyPr/>
          <a:lstStyle/>
          <a:p>
            <a:r>
              <a:rPr lang="en-US" dirty="0" smtClean="0"/>
              <a:t>Measuring Altitude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41337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7948" y="6539910"/>
            <a:ext cx="4418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The Davis </a:t>
            </a:r>
            <a:r>
              <a:rPr lang="en-US" sz="1400" i="1" dirty="0"/>
              <a:t>Mark 3 Marine </a:t>
            </a:r>
            <a:r>
              <a:rPr lang="en-US" sz="1400" i="1" dirty="0" smtClean="0"/>
              <a:t>Sextant (aka “lifeboat” sextant)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5331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325" y="1905000"/>
            <a:ext cx="408358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0943" y="1064566"/>
            <a:ext cx="3704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Light Path through a Sextant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72501" y="5007982"/>
            <a:ext cx="472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moveable arm adjusts the angle of Mirror 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26" y="1771007"/>
            <a:ext cx="2725050" cy="37890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6971" y="5867400"/>
            <a:ext cx="640245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 Through geometry, it can be proven that:</a:t>
            </a:r>
          </a:p>
          <a:p>
            <a:pPr algn="ctr"/>
            <a:r>
              <a:rPr lang="en-US" dirty="0" smtClean="0"/>
              <a:t>altitude (</a:t>
            </a:r>
            <a:r>
              <a:rPr lang="el-GR" dirty="0" smtClean="0"/>
              <a:t>α</a:t>
            </a:r>
            <a:r>
              <a:rPr lang="en-US" dirty="0" smtClean="0"/>
              <a:t>) = two times angle observed between the mirrors (2 </a:t>
            </a:r>
            <a:r>
              <a:rPr lang="el-GR" dirty="0" smtClean="0"/>
              <a:t>β</a:t>
            </a:r>
            <a:r>
              <a:rPr lang="en-US" dirty="0" smtClean="0"/>
              <a:t>) </a:t>
            </a:r>
            <a:r>
              <a:rPr lang="en-US" i="1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3039" y="136886"/>
            <a:ext cx="3177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Sextant</a:t>
            </a:r>
            <a:r>
              <a:rPr lang="en-US" sz="2400" dirty="0" smtClean="0"/>
              <a:t> </a:t>
            </a:r>
            <a:r>
              <a:rPr lang="en-US" sz="3200" dirty="0" smtClean="0"/>
              <a:t>Geometry</a:t>
            </a:r>
            <a:endParaRPr lang="en-US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1677959"/>
            <a:ext cx="3657600" cy="397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195638"/>
            <a:ext cx="3905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2600" y="764684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The arc is about one sixth of 360 </a:t>
            </a:r>
            <a:r>
              <a:rPr lang="en-US" i="1" dirty="0" smtClean="0"/>
              <a:t>degrees, hence a “sextant” 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756" y="6626421"/>
            <a:ext cx="7010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Sextant graphic courtesy of  </a:t>
            </a:r>
            <a:r>
              <a:rPr lang="en-US" sz="800" dirty="0" err="1"/>
              <a:t>Joaquim</a:t>
            </a:r>
            <a:r>
              <a:rPr lang="en-US" sz="800" dirty="0"/>
              <a:t> </a:t>
            </a:r>
            <a:r>
              <a:rPr lang="en-US" sz="800" dirty="0" err="1"/>
              <a:t>Alves</a:t>
            </a:r>
            <a:r>
              <a:rPr lang="en-US" sz="800" dirty="0"/>
              <a:t> Gaspar - own image, CC BY 2.5, https://commons.wikimedia.org/w/index.php?curid=1314046</a:t>
            </a:r>
          </a:p>
        </p:txBody>
      </p:sp>
    </p:spTree>
    <p:extLst>
      <p:ext uri="{BB962C8B-B14F-4D97-AF65-F5344CB8AC3E}">
        <p14:creationId xmlns:p14="http://schemas.microsoft.com/office/powerpoint/2010/main" val="38170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0"/>
            <a:ext cx="5996940" cy="29946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49586" y="802105"/>
            <a:ext cx="4155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View through a Sextant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70783" y="5181600"/>
            <a:ext cx="5712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sextant produces a split screen, one stationary (from the </a:t>
            </a:r>
          </a:p>
          <a:p>
            <a:r>
              <a:rPr lang="en-US" dirty="0" smtClean="0"/>
              <a:t>horizon mirror) and one adjustable (from the index mirror)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34979" y="5638800"/>
            <a:ext cx="6858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79" y="1066800"/>
            <a:ext cx="2438400" cy="2026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33" y="1057175"/>
            <a:ext cx="2438400" cy="2026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instrument error called </a:t>
            </a:r>
            <a:r>
              <a:rPr lang="en-US" b="1" dirty="0" smtClean="0"/>
              <a:t>Index Error</a:t>
            </a:r>
            <a:endParaRPr lang="en-US" dirty="0" smtClean="0"/>
          </a:p>
          <a:p>
            <a:pPr algn="ctr"/>
            <a:r>
              <a:rPr lang="en-US" dirty="0" smtClean="0"/>
              <a:t>must be accounted for prior to an altitude measurement.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6879" y="32004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the sextant to zero and observe the horizon. If it is “broken” between the two images, there is index error.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4979" y="5638800"/>
            <a:ext cx="6858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index correction </a:t>
            </a:r>
            <a:r>
              <a:rPr lang="en-US" dirty="0" smtClean="0"/>
              <a:t>is the negative value of the </a:t>
            </a:r>
            <a:r>
              <a:rPr lang="en-US" b="1" dirty="0" smtClean="0"/>
              <a:t>index error</a:t>
            </a:r>
            <a:r>
              <a:rPr lang="en-US" dirty="0" smtClean="0"/>
              <a:t>. Therefore, the </a:t>
            </a:r>
            <a:r>
              <a:rPr lang="en-US" b="1" dirty="0" smtClean="0"/>
              <a:t>index correction </a:t>
            </a:r>
            <a:r>
              <a:rPr lang="en-US" dirty="0" smtClean="0"/>
              <a:t>is always removed from the altitude reading.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4936" y="3097731"/>
            <a:ext cx="29880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Remove the error by adjusting the index mirrors until you have a continuous horizon at zero. Alternatively, adjust the angle until you have a continuous horizon. This angle is your </a:t>
            </a:r>
            <a:r>
              <a:rPr lang="en-US" b="1" dirty="0" smtClean="0"/>
              <a:t>index error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58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58656"/>
            <a:ext cx="2438400" cy="2026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456727"/>
            <a:ext cx="2438400" cy="2026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6471"/>
            <a:ext cx="2438400" cy="2026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6283" y="1219200"/>
            <a:ext cx="3534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Taking a stellar sight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580799"/>
            <a:ext cx="2526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Align horizon image with the horizon</a:t>
            </a:r>
          </a:p>
          <a:p>
            <a:r>
              <a:rPr lang="en-US" sz="1200" dirty="0"/>
              <a:t>a</a:t>
            </a:r>
            <a:r>
              <a:rPr lang="en-US" sz="1200" dirty="0" smtClean="0"/>
              <a:t>nd find a star with your index mirror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4580799"/>
            <a:ext cx="2225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Adjust the index mirror until the </a:t>
            </a:r>
          </a:p>
          <a:p>
            <a:r>
              <a:rPr lang="en-US" sz="1200" dirty="0" smtClean="0"/>
              <a:t>star lines up with the horizon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080760" y="4560050"/>
            <a:ext cx="2993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Rock the sextant in an arc motion to confirm </a:t>
            </a:r>
            <a:endParaRPr lang="en-US" sz="1200" dirty="0"/>
          </a:p>
          <a:p>
            <a:r>
              <a:rPr lang="en-US" sz="1200" dirty="0" smtClean="0"/>
              <a:t>that you were level with the horizon when </a:t>
            </a:r>
          </a:p>
          <a:p>
            <a:r>
              <a:rPr lang="en-US" sz="1200" dirty="0" smtClean="0"/>
              <a:t>making the measurement. </a:t>
            </a:r>
          </a:p>
        </p:txBody>
      </p:sp>
    </p:spTree>
    <p:extLst>
      <p:ext uri="{BB962C8B-B14F-4D97-AF65-F5344CB8AC3E}">
        <p14:creationId xmlns:p14="http://schemas.microsoft.com/office/powerpoint/2010/main" val="13335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80" y="2514600"/>
            <a:ext cx="2438400" cy="2026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516529"/>
            <a:ext cx="2438400" cy="2026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45466"/>
            <a:ext cx="2438400" cy="2026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1524000"/>
            <a:ext cx="4392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Taking a </a:t>
            </a:r>
            <a:r>
              <a:rPr lang="en-US" sz="3200" dirty="0" smtClean="0"/>
              <a:t>Sun Sight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893180" y="472440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Here you will need the index filter. Never look at the Sun though a sextant without a filter!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3733800" y="47244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Usually, the lower limb of the Sun is </a:t>
            </a:r>
          </a:p>
          <a:p>
            <a:r>
              <a:rPr lang="en-US" sz="1200" dirty="0" smtClean="0"/>
              <a:t>used to measure solar altitude. 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6400800" y="4724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You may also need a horizon filter to</a:t>
            </a:r>
          </a:p>
          <a:p>
            <a:r>
              <a:rPr lang="en-US" sz="1200" dirty="0"/>
              <a:t>s</a:t>
            </a:r>
            <a:r>
              <a:rPr lang="en-US" sz="1200" dirty="0" smtClean="0"/>
              <a:t>hield the glare of the Sun on the water.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866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611028" y="5849923"/>
            <a:ext cx="5007543" cy="4715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2362200"/>
            <a:ext cx="1219200" cy="79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3" t="26667" r="18432" b="41097"/>
          <a:stretch/>
        </p:blipFill>
        <p:spPr>
          <a:xfrm>
            <a:off x="864243" y="1066800"/>
            <a:ext cx="5688957" cy="47449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07890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Arc</a:t>
            </a:r>
            <a:r>
              <a:rPr lang="en-US" dirty="0" smtClean="0"/>
              <a:t> reads whole degrees</a:t>
            </a:r>
          </a:p>
          <a:p>
            <a:r>
              <a:rPr lang="en-US" dirty="0" smtClean="0"/>
              <a:t>“0” </a:t>
            </a:r>
            <a:r>
              <a:rPr lang="en-US" dirty="0" smtClean="0"/>
              <a:t>on </a:t>
            </a:r>
            <a:r>
              <a:rPr lang="en-US" b="1" dirty="0" err="1" smtClean="0"/>
              <a:t>Venier</a:t>
            </a:r>
            <a:r>
              <a:rPr lang="en-US" dirty="0" smtClean="0"/>
              <a:t> is </a:t>
            </a:r>
            <a:r>
              <a:rPr lang="en-US" dirty="0" smtClean="0"/>
              <a:t>the </a:t>
            </a:r>
            <a:r>
              <a:rPr lang="en-US" dirty="0" smtClean="0"/>
              <a:t>benchmark to read </a:t>
            </a:r>
            <a:r>
              <a:rPr lang="en-US" b="1" dirty="0" smtClean="0"/>
              <a:t>Arc</a:t>
            </a:r>
            <a:endParaRPr lang="en-US" b="1" dirty="0"/>
          </a:p>
          <a:p>
            <a:r>
              <a:rPr lang="en-US" dirty="0"/>
              <a:t>(always read lower value)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9800" y="3156052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Venier</a:t>
            </a:r>
            <a:r>
              <a:rPr lang="en-US" dirty="0" smtClean="0"/>
              <a:t> reads </a:t>
            </a:r>
            <a:r>
              <a:rPr lang="en-US" dirty="0" err="1" smtClean="0"/>
              <a:t>arcminutes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(in 2’ increments) </a:t>
            </a:r>
            <a:endParaRPr lang="en-US" dirty="0" smtClean="0"/>
          </a:p>
          <a:p>
            <a:r>
              <a:rPr lang="en-US" dirty="0" smtClean="0"/>
              <a:t>The first alignment of </a:t>
            </a:r>
            <a:r>
              <a:rPr lang="en-US" b="1" dirty="0" err="1" smtClean="0"/>
              <a:t>Vernier</a:t>
            </a:r>
            <a:r>
              <a:rPr lang="en-US" dirty="0" smtClean="0"/>
              <a:t> and </a:t>
            </a:r>
            <a:r>
              <a:rPr lang="en-US" b="1" dirty="0" smtClean="0"/>
              <a:t>Arc</a:t>
            </a:r>
            <a:r>
              <a:rPr lang="en-US" dirty="0" smtClean="0"/>
              <a:t> </a:t>
            </a:r>
            <a:r>
              <a:rPr lang="en-US" dirty="0" err="1" smtClean="0"/>
              <a:t>tickmarks</a:t>
            </a:r>
            <a:r>
              <a:rPr lang="en-US" dirty="0" smtClean="0"/>
              <a:t> to the right of zero is the benchmark to read the </a:t>
            </a:r>
            <a:r>
              <a:rPr lang="en-US" b="1" dirty="0" err="1" smtClean="0"/>
              <a:t>Venier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34287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Reading a Sextant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495800" y="4736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VENIER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05000" y="3789145"/>
            <a:ext cx="4572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305300" y="4648200"/>
            <a:ext cx="266700" cy="1429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62213" y="3766686"/>
            <a:ext cx="304800" cy="97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05000" y="5892508"/>
            <a:ext cx="4600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Remember 60’ = 1</a:t>
            </a:r>
            <a:r>
              <a:rPr lang="en-US" baseline="48000" dirty="0"/>
              <a:t>o</a:t>
            </a:r>
            <a:r>
              <a:rPr lang="en-US" dirty="0"/>
              <a:t> (60 </a:t>
            </a:r>
            <a:r>
              <a:rPr lang="en-US" dirty="0" err="1"/>
              <a:t>arcminutes</a:t>
            </a:r>
            <a:r>
              <a:rPr lang="en-US" dirty="0"/>
              <a:t> = 1 degree)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410200" cy="654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9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4121</TotalTime>
  <Words>396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Measuring Altitude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Altitude</dc:title>
  <dc:creator>Stewart, Susan</dc:creator>
  <cp:lastModifiedBy>Stewart, Susan</cp:lastModifiedBy>
  <cp:revision>24</cp:revision>
  <dcterms:created xsi:type="dcterms:W3CDTF">2016-01-19T15:02:07Z</dcterms:created>
  <dcterms:modified xsi:type="dcterms:W3CDTF">2016-03-14T16:30:01Z</dcterms:modified>
</cp:coreProperties>
</file>