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D4EE2-AE0B-4601-8B83-5D1A60156A03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67DE-6825-4022-BF64-A09EF064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5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D4EE2-AE0B-4601-8B83-5D1A60156A03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67DE-6825-4022-BF64-A09EF064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4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D4EE2-AE0B-4601-8B83-5D1A60156A03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67DE-6825-4022-BF64-A09EF064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3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D4EE2-AE0B-4601-8B83-5D1A60156A03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67DE-6825-4022-BF64-A09EF064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5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D4EE2-AE0B-4601-8B83-5D1A60156A03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67DE-6825-4022-BF64-A09EF064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D4EE2-AE0B-4601-8B83-5D1A60156A03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67DE-6825-4022-BF64-A09EF064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4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D4EE2-AE0B-4601-8B83-5D1A60156A03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67DE-6825-4022-BF64-A09EF064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3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D4EE2-AE0B-4601-8B83-5D1A60156A03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67DE-6825-4022-BF64-A09EF064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80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D4EE2-AE0B-4601-8B83-5D1A60156A03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67DE-6825-4022-BF64-A09EF064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D4EE2-AE0B-4601-8B83-5D1A60156A03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67DE-6825-4022-BF64-A09EF064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8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D4EE2-AE0B-4601-8B83-5D1A60156A03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67DE-6825-4022-BF64-A09EF064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75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D4EE2-AE0B-4601-8B83-5D1A60156A03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067DE-6825-4022-BF64-A09EF064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39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8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Normal model</a:t>
            </a:r>
          </a:p>
        </p:txBody>
      </p:sp>
    </p:spTree>
    <p:extLst>
      <p:ext uri="{BB962C8B-B14F-4D97-AF65-F5344CB8AC3E}">
        <p14:creationId xmlns:p14="http://schemas.microsoft.com/office/powerpoint/2010/main" val="951232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actual law	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10054"/>
                <a:ext cx="10515600" cy="4866909"/>
              </a:xfrm>
            </p:spPr>
            <p:txBody>
              <a:bodyPr>
                <a:normAutofit/>
              </a:bodyPr>
              <a:lstStyle/>
              <a:p>
                <a:r>
                  <a:rPr lang="en-US" sz="4800" dirty="0"/>
                  <a:t>Consider the curve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sz="4800" dirty="0"/>
              </a:p>
              <a:p>
                <a:pPr marL="0" indent="0">
                  <a:buNone/>
                </a:pPr>
                <a:endParaRPr lang="en-US" sz="4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10054"/>
                <a:ext cx="10515600" cy="4866909"/>
              </a:xfrm>
              <a:blipFill>
                <a:blip r:embed="rId2"/>
                <a:stretch>
                  <a:fillRect l="-2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827" y="3048000"/>
            <a:ext cx="98679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75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0625" y="0"/>
            <a:ext cx="9867900" cy="33976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7057" y="3397624"/>
            <a:ext cx="1151007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This is the Normal model with mean </a:t>
            </a:r>
            <a:r>
              <a:rPr lang="en-US" sz="4800" dirty="0">
                <a:solidFill>
                  <a:srgbClr val="FF0000"/>
                </a:solidFill>
              </a:rPr>
              <a:t>0 </a:t>
            </a:r>
            <a:r>
              <a:rPr lang="en-US" sz="4800" dirty="0"/>
              <a:t>and </a:t>
            </a:r>
            <a:r>
              <a:rPr lang="en-US" sz="4800" dirty="0" err="1"/>
              <a:t>st.</a:t>
            </a:r>
            <a:endParaRPr lang="en-US" sz="4800" dirty="0"/>
          </a:p>
          <a:p>
            <a:r>
              <a:rPr lang="en-US" sz="4800" dirty="0"/>
              <a:t>dev. </a:t>
            </a:r>
            <a:r>
              <a:rPr lang="en-US" sz="4800" dirty="0">
                <a:solidFill>
                  <a:srgbClr val="00B050"/>
                </a:solidFill>
              </a:rPr>
              <a:t>1</a:t>
            </a:r>
          </a:p>
          <a:p>
            <a:r>
              <a:rPr lang="en-US" sz="4800" dirty="0"/>
              <a:t>This means that the shape of distribution fits </a:t>
            </a:r>
          </a:p>
          <a:p>
            <a:r>
              <a:rPr lang="en-US" sz="4800" dirty="0"/>
              <a:t>into this curve</a:t>
            </a:r>
          </a:p>
        </p:txBody>
      </p:sp>
    </p:spTree>
    <p:extLst>
      <p:ext uri="{BB962C8B-B14F-4D97-AF65-F5344CB8AC3E}">
        <p14:creationId xmlns:p14="http://schemas.microsoft.com/office/powerpoint/2010/main" val="3124384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835" y="0"/>
            <a:ext cx="10515600" cy="1325563"/>
          </a:xfrm>
        </p:spPr>
        <p:txBody>
          <a:bodyPr/>
          <a:lstStyle/>
          <a:p>
            <a:r>
              <a:rPr lang="en-US" dirty="0"/>
              <a:t>How to use it?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64577" y="2763715"/>
            <a:ext cx="10515600" cy="5110163"/>
          </a:xfrm>
        </p:spPr>
        <p:txBody>
          <a:bodyPr>
            <a:normAutofit/>
          </a:bodyPr>
          <a:lstStyle/>
          <a:p>
            <a:r>
              <a:rPr lang="en-US" sz="4800" dirty="0"/>
              <a:t>This curve is, in fact, very practical. If our model is correct and want to know how many values of our data are in a certain interval, we need to compute the area under this curve for this interval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7885" y="386862"/>
            <a:ext cx="5924550" cy="2287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62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99" y="3947746"/>
            <a:ext cx="11418277" cy="4351338"/>
          </a:xfrm>
        </p:spPr>
        <p:txBody>
          <a:bodyPr>
            <a:normAutofit/>
          </a:bodyPr>
          <a:lstStyle/>
          <a:p>
            <a:r>
              <a:rPr lang="en-US" sz="4800" dirty="0"/>
              <a:t>Area of the orange part is proportion of values between -2 and 1.</a:t>
            </a:r>
          </a:p>
          <a:p>
            <a:r>
              <a:rPr lang="en-US" sz="4800" dirty="0"/>
              <a:t>Since the curve is given by formula, any calculator will compute the area</a:t>
            </a:r>
          </a:p>
          <a:p>
            <a:pPr marL="0" indent="0">
              <a:buNone/>
            </a:pP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803" y="0"/>
            <a:ext cx="9867900" cy="3810000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3745523" y="52662"/>
            <a:ext cx="3640015" cy="3437884"/>
            <a:chOff x="3745523" y="52662"/>
            <a:chExt cx="3640015" cy="3437884"/>
          </a:xfrm>
          <a:solidFill>
            <a:schemeClr val="accent2"/>
          </a:solidFill>
        </p:grpSpPr>
        <p:cxnSp>
          <p:nvCxnSpPr>
            <p:cNvPr id="6" name="Straight Connector 5"/>
            <p:cNvCxnSpPr/>
            <p:nvPr/>
          </p:nvCxnSpPr>
          <p:spPr>
            <a:xfrm flipV="1">
              <a:off x="3745523" y="2919046"/>
              <a:ext cx="0" cy="571500"/>
            </a:xfrm>
            <a:prstGeom prst="line">
              <a:avLst/>
            </a:prstGeom>
            <a:grpFill/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7367954" y="1310054"/>
              <a:ext cx="2931" cy="2180492"/>
            </a:xfrm>
            <a:prstGeom prst="line">
              <a:avLst/>
            </a:prstGeom>
            <a:grpFill/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Freeform: Shape 9"/>
            <p:cNvSpPr/>
            <p:nvPr/>
          </p:nvSpPr>
          <p:spPr>
            <a:xfrm>
              <a:off x="3745523" y="52662"/>
              <a:ext cx="3622431" cy="2875176"/>
            </a:xfrm>
            <a:custGeom>
              <a:avLst/>
              <a:gdLst>
                <a:gd name="connsiteX0" fmla="*/ 0 w 3622431"/>
                <a:gd name="connsiteY0" fmla="*/ 2875176 h 2875176"/>
                <a:gd name="connsiteX1" fmla="*/ 571500 w 3622431"/>
                <a:gd name="connsiteY1" fmla="*/ 2277300 h 2875176"/>
                <a:gd name="connsiteX2" fmla="*/ 1099039 w 3622431"/>
                <a:gd name="connsiteY2" fmla="*/ 1494784 h 2875176"/>
                <a:gd name="connsiteX3" fmla="*/ 1916723 w 3622431"/>
                <a:gd name="connsiteY3" fmla="*/ 281446 h 2875176"/>
                <a:gd name="connsiteX4" fmla="*/ 2426677 w 3622431"/>
                <a:gd name="connsiteY4" fmla="*/ 92 h 2875176"/>
                <a:gd name="connsiteX5" fmla="*/ 2901462 w 3622431"/>
                <a:gd name="connsiteY5" fmla="*/ 255069 h 2875176"/>
                <a:gd name="connsiteX6" fmla="*/ 3200400 w 3622431"/>
                <a:gd name="connsiteY6" fmla="*/ 633138 h 2875176"/>
                <a:gd name="connsiteX7" fmla="*/ 3622431 w 3622431"/>
                <a:gd name="connsiteY7" fmla="*/ 1292561 h 2875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22431" h="2875176">
                  <a:moveTo>
                    <a:pt x="0" y="2875176"/>
                  </a:moveTo>
                  <a:cubicBezTo>
                    <a:pt x="194163" y="2691270"/>
                    <a:pt x="388327" y="2507365"/>
                    <a:pt x="571500" y="2277300"/>
                  </a:cubicBezTo>
                  <a:cubicBezTo>
                    <a:pt x="754673" y="2047235"/>
                    <a:pt x="1099039" y="1494784"/>
                    <a:pt x="1099039" y="1494784"/>
                  </a:cubicBezTo>
                  <a:cubicBezTo>
                    <a:pt x="1323243" y="1162142"/>
                    <a:pt x="1695450" y="530561"/>
                    <a:pt x="1916723" y="281446"/>
                  </a:cubicBezTo>
                  <a:cubicBezTo>
                    <a:pt x="2137996" y="32331"/>
                    <a:pt x="2262554" y="4488"/>
                    <a:pt x="2426677" y="92"/>
                  </a:cubicBezTo>
                  <a:cubicBezTo>
                    <a:pt x="2590800" y="-4304"/>
                    <a:pt x="2772508" y="149561"/>
                    <a:pt x="2901462" y="255069"/>
                  </a:cubicBezTo>
                  <a:cubicBezTo>
                    <a:pt x="3030416" y="360577"/>
                    <a:pt x="3080239" y="460223"/>
                    <a:pt x="3200400" y="633138"/>
                  </a:cubicBezTo>
                  <a:cubicBezTo>
                    <a:pt x="3320562" y="806053"/>
                    <a:pt x="3471496" y="1049307"/>
                    <a:pt x="3622431" y="1292561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3745523" y="3385038"/>
              <a:ext cx="3640015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Freeform: Shape 19"/>
          <p:cNvSpPr/>
          <p:nvPr/>
        </p:nvSpPr>
        <p:spPr>
          <a:xfrm>
            <a:off x="3736731" y="1336431"/>
            <a:ext cx="3648807" cy="2066192"/>
          </a:xfrm>
          <a:custGeom>
            <a:avLst/>
            <a:gdLst>
              <a:gd name="connsiteX0" fmla="*/ 0 w 3648807"/>
              <a:gd name="connsiteY0" fmla="*/ 1600200 h 2066192"/>
              <a:gd name="connsiteX1" fmla="*/ 3648807 w 3648807"/>
              <a:gd name="connsiteY1" fmla="*/ 0 h 2066192"/>
              <a:gd name="connsiteX2" fmla="*/ 3640015 w 3648807"/>
              <a:gd name="connsiteY2" fmla="*/ 2066192 h 2066192"/>
              <a:gd name="connsiteX3" fmla="*/ 0 w 3648807"/>
              <a:gd name="connsiteY3" fmla="*/ 2066192 h 2066192"/>
              <a:gd name="connsiteX4" fmla="*/ 0 w 3648807"/>
              <a:gd name="connsiteY4" fmla="*/ 1600200 h 2066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8807" h="2066192">
                <a:moveTo>
                  <a:pt x="0" y="1600200"/>
                </a:moveTo>
                <a:lnTo>
                  <a:pt x="3648807" y="0"/>
                </a:lnTo>
                <a:cubicBezTo>
                  <a:pt x="3645876" y="688731"/>
                  <a:pt x="3642946" y="1377461"/>
                  <a:pt x="3640015" y="2066192"/>
                </a:cubicBezTo>
                <a:lnTo>
                  <a:pt x="0" y="2066192"/>
                </a:lnTo>
                <a:lnTo>
                  <a:pt x="0" y="16002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59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846"/>
            <a:ext cx="10515600" cy="6001117"/>
          </a:xfrm>
        </p:spPr>
        <p:txBody>
          <a:bodyPr>
            <a:normAutofit/>
          </a:bodyPr>
          <a:lstStyle/>
          <a:p>
            <a:r>
              <a:rPr lang="en-US" sz="4800" dirty="0"/>
              <a:t>However, we do not need a calculator: this curve is used so often that most of such values are computed and summarized in tables (see, e.g., Table Z in Appendix D)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56436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check ourselves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2050" y="2096294"/>
            <a:ext cx="9867900" cy="3810000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5653278" y="2145323"/>
            <a:ext cx="5335548" cy="3349869"/>
            <a:chOff x="5653278" y="2145323"/>
            <a:chExt cx="5335548" cy="3349869"/>
          </a:xfrm>
          <a:solidFill>
            <a:schemeClr val="tx2"/>
          </a:solidFill>
        </p:grpSpPr>
        <p:sp>
          <p:nvSpPr>
            <p:cNvPr id="11" name="Freeform: Shape 10"/>
            <p:cNvSpPr/>
            <p:nvPr/>
          </p:nvSpPr>
          <p:spPr>
            <a:xfrm>
              <a:off x="5653278" y="2145323"/>
              <a:ext cx="5335548" cy="3349869"/>
            </a:xfrm>
            <a:custGeom>
              <a:avLst/>
              <a:gdLst>
                <a:gd name="connsiteX0" fmla="*/ 457376 w 5335548"/>
                <a:gd name="connsiteY0" fmla="*/ 0 h 3349869"/>
                <a:gd name="connsiteX1" fmla="*/ 633222 w 5335548"/>
                <a:gd name="connsiteY1" fmla="*/ 43962 h 3349869"/>
                <a:gd name="connsiteX2" fmla="*/ 817860 w 5335548"/>
                <a:gd name="connsiteY2" fmla="*/ 123092 h 3349869"/>
                <a:gd name="connsiteX3" fmla="*/ 1108007 w 5335548"/>
                <a:gd name="connsiteY3" fmla="*/ 448408 h 3349869"/>
                <a:gd name="connsiteX4" fmla="*/ 1582791 w 5335548"/>
                <a:gd name="connsiteY4" fmla="*/ 1134208 h 3349869"/>
                <a:gd name="connsiteX5" fmla="*/ 2031199 w 5335548"/>
                <a:gd name="connsiteY5" fmla="*/ 1881554 h 3349869"/>
                <a:gd name="connsiteX6" fmla="*/ 2558737 w 5335548"/>
                <a:gd name="connsiteY6" fmla="*/ 2584939 h 3349869"/>
                <a:gd name="connsiteX7" fmla="*/ 3182991 w 5335548"/>
                <a:gd name="connsiteY7" fmla="*/ 3068515 h 3349869"/>
                <a:gd name="connsiteX8" fmla="*/ 3921545 w 5335548"/>
                <a:gd name="connsiteY8" fmla="*/ 3253154 h 3349869"/>
                <a:gd name="connsiteX9" fmla="*/ 4651307 w 5335548"/>
                <a:gd name="connsiteY9" fmla="*/ 3297115 h 3349869"/>
                <a:gd name="connsiteX10" fmla="*/ 5275560 w 5335548"/>
                <a:gd name="connsiteY10" fmla="*/ 3305908 h 3349869"/>
                <a:gd name="connsiteX11" fmla="*/ 5310730 w 5335548"/>
                <a:gd name="connsiteY11" fmla="*/ 3349869 h 3349869"/>
                <a:gd name="connsiteX12" fmla="*/ 466168 w 5335548"/>
                <a:gd name="connsiteY12" fmla="*/ 3349869 h 3349869"/>
                <a:gd name="connsiteX13" fmla="*/ 466168 w 5335548"/>
                <a:gd name="connsiteY13" fmla="*/ 3341077 h 3349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35548" h="3349869">
                  <a:moveTo>
                    <a:pt x="457376" y="0"/>
                  </a:moveTo>
                  <a:cubicBezTo>
                    <a:pt x="515258" y="11723"/>
                    <a:pt x="573141" y="23447"/>
                    <a:pt x="633222" y="43962"/>
                  </a:cubicBezTo>
                  <a:cubicBezTo>
                    <a:pt x="693303" y="64477"/>
                    <a:pt x="738729" y="55684"/>
                    <a:pt x="817860" y="123092"/>
                  </a:cubicBezTo>
                  <a:cubicBezTo>
                    <a:pt x="896991" y="190500"/>
                    <a:pt x="980519" y="279889"/>
                    <a:pt x="1108007" y="448408"/>
                  </a:cubicBezTo>
                  <a:cubicBezTo>
                    <a:pt x="1235495" y="616927"/>
                    <a:pt x="1428926" y="895350"/>
                    <a:pt x="1582791" y="1134208"/>
                  </a:cubicBezTo>
                  <a:cubicBezTo>
                    <a:pt x="1736656" y="1373066"/>
                    <a:pt x="1868541" y="1639765"/>
                    <a:pt x="2031199" y="1881554"/>
                  </a:cubicBezTo>
                  <a:cubicBezTo>
                    <a:pt x="2193857" y="2123343"/>
                    <a:pt x="2366772" y="2387112"/>
                    <a:pt x="2558737" y="2584939"/>
                  </a:cubicBezTo>
                  <a:cubicBezTo>
                    <a:pt x="2750702" y="2782766"/>
                    <a:pt x="2955856" y="2957146"/>
                    <a:pt x="3182991" y="3068515"/>
                  </a:cubicBezTo>
                  <a:cubicBezTo>
                    <a:pt x="3410126" y="3179884"/>
                    <a:pt x="3676826" y="3215054"/>
                    <a:pt x="3921545" y="3253154"/>
                  </a:cubicBezTo>
                  <a:cubicBezTo>
                    <a:pt x="4166264" y="3291254"/>
                    <a:pt x="4425638" y="3288323"/>
                    <a:pt x="4651307" y="3297115"/>
                  </a:cubicBezTo>
                  <a:cubicBezTo>
                    <a:pt x="4876976" y="3305907"/>
                    <a:pt x="5165656" y="3297116"/>
                    <a:pt x="5275560" y="3305908"/>
                  </a:cubicBezTo>
                  <a:cubicBezTo>
                    <a:pt x="5385464" y="3314700"/>
                    <a:pt x="5310730" y="3349869"/>
                    <a:pt x="5310730" y="3349869"/>
                  </a:cubicBezTo>
                  <a:lnTo>
                    <a:pt x="466168" y="3349869"/>
                  </a:lnTo>
                  <a:cubicBezTo>
                    <a:pt x="-341259" y="3348404"/>
                    <a:pt x="62454" y="3344740"/>
                    <a:pt x="466168" y="3341077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11" idx="0"/>
              <a:endCxn id="11" idx="13"/>
            </p:cNvCxnSpPr>
            <p:nvPr/>
          </p:nvCxnSpPr>
          <p:spPr>
            <a:xfrm>
              <a:off x="6110654" y="2145323"/>
              <a:ext cx="8792" cy="3341077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8018585" y="1690688"/>
            <a:ext cx="3789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Area = 1/2</a:t>
            </a:r>
          </a:p>
        </p:txBody>
      </p:sp>
    </p:spTree>
    <p:extLst>
      <p:ext uri="{BB962C8B-B14F-4D97-AF65-F5344CB8AC3E}">
        <p14:creationId xmlns:p14="http://schemas.microsoft.com/office/powerpoint/2010/main" val="283623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408" y="-39395"/>
            <a:ext cx="10515600" cy="1325563"/>
          </a:xfrm>
        </p:spPr>
        <p:txBody>
          <a:bodyPr/>
          <a:lstStyle/>
          <a:p>
            <a:r>
              <a:rPr lang="en-US" dirty="0"/>
              <a:t>The 68-95-99.7 rule	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7946" y="1036390"/>
            <a:ext cx="9867900" cy="3397624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V="1">
            <a:off x="9094176" y="1036390"/>
            <a:ext cx="0" cy="3008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0316307" y="1036390"/>
            <a:ext cx="0" cy="3008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275992" y="1556238"/>
            <a:ext cx="0" cy="2488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071445" y="1556238"/>
            <a:ext cx="0" cy="2488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: Shape 16"/>
          <p:cNvSpPr/>
          <p:nvPr/>
        </p:nvSpPr>
        <p:spPr>
          <a:xfrm>
            <a:off x="5476141" y="1027598"/>
            <a:ext cx="2461845" cy="1339378"/>
          </a:xfrm>
          <a:custGeom>
            <a:avLst/>
            <a:gdLst>
              <a:gd name="connsiteX0" fmla="*/ 0 w 2417885"/>
              <a:gd name="connsiteY0" fmla="*/ 1128363 h 1172324"/>
              <a:gd name="connsiteX1" fmla="*/ 518746 w 2417885"/>
              <a:gd name="connsiteY1" fmla="*/ 389809 h 1172324"/>
              <a:gd name="connsiteX2" fmla="*/ 949570 w 2417885"/>
              <a:gd name="connsiteY2" fmla="*/ 46909 h 1172324"/>
              <a:gd name="connsiteX3" fmla="*/ 1195754 w 2417885"/>
              <a:gd name="connsiteY3" fmla="*/ 2947 h 1172324"/>
              <a:gd name="connsiteX4" fmla="*/ 1380393 w 2417885"/>
              <a:gd name="connsiteY4" fmla="*/ 20532 h 1172324"/>
              <a:gd name="connsiteX5" fmla="*/ 1608993 w 2417885"/>
              <a:gd name="connsiteY5" fmla="*/ 152416 h 1172324"/>
              <a:gd name="connsiteX6" fmla="*/ 2004646 w 2417885"/>
              <a:gd name="connsiteY6" fmla="*/ 592032 h 1172324"/>
              <a:gd name="connsiteX7" fmla="*/ 2417885 w 2417885"/>
              <a:gd name="connsiteY7" fmla="*/ 1172324 h 1172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17885" h="1172324">
                <a:moveTo>
                  <a:pt x="0" y="1128363"/>
                </a:moveTo>
                <a:cubicBezTo>
                  <a:pt x="180242" y="849207"/>
                  <a:pt x="360484" y="570051"/>
                  <a:pt x="518746" y="389809"/>
                </a:cubicBezTo>
                <a:cubicBezTo>
                  <a:pt x="677008" y="209567"/>
                  <a:pt x="836735" y="111386"/>
                  <a:pt x="949570" y="46909"/>
                </a:cubicBezTo>
                <a:cubicBezTo>
                  <a:pt x="1062405" y="-17568"/>
                  <a:pt x="1123950" y="7343"/>
                  <a:pt x="1195754" y="2947"/>
                </a:cubicBezTo>
                <a:cubicBezTo>
                  <a:pt x="1267558" y="-1449"/>
                  <a:pt x="1311520" y="-4379"/>
                  <a:pt x="1380393" y="20532"/>
                </a:cubicBezTo>
                <a:cubicBezTo>
                  <a:pt x="1449266" y="45443"/>
                  <a:pt x="1504951" y="57166"/>
                  <a:pt x="1608993" y="152416"/>
                </a:cubicBezTo>
                <a:cubicBezTo>
                  <a:pt x="1713035" y="247666"/>
                  <a:pt x="1869831" y="422047"/>
                  <a:pt x="2004646" y="592032"/>
                </a:cubicBezTo>
                <a:cubicBezTo>
                  <a:pt x="2139461" y="762017"/>
                  <a:pt x="2278673" y="967170"/>
                  <a:pt x="2417885" y="1172324"/>
                </a:cubicBezTo>
              </a:path>
            </a:pathLst>
          </a:cu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5498122" y="1036390"/>
            <a:ext cx="2417885" cy="3008071"/>
            <a:chOff x="4809392" y="1572721"/>
            <a:chExt cx="2417885" cy="3008071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4809392" y="1978269"/>
              <a:ext cx="0" cy="26025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7218485" y="1572721"/>
              <a:ext cx="0" cy="29992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809392" y="4580792"/>
              <a:ext cx="241788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5498122" y="2270602"/>
            <a:ext cx="2409093" cy="17738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/>
          <p:cNvSpPr/>
          <p:nvPr/>
        </p:nvSpPr>
        <p:spPr>
          <a:xfrm>
            <a:off x="4275992" y="2144150"/>
            <a:ext cx="1261586" cy="2085182"/>
          </a:xfrm>
          <a:custGeom>
            <a:avLst/>
            <a:gdLst>
              <a:gd name="connsiteX0" fmla="*/ 0 w 1261586"/>
              <a:gd name="connsiteY0" fmla="*/ 1495865 h 2085182"/>
              <a:gd name="connsiteX1" fmla="*/ 465992 w 1261586"/>
              <a:gd name="connsiteY1" fmla="*/ 1091419 h 2085182"/>
              <a:gd name="connsiteX2" fmla="*/ 1204546 w 1261586"/>
              <a:gd name="connsiteY2" fmla="*/ 115473 h 2085182"/>
              <a:gd name="connsiteX3" fmla="*/ 1213338 w 1261586"/>
              <a:gd name="connsiteY3" fmla="*/ 220981 h 2085182"/>
              <a:gd name="connsiteX4" fmla="*/ 1222130 w 1261586"/>
              <a:gd name="connsiteY4" fmla="*/ 1926688 h 2085182"/>
              <a:gd name="connsiteX5" fmla="*/ 1213338 w 1261586"/>
              <a:gd name="connsiteY5" fmla="*/ 1909104 h 2085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61586" h="2085182">
                <a:moveTo>
                  <a:pt x="0" y="1495865"/>
                </a:moveTo>
                <a:cubicBezTo>
                  <a:pt x="132617" y="1408674"/>
                  <a:pt x="265234" y="1321484"/>
                  <a:pt x="465992" y="1091419"/>
                </a:cubicBezTo>
                <a:cubicBezTo>
                  <a:pt x="666750" y="861354"/>
                  <a:pt x="1079988" y="260546"/>
                  <a:pt x="1204546" y="115473"/>
                </a:cubicBezTo>
                <a:cubicBezTo>
                  <a:pt x="1329104" y="-29600"/>
                  <a:pt x="1210407" y="-80888"/>
                  <a:pt x="1213338" y="220981"/>
                </a:cubicBezTo>
                <a:cubicBezTo>
                  <a:pt x="1216269" y="522850"/>
                  <a:pt x="1222130" y="1645334"/>
                  <a:pt x="1222130" y="1926688"/>
                </a:cubicBezTo>
                <a:cubicBezTo>
                  <a:pt x="1222130" y="2208042"/>
                  <a:pt x="1217734" y="2058573"/>
                  <a:pt x="1213338" y="1909104"/>
                </a:cubicBezTo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/>
          <p:cNvSpPr/>
          <p:nvPr/>
        </p:nvSpPr>
        <p:spPr>
          <a:xfrm>
            <a:off x="2969708" y="3620957"/>
            <a:ext cx="1394858" cy="454120"/>
          </a:xfrm>
          <a:custGeom>
            <a:avLst/>
            <a:gdLst>
              <a:gd name="connsiteX0" fmla="*/ 92945 w 1394858"/>
              <a:gd name="connsiteY0" fmla="*/ 361958 h 454120"/>
              <a:gd name="connsiteX1" fmla="*/ 488599 w 1394858"/>
              <a:gd name="connsiteY1" fmla="*/ 326789 h 454120"/>
              <a:gd name="connsiteX2" fmla="*/ 1051307 w 1394858"/>
              <a:gd name="connsiteY2" fmla="*/ 159735 h 454120"/>
              <a:gd name="connsiteX3" fmla="*/ 1306284 w 1394858"/>
              <a:gd name="connsiteY3" fmla="*/ 1474 h 454120"/>
              <a:gd name="connsiteX4" fmla="*/ 1306284 w 1394858"/>
              <a:gd name="connsiteY4" fmla="*/ 256450 h 454120"/>
              <a:gd name="connsiteX5" fmla="*/ 1306284 w 1394858"/>
              <a:gd name="connsiteY5" fmla="*/ 441089 h 454120"/>
              <a:gd name="connsiteX6" fmla="*/ 110530 w 1394858"/>
              <a:gd name="connsiteY6" fmla="*/ 432297 h 454120"/>
              <a:gd name="connsiteX7" fmla="*/ 92945 w 1394858"/>
              <a:gd name="connsiteY7" fmla="*/ 361958 h 45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94858" h="454120">
                <a:moveTo>
                  <a:pt x="92945" y="361958"/>
                </a:moveTo>
                <a:cubicBezTo>
                  <a:pt x="155957" y="344373"/>
                  <a:pt x="328872" y="360493"/>
                  <a:pt x="488599" y="326789"/>
                </a:cubicBezTo>
                <a:cubicBezTo>
                  <a:pt x="648326" y="293085"/>
                  <a:pt x="915026" y="213954"/>
                  <a:pt x="1051307" y="159735"/>
                </a:cubicBezTo>
                <a:cubicBezTo>
                  <a:pt x="1187588" y="105516"/>
                  <a:pt x="1263788" y="-14645"/>
                  <a:pt x="1306284" y="1474"/>
                </a:cubicBezTo>
                <a:cubicBezTo>
                  <a:pt x="1348780" y="17593"/>
                  <a:pt x="1306284" y="256450"/>
                  <a:pt x="1306284" y="256450"/>
                </a:cubicBezTo>
                <a:cubicBezTo>
                  <a:pt x="1306284" y="329719"/>
                  <a:pt x="1505576" y="411781"/>
                  <a:pt x="1306284" y="441089"/>
                </a:cubicBezTo>
                <a:cubicBezTo>
                  <a:pt x="1106992" y="470397"/>
                  <a:pt x="309822" y="442555"/>
                  <a:pt x="110530" y="432297"/>
                </a:cubicBezTo>
                <a:cubicBezTo>
                  <a:pt x="-88762" y="422039"/>
                  <a:pt x="29933" y="379543"/>
                  <a:pt x="92945" y="361958"/>
                </a:cubicBez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273849" y="3586200"/>
            <a:ext cx="1215481" cy="45826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/>
          <p:cNvSpPr/>
          <p:nvPr/>
        </p:nvSpPr>
        <p:spPr>
          <a:xfrm flipH="1">
            <a:off x="9021054" y="3620957"/>
            <a:ext cx="1394858" cy="454120"/>
          </a:xfrm>
          <a:custGeom>
            <a:avLst/>
            <a:gdLst>
              <a:gd name="connsiteX0" fmla="*/ 92945 w 1394858"/>
              <a:gd name="connsiteY0" fmla="*/ 361958 h 454120"/>
              <a:gd name="connsiteX1" fmla="*/ 488599 w 1394858"/>
              <a:gd name="connsiteY1" fmla="*/ 326789 h 454120"/>
              <a:gd name="connsiteX2" fmla="*/ 1051307 w 1394858"/>
              <a:gd name="connsiteY2" fmla="*/ 159735 h 454120"/>
              <a:gd name="connsiteX3" fmla="*/ 1306284 w 1394858"/>
              <a:gd name="connsiteY3" fmla="*/ 1474 h 454120"/>
              <a:gd name="connsiteX4" fmla="*/ 1306284 w 1394858"/>
              <a:gd name="connsiteY4" fmla="*/ 256450 h 454120"/>
              <a:gd name="connsiteX5" fmla="*/ 1306284 w 1394858"/>
              <a:gd name="connsiteY5" fmla="*/ 441089 h 454120"/>
              <a:gd name="connsiteX6" fmla="*/ 110530 w 1394858"/>
              <a:gd name="connsiteY6" fmla="*/ 432297 h 454120"/>
              <a:gd name="connsiteX7" fmla="*/ 92945 w 1394858"/>
              <a:gd name="connsiteY7" fmla="*/ 361958 h 45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94858" h="454120">
                <a:moveTo>
                  <a:pt x="92945" y="361958"/>
                </a:moveTo>
                <a:cubicBezTo>
                  <a:pt x="155957" y="344373"/>
                  <a:pt x="328872" y="360493"/>
                  <a:pt x="488599" y="326789"/>
                </a:cubicBezTo>
                <a:cubicBezTo>
                  <a:pt x="648326" y="293085"/>
                  <a:pt x="915026" y="213954"/>
                  <a:pt x="1051307" y="159735"/>
                </a:cubicBezTo>
                <a:cubicBezTo>
                  <a:pt x="1187588" y="105516"/>
                  <a:pt x="1263788" y="-14645"/>
                  <a:pt x="1306284" y="1474"/>
                </a:cubicBezTo>
                <a:cubicBezTo>
                  <a:pt x="1348780" y="17593"/>
                  <a:pt x="1306284" y="256450"/>
                  <a:pt x="1306284" y="256450"/>
                </a:cubicBezTo>
                <a:cubicBezTo>
                  <a:pt x="1306284" y="329719"/>
                  <a:pt x="1505576" y="411781"/>
                  <a:pt x="1306284" y="441089"/>
                </a:cubicBezTo>
                <a:cubicBezTo>
                  <a:pt x="1106992" y="470397"/>
                  <a:pt x="309822" y="442555"/>
                  <a:pt x="110530" y="432297"/>
                </a:cubicBezTo>
                <a:cubicBezTo>
                  <a:pt x="-88762" y="422039"/>
                  <a:pt x="29933" y="379543"/>
                  <a:pt x="92945" y="361958"/>
                </a:cubicBez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 flipH="1">
            <a:off x="7863417" y="2158859"/>
            <a:ext cx="1263729" cy="2085182"/>
            <a:chOff x="5522196" y="4642632"/>
            <a:chExt cx="1263729" cy="2085182"/>
          </a:xfrm>
          <a:solidFill>
            <a:srgbClr val="FF0000"/>
          </a:solidFill>
        </p:grpSpPr>
        <p:sp>
          <p:nvSpPr>
            <p:cNvPr id="30" name="Freeform: Shape 29"/>
            <p:cNvSpPr/>
            <p:nvPr/>
          </p:nvSpPr>
          <p:spPr>
            <a:xfrm>
              <a:off x="5524339" y="4642632"/>
              <a:ext cx="1261586" cy="2085182"/>
            </a:xfrm>
            <a:custGeom>
              <a:avLst/>
              <a:gdLst>
                <a:gd name="connsiteX0" fmla="*/ 0 w 1261586"/>
                <a:gd name="connsiteY0" fmla="*/ 1495865 h 2085182"/>
                <a:gd name="connsiteX1" fmla="*/ 465992 w 1261586"/>
                <a:gd name="connsiteY1" fmla="*/ 1091419 h 2085182"/>
                <a:gd name="connsiteX2" fmla="*/ 1204546 w 1261586"/>
                <a:gd name="connsiteY2" fmla="*/ 115473 h 2085182"/>
                <a:gd name="connsiteX3" fmla="*/ 1213338 w 1261586"/>
                <a:gd name="connsiteY3" fmla="*/ 220981 h 2085182"/>
                <a:gd name="connsiteX4" fmla="*/ 1222130 w 1261586"/>
                <a:gd name="connsiteY4" fmla="*/ 1926688 h 2085182"/>
                <a:gd name="connsiteX5" fmla="*/ 1213338 w 1261586"/>
                <a:gd name="connsiteY5" fmla="*/ 1909104 h 2085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61586" h="2085182">
                  <a:moveTo>
                    <a:pt x="0" y="1495865"/>
                  </a:moveTo>
                  <a:cubicBezTo>
                    <a:pt x="132617" y="1408674"/>
                    <a:pt x="265234" y="1321484"/>
                    <a:pt x="465992" y="1091419"/>
                  </a:cubicBezTo>
                  <a:cubicBezTo>
                    <a:pt x="666750" y="861354"/>
                    <a:pt x="1079988" y="260546"/>
                    <a:pt x="1204546" y="115473"/>
                  </a:cubicBezTo>
                  <a:cubicBezTo>
                    <a:pt x="1329104" y="-29600"/>
                    <a:pt x="1210407" y="-80888"/>
                    <a:pt x="1213338" y="220981"/>
                  </a:cubicBezTo>
                  <a:cubicBezTo>
                    <a:pt x="1216269" y="522850"/>
                    <a:pt x="1222130" y="1645334"/>
                    <a:pt x="1222130" y="1926688"/>
                  </a:cubicBezTo>
                  <a:cubicBezTo>
                    <a:pt x="1222130" y="2208042"/>
                    <a:pt x="1217734" y="2058573"/>
                    <a:pt x="1213338" y="1909104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522196" y="6084682"/>
              <a:ext cx="1215481" cy="45826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381000" y="4414108"/>
            <a:ext cx="107676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Area of blue part is 0.68</a:t>
            </a:r>
          </a:p>
          <a:p>
            <a:r>
              <a:rPr lang="en-US" sz="4800" dirty="0"/>
              <a:t>Area of (red + blue) part is 0.96</a:t>
            </a:r>
          </a:p>
          <a:p>
            <a:r>
              <a:rPr lang="en-US" sz="4800" dirty="0"/>
              <a:t>Area of (</a:t>
            </a:r>
            <a:r>
              <a:rPr lang="en-US" sz="4800" dirty="0" err="1"/>
              <a:t>red+blue+green</a:t>
            </a:r>
            <a:r>
              <a:rPr lang="en-US" sz="4800" dirty="0"/>
              <a:t>) part is 0.997</a:t>
            </a:r>
          </a:p>
        </p:txBody>
      </p:sp>
    </p:spTree>
    <p:extLst>
      <p:ext uri="{BB962C8B-B14F-4D97-AF65-F5344CB8AC3E}">
        <p14:creationId xmlns:p14="http://schemas.microsoft.com/office/powerpoint/2010/main" val="2873941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68-95-99.7 rule again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825625"/>
            <a:ext cx="12309231" cy="4351338"/>
          </a:xfrm>
        </p:spPr>
        <p:txBody>
          <a:bodyPr>
            <a:normAutofit/>
          </a:bodyPr>
          <a:lstStyle/>
          <a:p>
            <a:r>
              <a:rPr lang="en-US" sz="4800" dirty="0"/>
              <a:t>Thus, approximately 68% of our values should be between -1 and 1</a:t>
            </a:r>
          </a:p>
          <a:p>
            <a:r>
              <a:rPr lang="en-US" sz="4800" dirty="0"/>
              <a:t>Approximately 96% should be between -2 and 2</a:t>
            </a:r>
          </a:p>
          <a:p>
            <a:r>
              <a:rPr lang="en-US" sz="4800" dirty="0"/>
              <a:t>And around 99.7% should be between -3 and 3</a:t>
            </a:r>
          </a:p>
        </p:txBody>
      </p:sp>
    </p:spTree>
    <p:extLst>
      <p:ext uri="{BB962C8B-B14F-4D97-AF65-F5344CB8AC3E}">
        <p14:creationId xmlns:p14="http://schemas.microsoft.com/office/powerpoint/2010/main" val="3369115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6"/>
                <a:ext cx="10515600" cy="59323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/>
                  <a:t>What about other values 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and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US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?</m:t>
                    </m:r>
                  </m:oMath>
                </a14:m>
                <a:br>
                  <a:rPr lang="en-US" dirty="0"/>
                </a:br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6"/>
                <a:ext cx="10515600" cy="593236"/>
              </a:xfrm>
              <a:blipFill>
                <a:blip r:embed="rId2"/>
                <a:stretch>
                  <a:fillRect l="-2087" t="-79381" b="-2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7392" y="735378"/>
                <a:ext cx="11002108" cy="588523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dirty="0"/>
                  <a:t>Remember we shifted by </a:t>
                </a:r>
                <a14:m>
                  <m:oMath xmlns:m="http://schemas.openxmlformats.org/officeDocument/2006/math">
                    <m:r>
                      <a:rPr lang="en-US" sz="4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and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then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shrinked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by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US" sz="4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?</m:t>
                    </m:r>
                  </m:oMath>
                </a14:m>
                <a:endParaRPr lang="en-US" sz="4800" dirty="0"/>
              </a:p>
              <a:p>
                <a:pPr marL="0" indent="0">
                  <a:buNone/>
                </a:pPr>
                <a:r>
                  <a:rPr lang="en-US" sz="4800" dirty="0"/>
                  <a:t>This means that in general the “center” of our curve should be at </a:t>
                </a:r>
                <a14:m>
                  <m:oMath xmlns:m="http://schemas.openxmlformats.org/officeDocument/2006/math">
                    <m:r>
                      <a:rPr lang="en-US" sz="4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4800" dirty="0"/>
                  <a:t> and the “scale” should be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US" sz="4800" dirty="0"/>
              </a:p>
              <a:p>
                <a:pPr marL="0" indent="0">
                  <a:buNone/>
                </a:pPr>
                <a:endParaRPr lang="en-US" sz="4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7392" y="735378"/>
                <a:ext cx="11002108" cy="5885230"/>
              </a:xfrm>
              <a:blipFill>
                <a:blip r:embed="rId3"/>
                <a:stretch>
                  <a:fillRect l="-2548" t="-3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8959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1003788" y="3426722"/>
            <a:ext cx="9867900" cy="2975541"/>
            <a:chOff x="1003788" y="3657495"/>
            <a:chExt cx="9867900" cy="3406416"/>
          </a:xfrm>
        </p:grpSpPr>
        <p:pic>
          <p:nvPicPr>
            <p:cNvPr id="28" name="Content Placeholder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03788" y="3666287"/>
              <a:ext cx="9867900" cy="3397624"/>
            </a:xfrm>
            <a:prstGeom prst="rect">
              <a:avLst/>
            </a:prstGeom>
          </p:spPr>
        </p:pic>
        <p:cxnSp>
          <p:nvCxnSpPr>
            <p:cNvPr id="29" name="Straight Connector 28"/>
            <p:cNvCxnSpPr/>
            <p:nvPr/>
          </p:nvCxnSpPr>
          <p:spPr>
            <a:xfrm flipV="1">
              <a:off x="8360018" y="3666287"/>
              <a:ext cx="0" cy="30080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9582149" y="3666287"/>
              <a:ext cx="0" cy="30080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3541834" y="4186135"/>
              <a:ext cx="0" cy="2488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2337287" y="4186135"/>
              <a:ext cx="0" cy="2488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Freeform: Shape 32"/>
            <p:cNvSpPr/>
            <p:nvPr/>
          </p:nvSpPr>
          <p:spPr>
            <a:xfrm>
              <a:off x="4741983" y="3657495"/>
              <a:ext cx="2461845" cy="1339378"/>
            </a:xfrm>
            <a:custGeom>
              <a:avLst/>
              <a:gdLst>
                <a:gd name="connsiteX0" fmla="*/ 0 w 2417885"/>
                <a:gd name="connsiteY0" fmla="*/ 1128363 h 1172324"/>
                <a:gd name="connsiteX1" fmla="*/ 518746 w 2417885"/>
                <a:gd name="connsiteY1" fmla="*/ 389809 h 1172324"/>
                <a:gd name="connsiteX2" fmla="*/ 949570 w 2417885"/>
                <a:gd name="connsiteY2" fmla="*/ 46909 h 1172324"/>
                <a:gd name="connsiteX3" fmla="*/ 1195754 w 2417885"/>
                <a:gd name="connsiteY3" fmla="*/ 2947 h 1172324"/>
                <a:gd name="connsiteX4" fmla="*/ 1380393 w 2417885"/>
                <a:gd name="connsiteY4" fmla="*/ 20532 h 1172324"/>
                <a:gd name="connsiteX5" fmla="*/ 1608993 w 2417885"/>
                <a:gd name="connsiteY5" fmla="*/ 152416 h 1172324"/>
                <a:gd name="connsiteX6" fmla="*/ 2004646 w 2417885"/>
                <a:gd name="connsiteY6" fmla="*/ 592032 h 1172324"/>
                <a:gd name="connsiteX7" fmla="*/ 2417885 w 2417885"/>
                <a:gd name="connsiteY7" fmla="*/ 1172324 h 117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17885" h="1172324">
                  <a:moveTo>
                    <a:pt x="0" y="1128363"/>
                  </a:moveTo>
                  <a:cubicBezTo>
                    <a:pt x="180242" y="849207"/>
                    <a:pt x="360484" y="570051"/>
                    <a:pt x="518746" y="389809"/>
                  </a:cubicBezTo>
                  <a:cubicBezTo>
                    <a:pt x="677008" y="209567"/>
                    <a:pt x="836735" y="111386"/>
                    <a:pt x="949570" y="46909"/>
                  </a:cubicBezTo>
                  <a:cubicBezTo>
                    <a:pt x="1062405" y="-17568"/>
                    <a:pt x="1123950" y="7343"/>
                    <a:pt x="1195754" y="2947"/>
                  </a:cubicBezTo>
                  <a:cubicBezTo>
                    <a:pt x="1267558" y="-1449"/>
                    <a:pt x="1311520" y="-4379"/>
                    <a:pt x="1380393" y="20532"/>
                  </a:cubicBezTo>
                  <a:cubicBezTo>
                    <a:pt x="1449266" y="45443"/>
                    <a:pt x="1504951" y="57166"/>
                    <a:pt x="1608993" y="152416"/>
                  </a:cubicBezTo>
                  <a:cubicBezTo>
                    <a:pt x="1713035" y="247666"/>
                    <a:pt x="1869831" y="422047"/>
                    <a:pt x="2004646" y="592032"/>
                  </a:cubicBezTo>
                  <a:cubicBezTo>
                    <a:pt x="2139461" y="762017"/>
                    <a:pt x="2278673" y="967170"/>
                    <a:pt x="2417885" y="1172324"/>
                  </a:cubicBezTo>
                </a:path>
              </a:pathLst>
            </a:cu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4763964" y="3666287"/>
              <a:ext cx="2417885" cy="3008071"/>
              <a:chOff x="4809392" y="1572721"/>
              <a:chExt cx="2417885" cy="3008071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 flipV="1">
                <a:off x="4809392" y="1978269"/>
                <a:ext cx="0" cy="260252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7218485" y="1572721"/>
                <a:ext cx="0" cy="29992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4809392" y="4580792"/>
                <a:ext cx="241788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Rectangle 37"/>
            <p:cNvSpPr/>
            <p:nvPr/>
          </p:nvSpPr>
          <p:spPr>
            <a:xfrm>
              <a:off x="4763964" y="4900499"/>
              <a:ext cx="2409093" cy="177385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/>
            <p:cNvSpPr/>
            <p:nvPr/>
          </p:nvSpPr>
          <p:spPr>
            <a:xfrm>
              <a:off x="3541834" y="4774047"/>
              <a:ext cx="1261586" cy="2085182"/>
            </a:xfrm>
            <a:custGeom>
              <a:avLst/>
              <a:gdLst>
                <a:gd name="connsiteX0" fmla="*/ 0 w 1261586"/>
                <a:gd name="connsiteY0" fmla="*/ 1495865 h 2085182"/>
                <a:gd name="connsiteX1" fmla="*/ 465992 w 1261586"/>
                <a:gd name="connsiteY1" fmla="*/ 1091419 h 2085182"/>
                <a:gd name="connsiteX2" fmla="*/ 1204546 w 1261586"/>
                <a:gd name="connsiteY2" fmla="*/ 115473 h 2085182"/>
                <a:gd name="connsiteX3" fmla="*/ 1213338 w 1261586"/>
                <a:gd name="connsiteY3" fmla="*/ 220981 h 2085182"/>
                <a:gd name="connsiteX4" fmla="*/ 1222130 w 1261586"/>
                <a:gd name="connsiteY4" fmla="*/ 1926688 h 2085182"/>
                <a:gd name="connsiteX5" fmla="*/ 1213338 w 1261586"/>
                <a:gd name="connsiteY5" fmla="*/ 1909104 h 2085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61586" h="2085182">
                  <a:moveTo>
                    <a:pt x="0" y="1495865"/>
                  </a:moveTo>
                  <a:cubicBezTo>
                    <a:pt x="132617" y="1408674"/>
                    <a:pt x="265234" y="1321484"/>
                    <a:pt x="465992" y="1091419"/>
                  </a:cubicBezTo>
                  <a:cubicBezTo>
                    <a:pt x="666750" y="861354"/>
                    <a:pt x="1079988" y="260546"/>
                    <a:pt x="1204546" y="115473"/>
                  </a:cubicBezTo>
                  <a:cubicBezTo>
                    <a:pt x="1329104" y="-29600"/>
                    <a:pt x="1210407" y="-80888"/>
                    <a:pt x="1213338" y="220981"/>
                  </a:cubicBezTo>
                  <a:cubicBezTo>
                    <a:pt x="1216269" y="522850"/>
                    <a:pt x="1222130" y="1645334"/>
                    <a:pt x="1222130" y="1926688"/>
                  </a:cubicBezTo>
                  <a:cubicBezTo>
                    <a:pt x="1222130" y="2208042"/>
                    <a:pt x="1217734" y="2058573"/>
                    <a:pt x="1213338" y="1909104"/>
                  </a:cubicBezTo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/>
            <p:cNvSpPr/>
            <p:nvPr/>
          </p:nvSpPr>
          <p:spPr>
            <a:xfrm>
              <a:off x="2235550" y="6250854"/>
              <a:ext cx="1394858" cy="454120"/>
            </a:xfrm>
            <a:custGeom>
              <a:avLst/>
              <a:gdLst>
                <a:gd name="connsiteX0" fmla="*/ 92945 w 1394858"/>
                <a:gd name="connsiteY0" fmla="*/ 361958 h 454120"/>
                <a:gd name="connsiteX1" fmla="*/ 488599 w 1394858"/>
                <a:gd name="connsiteY1" fmla="*/ 326789 h 454120"/>
                <a:gd name="connsiteX2" fmla="*/ 1051307 w 1394858"/>
                <a:gd name="connsiteY2" fmla="*/ 159735 h 454120"/>
                <a:gd name="connsiteX3" fmla="*/ 1306284 w 1394858"/>
                <a:gd name="connsiteY3" fmla="*/ 1474 h 454120"/>
                <a:gd name="connsiteX4" fmla="*/ 1306284 w 1394858"/>
                <a:gd name="connsiteY4" fmla="*/ 256450 h 454120"/>
                <a:gd name="connsiteX5" fmla="*/ 1306284 w 1394858"/>
                <a:gd name="connsiteY5" fmla="*/ 441089 h 454120"/>
                <a:gd name="connsiteX6" fmla="*/ 110530 w 1394858"/>
                <a:gd name="connsiteY6" fmla="*/ 432297 h 454120"/>
                <a:gd name="connsiteX7" fmla="*/ 92945 w 1394858"/>
                <a:gd name="connsiteY7" fmla="*/ 361958 h 45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94858" h="454120">
                  <a:moveTo>
                    <a:pt x="92945" y="361958"/>
                  </a:moveTo>
                  <a:cubicBezTo>
                    <a:pt x="155957" y="344373"/>
                    <a:pt x="328872" y="360493"/>
                    <a:pt x="488599" y="326789"/>
                  </a:cubicBezTo>
                  <a:cubicBezTo>
                    <a:pt x="648326" y="293085"/>
                    <a:pt x="915026" y="213954"/>
                    <a:pt x="1051307" y="159735"/>
                  </a:cubicBezTo>
                  <a:cubicBezTo>
                    <a:pt x="1187588" y="105516"/>
                    <a:pt x="1263788" y="-14645"/>
                    <a:pt x="1306284" y="1474"/>
                  </a:cubicBezTo>
                  <a:cubicBezTo>
                    <a:pt x="1348780" y="17593"/>
                    <a:pt x="1306284" y="256450"/>
                    <a:pt x="1306284" y="256450"/>
                  </a:cubicBezTo>
                  <a:cubicBezTo>
                    <a:pt x="1306284" y="329719"/>
                    <a:pt x="1505576" y="411781"/>
                    <a:pt x="1306284" y="441089"/>
                  </a:cubicBezTo>
                  <a:cubicBezTo>
                    <a:pt x="1106992" y="470397"/>
                    <a:pt x="309822" y="442555"/>
                    <a:pt x="110530" y="432297"/>
                  </a:cubicBezTo>
                  <a:cubicBezTo>
                    <a:pt x="-88762" y="422039"/>
                    <a:pt x="29933" y="379543"/>
                    <a:pt x="92945" y="361958"/>
                  </a:cubicBez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539691" y="6216097"/>
              <a:ext cx="1215481" cy="45826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/>
            <p:cNvSpPr/>
            <p:nvPr/>
          </p:nvSpPr>
          <p:spPr>
            <a:xfrm flipH="1">
              <a:off x="8286896" y="6250854"/>
              <a:ext cx="1394858" cy="454120"/>
            </a:xfrm>
            <a:custGeom>
              <a:avLst/>
              <a:gdLst>
                <a:gd name="connsiteX0" fmla="*/ 92945 w 1394858"/>
                <a:gd name="connsiteY0" fmla="*/ 361958 h 454120"/>
                <a:gd name="connsiteX1" fmla="*/ 488599 w 1394858"/>
                <a:gd name="connsiteY1" fmla="*/ 326789 h 454120"/>
                <a:gd name="connsiteX2" fmla="*/ 1051307 w 1394858"/>
                <a:gd name="connsiteY2" fmla="*/ 159735 h 454120"/>
                <a:gd name="connsiteX3" fmla="*/ 1306284 w 1394858"/>
                <a:gd name="connsiteY3" fmla="*/ 1474 h 454120"/>
                <a:gd name="connsiteX4" fmla="*/ 1306284 w 1394858"/>
                <a:gd name="connsiteY4" fmla="*/ 256450 h 454120"/>
                <a:gd name="connsiteX5" fmla="*/ 1306284 w 1394858"/>
                <a:gd name="connsiteY5" fmla="*/ 441089 h 454120"/>
                <a:gd name="connsiteX6" fmla="*/ 110530 w 1394858"/>
                <a:gd name="connsiteY6" fmla="*/ 432297 h 454120"/>
                <a:gd name="connsiteX7" fmla="*/ 92945 w 1394858"/>
                <a:gd name="connsiteY7" fmla="*/ 361958 h 45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94858" h="454120">
                  <a:moveTo>
                    <a:pt x="92945" y="361958"/>
                  </a:moveTo>
                  <a:cubicBezTo>
                    <a:pt x="155957" y="344373"/>
                    <a:pt x="328872" y="360493"/>
                    <a:pt x="488599" y="326789"/>
                  </a:cubicBezTo>
                  <a:cubicBezTo>
                    <a:pt x="648326" y="293085"/>
                    <a:pt x="915026" y="213954"/>
                    <a:pt x="1051307" y="159735"/>
                  </a:cubicBezTo>
                  <a:cubicBezTo>
                    <a:pt x="1187588" y="105516"/>
                    <a:pt x="1263788" y="-14645"/>
                    <a:pt x="1306284" y="1474"/>
                  </a:cubicBezTo>
                  <a:cubicBezTo>
                    <a:pt x="1348780" y="17593"/>
                    <a:pt x="1306284" y="256450"/>
                    <a:pt x="1306284" y="256450"/>
                  </a:cubicBezTo>
                  <a:cubicBezTo>
                    <a:pt x="1306284" y="329719"/>
                    <a:pt x="1505576" y="411781"/>
                    <a:pt x="1306284" y="441089"/>
                  </a:cubicBezTo>
                  <a:cubicBezTo>
                    <a:pt x="1106992" y="470397"/>
                    <a:pt x="309822" y="442555"/>
                    <a:pt x="110530" y="432297"/>
                  </a:cubicBezTo>
                  <a:cubicBezTo>
                    <a:pt x="-88762" y="422039"/>
                    <a:pt x="29933" y="379543"/>
                    <a:pt x="92945" y="361958"/>
                  </a:cubicBez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3" name="Group 42"/>
            <p:cNvGrpSpPr/>
            <p:nvPr/>
          </p:nvGrpSpPr>
          <p:grpSpPr>
            <a:xfrm flipH="1">
              <a:off x="7129259" y="4788756"/>
              <a:ext cx="1263729" cy="2085182"/>
              <a:chOff x="5522196" y="4642632"/>
              <a:chExt cx="1263729" cy="2085182"/>
            </a:xfrm>
            <a:solidFill>
              <a:srgbClr val="FF0000"/>
            </a:solidFill>
          </p:grpSpPr>
          <p:sp>
            <p:nvSpPr>
              <p:cNvPr id="44" name="Freeform: Shape 43"/>
              <p:cNvSpPr/>
              <p:nvPr/>
            </p:nvSpPr>
            <p:spPr>
              <a:xfrm>
                <a:off x="5524339" y="4642632"/>
                <a:ext cx="1261586" cy="2085182"/>
              </a:xfrm>
              <a:custGeom>
                <a:avLst/>
                <a:gdLst>
                  <a:gd name="connsiteX0" fmla="*/ 0 w 1261586"/>
                  <a:gd name="connsiteY0" fmla="*/ 1495865 h 2085182"/>
                  <a:gd name="connsiteX1" fmla="*/ 465992 w 1261586"/>
                  <a:gd name="connsiteY1" fmla="*/ 1091419 h 2085182"/>
                  <a:gd name="connsiteX2" fmla="*/ 1204546 w 1261586"/>
                  <a:gd name="connsiteY2" fmla="*/ 115473 h 2085182"/>
                  <a:gd name="connsiteX3" fmla="*/ 1213338 w 1261586"/>
                  <a:gd name="connsiteY3" fmla="*/ 220981 h 2085182"/>
                  <a:gd name="connsiteX4" fmla="*/ 1222130 w 1261586"/>
                  <a:gd name="connsiteY4" fmla="*/ 1926688 h 2085182"/>
                  <a:gd name="connsiteX5" fmla="*/ 1213338 w 1261586"/>
                  <a:gd name="connsiteY5" fmla="*/ 1909104 h 2085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61586" h="2085182">
                    <a:moveTo>
                      <a:pt x="0" y="1495865"/>
                    </a:moveTo>
                    <a:cubicBezTo>
                      <a:pt x="132617" y="1408674"/>
                      <a:pt x="265234" y="1321484"/>
                      <a:pt x="465992" y="1091419"/>
                    </a:cubicBezTo>
                    <a:cubicBezTo>
                      <a:pt x="666750" y="861354"/>
                      <a:pt x="1079988" y="260546"/>
                      <a:pt x="1204546" y="115473"/>
                    </a:cubicBezTo>
                    <a:cubicBezTo>
                      <a:pt x="1329104" y="-29600"/>
                      <a:pt x="1210407" y="-80888"/>
                      <a:pt x="1213338" y="220981"/>
                    </a:cubicBezTo>
                    <a:cubicBezTo>
                      <a:pt x="1216269" y="522850"/>
                      <a:pt x="1222130" y="1645334"/>
                      <a:pt x="1222130" y="1926688"/>
                    </a:cubicBezTo>
                    <a:cubicBezTo>
                      <a:pt x="1222130" y="2208042"/>
                      <a:pt x="1217734" y="2058573"/>
                      <a:pt x="1213338" y="1909104"/>
                    </a:cubicBez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522196" y="6084682"/>
                <a:ext cx="1215481" cy="45826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5" name="Group 64"/>
          <p:cNvGrpSpPr/>
          <p:nvPr/>
        </p:nvGrpSpPr>
        <p:grpSpPr>
          <a:xfrm>
            <a:off x="1003090" y="84992"/>
            <a:ext cx="9996087" cy="2957146"/>
            <a:chOff x="1003090" y="84992"/>
            <a:chExt cx="9996087" cy="384077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03788" y="84992"/>
              <a:ext cx="9867900" cy="3810000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/>
                <p:cNvSpPr txBox="1"/>
                <p:nvPr/>
              </p:nvSpPr>
              <p:spPr>
                <a:xfrm>
                  <a:off x="5671038" y="3525660"/>
                  <a:ext cx="668216" cy="40011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71038" y="3525660"/>
                  <a:ext cx="668216" cy="400110"/>
                </a:xfrm>
                <a:prstGeom prst="rect">
                  <a:avLst/>
                </a:prstGeom>
                <a:blipFill>
                  <a:blip r:embed="rId3"/>
                  <a:stretch>
                    <a:fillRect b="-3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214338" y="3470639"/>
                  <a:ext cx="996298" cy="40011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+3</m:t>
                        </m:r>
                        <m:r>
                          <a:rPr lang="en-US" sz="2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14338" y="3470639"/>
                  <a:ext cx="996298" cy="400110"/>
                </a:xfrm>
                <a:prstGeom prst="rect">
                  <a:avLst/>
                </a:prstGeom>
                <a:blipFill>
                  <a:blip r:embed="rId4"/>
                  <a:stretch>
                    <a:fillRect b="-3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/>
                <p:cNvSpPr txBox="1"/>
                <p:nvPr/>
              </p:nvSpPr>
              <p:spPr>
                <a:xfrm>
                  <a:off x="8062965" y="3417938"/>
                  <a:ext cx="996298" cy="40011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</m:t>
                        </m:r>
                        <m:r>
                          <a:rPr lang="en-US" sz="2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62965" y="3417938"/>
                  <a:ext cx="996298" cy="400110"/>
                </a:xfrm>
                <a:prstGeom prst="rect">
                  <a:avLst/>
                </a:prstGeom>
                <a:blipFill>
                  <a:blip r:embed="rId5"/>
                  <a:stretch>
                    <a:fillRect b="-3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4270130" y="3417938"/>
                  <a:ext cx="1005255" cy="40011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70130" y="3417938"/>
                  <a:ext cx="1005255" cy="400110"/>
                </a:xfrm>
                <a:prstGeom prst="rect">
                  <a:avLst/>
                </a:prstGeom>
                <a:blipFill>
                  <a:blip r:embed="rId6"/>
                  <a:stretch>
                    <a:fillRect b="-3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6339254" y="3417938"/>
                  <a:ext cx="1811215" cy="40011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39254" y="3417938"/>
                  <a:ext cx="1811215" cy="400110"/>
                </a:xfrm>
                <a:prstGeom prst="rect">
                  <a:avLst/>
                </a:prstGeom>
                <a:blipFill>
                  <a:blip r:embed="rId7"/>
                  <a:stretch>
                    <a:fillRect b="-3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1750691" y="3435469"/>
                  <a:ext cx="996298" cy="40011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  <m:r>
                          <a:rPr lang="en-US" sz="2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0691" y="3435469"/>
                  <a:ext cx="996298" cy="400110"/>
                </a:xfrm>
                <a:prstGeom prst="rect">
                  <a:avLst/>
                </a:prstGeom>
                <a:blipFill>
                  <a:blip r:embed="rId8"/>
                  <a:stretch>
                    <a:fillRect b="-352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3010411" y="3417938"/>
                  <a:ext cx="996298" cy="40011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a:rPr lang="en-US" sz="2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10411" y="3417938"/>
                  <a:ext cx="996298" cy="400110"/>
                </a:xfrm>
                <a:prstGeom prst="rect">
                  <a:avLst/>
                </a:prstGeom>
                <a:blipFill>
                  <a:blip r:embed="rId9"/>
                  <a:stretch>
                    <a:fillRect b="-3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Straight Connector 16"/>
            <p:cNvCxnSpPr/>
            <p:nvPr/>
          </p:nvCxnSpPr>
          <p:spPr>
            <a:xfrm>
              <a:off x="1125415" y="3464116"/>
              <a:ext cx="9653954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endCxn id="11" idx="0"/>
            </p:cNvCxnSpPr>
            <p:nvPr/>
          </p:nvCxnSpPr>
          <p:spPr>
            <a:xfrm>
              <a:off x="7244861" y="3417938"/>
              <a:ext cx="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236069" y="3398173"/>
              <a:ext cx="8792" cy="14946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496300" y="3383521"/>
              <a:ext cx="8792" cy="14946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9630504" y="3401109"/>
              <a:ext cx="8792" cy="14946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768368" y="3383522"/>
              <a:ext cx="8792" cy="14946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440723" y="3383525"/>
              <a:ext cx="8792" cy="14946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174633" y="3392317"/>
              <a:ext cx="8792" cy="14946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5556738" y="395654"/>
              <a:ext cx="316524" cy="28750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0665069" y="3603329"/>
              <a:ext cx="334108" cy="1406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03090" y="3635524"/>
              <a:ext cx="334108" cy="1406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/>
              <p:cNvSpPr txBox="1"/>
              <p:nvPr/>
            </p:nvSpPr>
            <p:spPr>
              <a:xfrm>
                <a:off x="9214338" y="6092098"/>
                <a:ext cx="996298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  <m:r>
                        <a:rPr lang="en-US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4338" y="6092098"/>
                <a:ext cx="996298" cy="400110"/>
              </a:xfrm>
              <a:prstGeom prst="rect">
                <a:avLst/>
              </a:prstGeom>
              <a:blipFill>
                <a:blip r:embed="rId10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/>
              <p:cNvSpPr txBox="1"/>
              <p:nvPr/>
            </p:nvSpPr>
            <p:spPr>
              <a:xfrm>
                <a:off x="8054173" y="6083357"/>
                <a:ext cx="996298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4173" y="6083357"/>
                <a:ext cx="996298" cy="400110"/>
              </a:xfrm>
              <a:prstGeom prst="rect">
                <a:avLst/>
              </a:prstGeom>
              <a:blipFill>
                <a:blip r:embed="rId11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/>
              <p:cNvSpPr txBox="1"/>
              <p:nvPr/>
            </p:nvSpPr>
            <p:spPr>
              <a:xfrm>
                <a:off x="4270130" y="6074565"/>
                <a:ext cx="1005255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0130" y="6074565"/>
                <a:ext cx="1005255" cy="400110"/>
              </a:xfrm>
              <a:prstGeom prst="rect">
                <a:avLst/>
              </a:prstGeom>
              <a:blipFill>
                <a:blip r:embed="rId1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/>
              <p:cNvSpPr txBox="1"/>
              <p:nvPr/>
            </p:nvSpPr>
            <p:spPr>
              <a:xfrm>
                <a:off x="6339254" y="6092149"/>
                <a:ext cx="1811215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9254" y="6092149"/>
                <a:ext cx="1811215" cy="400110"/>
              </a:xfrm>
              <a:prstGeom prst="rect">
                <a:avLst/>
              </a:prstGeom>
              <a:blipFill>
                <a:blip r:embed="rId1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/>
              <p:cNvSpPr txBox="1"/>
              <p:nvPr/>
            </p:nvSpPr>
            <p:spPr>
              <a:xfrm>
                <a:off x="1750691" y="6056928"/>
                <a:ext cx="996298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</m:t>
                      </m:r>
                      <m:r>
                        <a:rPr lang="en-US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0691" y="6056928"/>
                <a:ext cx="996298" cy="400110"/>
              </a:xfrm>
              <a:prstGeom prst="rect">
                <a:avLst/>
              </a:prstGeom>
              <a:blipFill>
                <a:blip r:embed="rId14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/>
              <p:cNvSpPr txBox="1"/>
              <p:nvPr/>
            </p:nvSpPr>
            <p:spPr>
              <a:xfrm>
                <a:off x="3010411" y="6092149"/>
                <a:ext cx="996298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en-US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0411" y="6092149"/>
                <a:ext cx="996298" cy="400110"/>
              </a:xfrm>
              <a:prstGeom prst="rect">
                <a:avLst/>
              </a:prstGeom>
              <a:blipFill>
                <a:blip r:embed="rId1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/>
          <p:cNvCxnSpPr/>
          <p:nvPr/>
        </p:nvCxnSpPr>
        <p:spPr>
          <a:xfrm>
            <a:off x="1125415" y="6085575"/>
            <a:ext cx="9653954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244861" y="7032926"/>
            <a:ext cx="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183317" y="6019632"/>
            <a:ext cx="8792" cy="1494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408380" y="6004980"/>
            <a:ext cx="8792" cy="1494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9630504" y="6022568"/>
            <a:ext cx="8792" cy="1494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768368" y="6004981"/>
            <a:ext cx="8792" cy="1494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528645" y="6004984"/>
            <a:ext cx="8792" cy="1494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174633" y="6013776"/>
            <a:ext cx="8792" cy="1494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10665069" y="6224788"/>
            <a:ext cx="334108" cy="140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1003090" y="6256983"/>
            <a:ext cx="334108" cy="140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/>
              <p:cNvSpPr txBox="1"/>
              <p:nvPr/>
            </p:nvSpPr>
            <p:spPr>
              <a:xfrm>
                <a:off x="5628580" y="6123099"/>
                <a:ext cx="668216" cy="30805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580" y="6123099"/>
                <a:ext cx="668216" cy="308058"/>
              </a:xfrm>
              <a:prstGeom prst="rect">
                <a:avLst/>
              </a:prstGeom>
              <a:blipFill>
                <a:blip r:embed="rId16"/>
                <a:stretch>
                  <a:fillRect b="-35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746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 from previous lecture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71600"/>
                <a:ext cx="10515600" cy="536330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4800" dirty="0"/>
                  <a:t>If we have some data, then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dirty="0"/>
                  <a:t>it’s mean value,</a:t>
                </a:r>
              </a:p>
              <a:p>
                <a:pPr marL="0" indent="0">
                  <a:buNone/>
                </a:pPr>
                <a:r>
                  <a:rPr lang="en-US" sz="4800" dirty="0"/>
                  <a:t>s</a:t>
                </a:r>
                <a:r>
                  <a:rPr lang="en-US" sz="4800" baseline="30000" dirty="0"/>
                  <a:t>2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dirty="0"/>
                  <a:t>it’s corrected variance</a:t>
                </a:r>
              </a:p>
              <a:p>
                <a:pPr marL="0" indent="0">
                  <a:buNone/>
                </a:pPr>
                <a:r>
                  <a:rPr lang="en-US" sz="4800" dirty="0"/>
                  <a:t>For a single observation y, it’s z score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en-US" sz="48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num>
                        <m:den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sz="4800" dirty="0"/>
              </a:p>
              <a:p>
                <a:pPr marL="0" indent="0">
                  <a:buNone/>
                </a:pPr>
                <a:r>
                  <a:rPr lang="en-US" sz="4800" dirty="0"/>
                  <a:t>and shows how many </a:t>
                </a:r>
                <a:r>
                  <a:rPr lang="en-US" sz="4800" dirty="0" err="1"/>
                  <a:t>st.</a:t>
                </a:r>
                <a:r>
                  <a:rPr lang="en-US" sz="4800" dirty="0"/>
                  <a:t> deviations is our observation far from the mean value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71600"/>
                <a:ext cx="10515600" cy="5363307"/>
              </a:xfrm>
              <a:blipFill>
                <a:blip r:embed="rId2"/>
                <a:stretch>
                  <a:fillRect l="-2667" t="-5000" r="-3246" b="-5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04879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class </a:t>
            </a:r>
            <a:r>
              <a:rPr lang="en-US" dirty="0" err="1"/>
              <a:t>gonna</a:t>
            </a:r>
            <a:r>
              <a:rPr lang="en-US" dirty="0"/>
              <a:t> be curved?????????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5562"/>
            <a:ext cx="10515600" cy="4761401"/>
          </a:xfrm>
        </p:spPr>
        <p:txBody>
          <a:bodyPr>
            <a:normAutofit/>
          </a:bodyPr>
          <a:lstStyle/>
          <a:p>
            <a:r>
              <a:rPr lang="en-US" sz="4800" dirty="0"/>
              <a:t>So how does the curve work?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996334"/>
              </p:ext>
            </p:extLst>
          </p:nvPr>
        </p:nvGraphicFramePr>
        <p:xfrm>
          <a:off x="477715" y="2190078"/>
          <a:ext cx="10811610" cy="2476500"/>
        </p:xfrm>
        <a:graphic>
          <a:graphicData uri="http://schemas.openxmlformats.org/drawingml/2006/table">
            <a:tbl>
              <a:tblPr/>
              <a:tblGrid>
                <a:gridCol w="2162322">
                  <a:extLst>
                    <a:ext uri="{9D8B030D-6E8A-4147-A177-3AD203B41FA5}">
                      <a16:colId xmlns:a16="http://schemas.microsoft.com/office/drawing/2014/main" val="1448977954"/>
                    </a:ext>
                  </a:extLst>
                </a:gridCol>
                <a:gridCol w="2162322">
                  <a:extLst>
                    <a:ext uri="{9D8B030D-6E8A-4147-A177-3AD203B41FA5}">
                      <a16:colId xmlns:a16="http://schemas.microsoft.com/office/drawing/2014/main" val="676030971"/>
                    </a:ext>
                  </a:extLst>
                </a:gridCol>
                <a:gridCol w="2162322">
                  <a:extLst>
                    <a:ext uri="{9D8B030D-6E8A-4147-A177-3AD203B41FA5}">
                      <a16:colId xmlns:a16="http://schemas.microsoft.com/office/drawing/2014/main" val="1592123936"/>
                    </a:ext>
                  </a:extLst>
                </a:gridCol>
                <a:gridCol w="2162322">
                  <a:extLst>
                    <a:ext uri="{9D8B030D-6E8A-4147-A177-3AD203B41FA5}">
                      <a16:colId xmlns:a16="http://schemas.microsoft.com/office/drawing/2014/main" val="1600119482"/>
                    </a:ext>
                  </a:extLst>
                </a:gridCol>
                <a:gridCol w="2162322">
                  <a:extLst>
                    <a:ext uri="{9D8B030D-6E8A-4147-A177-3AD203B41FA5}">
                      <a16:colId xmlns:a16="http://schemas.microsoft.com/office/drawing/2014/main" val="330856358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0.8768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0.8272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0.7664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0.7072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83769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0.9488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0.8704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0.8272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0.7552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0.6432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1885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0.9472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0.864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0.8032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0.7408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0.6288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4401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0.9264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0.8496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0.7936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0.7312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0.5696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8228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0.7136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274147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62046" y="5106693"/>
            <a:ext cx="38732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Average = 0.78</a:t>
            </a:r>
          </a:p>
          <a:p>
            <a:r>
              <a:rPr lang="en-US" sz="4800" dirty="0"/>
              <a:t>St. dev. = 0.12</a:t>
            </a:r>
          </a:p>
        </p:txBody>
      </p:sp>
    </p:spTree>
    <p:extLst>
      <p:ext uri="{BB962C8B-B14F-4D97-AF65-F5344CB8AC3E}">
        <p14:creationId xmlns:p14="http://schemas.microsoft.com/office/powerpoint/2010/main" val="4282779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6184"/>
            <a:ext cx="10515600" cy="6611815"/>
          </a:xfrm>
        </p:spPr>
        <p:txBody>
          <a:bodyPr>
            <a:normAutofit/>
          </a:bodyPr>
          <a:lstStyle/>
          <a:p>
            <a:r>
              <a:rPr lang="en-US" sz="4800" dirty="0"/>
              <a:t>I want roughly 68% do get something around C</a:t>
            </a:r>
          </a:p>
          <a:p>
            <a:r>
              <a:rPr lang="en-US" sz="4800" dirty="0"/>
              <a:t>Roughly 13.5% to get a B </a:t>
            </a:r>
          </a:p>
          <a:p>
            <a:r>
              <a:rPr lang="en-US" sz="4800" dirty="0"/>
              <a:t>Roughly 13.5% to get a D</a:t>
            </a:r>
          </a:p>
          <a:p>
            <a:r>
              <a:rPr lang="en-US" sz="4800" dirty="0"/>
              <a:t>Roughly 2.5% to get an A</a:t>
            </a:r>
          </a:p>
          <a:p>
            <a:r>
              <a:rPr lang="en-US" sz="4800" dirty="0"/>
              <a:t>And roughly 2.5% to get an F</a:t>
            </a:r>
          </a:p>
        </p:txBody>
      </p:sp>
    </p:spTree>
    <p:extLst>
      <p:ext uri="{BB962C8B-B14F-4D97-AF65-F5344CB8AC3E}">
        <p14:creationId xmlns:p14="http://schemas.microsoft.com/office/powerpoint/2010/main" val="2069953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994996" y="498883"/>
            <a:ext cx="9867900" cy="2975541"/>
            <a:chOff x="1003788" y="3657495"/>
            <a:chExt cx="9867900" cy="3406416"/>
          </a:xfrm>
        </p:grpSpPr>
        <p:pic>
          <p:nvPicPr>
            <p:cNvPr id="24" name="Content Placeholder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03788" y="3666287"/>
              <a:ext cx="9867900" cy="3397624"/>
            </a:xfrm>
            <a:prstGeom prst="rect">
              <a:avLst/>
            </a:prstGeom>
          </p:spPr>
        </p:pic>
        <p:cxnSp>
          <p:nvCxnSpPr>
            <p:cNvPr id="25" name="Straight Connector 24"/>
            <p:cNvCxnSpPr/>
            <p:nvPr/>
          </p:nvCxnSpPr>
          <p:spPr>
            <a:xfrm flipV="1">
              <a:off x="8360018" y="3666287"/>
              <a:ext cx="0" cy="30080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9582149" y="3666287"/>
              <a:ext cx="0" cy="30080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3541834" y="4186135"/>
              <a:ext cx="0" cy="2488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2337287" y="4186135"/>
              <a:ext cx="0" cy="2488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Freeform: Shape 28"/>
            <p:cNvSpPr/>
            <p:nvPr/>
          </p:nvSpPr>
          <p:spPr>
            <a:xfrm>
              <a:off x="4741983" y="3657495"/>
              <a:ext cx="2461845" cy="1339378"/>
            </a:xfrm>
            <a:custGeom>
              <a:avLst/>
              <a:gdLst>
                <a:gd name="connsiteX0" fmla="*/ 0 w 2417885"/>
                <a:gd name="connsiteY0" fmla="*/ 1128363 h 1172324"/>
                <a:gd name="connsiteX1" fmla="*/ 518746 w 2417885"/>
                <a:gd name="connsiteY1" fmla="*/ 389809 h 1172324"/>
                <a:gd name="connsiteX2" fmla="*/ 949570 w 2417885"/>
                <a:gd name="connsiteY2" fmla="*/ 46909 h 1172324"/>
                <a:gd name="connsiteX3" fmla="*/ 1195754 w 2417885"/>
                <a:gd name="connsiteY3" fmla="*/ 2947 h 1172324"/>
                <a:gd name="connsiteX4" fmla="*/ 1380393 w 2417885"/>
                <a:gd name="connsiteY4" fmla="*/ 20532 h 1172324"/>
                <a:gd name="connsiteX5" fmla="*/ 1608993 w 2417885"/>
                <a:gd name="connsiteY5" fmla="*/ 152416 h 1172324"/>
                <a:gd name="connsiteX6" fmla="*/ 2004646 w 2417885"/>
                <a:gd name="connsiteY6" fmla="*/ 592032 h 1172324"/>
                <a:gd name="connsiteX7" fmla="*/ 2417885 w 2417885"/>
                <a:gd name="connsiteY7" fmla="*/ 1172324 h 117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17885" h="1172324">
                  <a:moveTo>
                    <a:pt x="0" y="1128363"/>
                  </a:moveTo>
                  <a:cubicBezTo>
                    <a:pt x="180242" y="849207"/>
                    <a:pt x="360484" y="570051"/>
                    <a:pt x="518746" y="389809"/>
                  </a:cubicBezTo>
                  <a:cubicBezTo>
                    <a:pt x="677008" y="209567"/>
                    <a:pt x="836735" y="111386"/>
                    <a:pt x="949570" y="46909"/>
                  </a:cubicBezTo>
                  <a:cubicBezTo>
                    <a:pt x="1062405" y="-17568"/>
                    <a:pt x="1123950" y="7343"/>
                    <a:pt x="1195754" y="2947"/>
                  </a:cubicBezTo>
                  <a:cubicBezTo>
                    <a:pt x="1267558" y="-1449"/>
                    <a:pt x="1311520" y="-4379"/>
                    <a:pt x="1380393" y="20532"/>
                  </a:cubicBezTo>
                  <a:cubicBezTo>
                    <a:pt x="1449266" y="45443"/>
                    <a:pt x="1504951" y="57166"/>
                    <a:pt x="1608993" y="152416"/>
                  </a:cubicBezTo>
                  <a:cubicBezTo>
                    <a:pt x="1713035" y="247666"/>
                    <a:pt x="1869831" y="422047"/>
                    <a:pt x="2004646" y="592032"/>
                  </a:cubicBezTo>
                  <a:cubicBezTo>
                    <a:pt x="2139461" y="762017"/>
                    <a:pt x="2278673" y="967170"/>
                    <a:pt x="2417885" y="1172324"/>
                  </a:cubicBezTo>
                </a:path>
              </a:pathLst>
            </a:cu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4763964" y="3666287"/>
              <a:ext cx="2417885" cy="3008071"/>
              <a:chOff x="4809392" y="1572721"/>
              <a:chExt cx="2417885" cy="3008071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flipV="1">
                <a:off x="4809392" y="1978269"/>
                <a:ext cx="0" cy="260252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V="1">
                <a:off x="7218485" y="1572721"/>
                <a:ext cx="0" cy="29992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4809392" y="4580792"/>
                <a:ext cx="241788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Rectangle 30"/>
            <p:cNvSpPr/>
            <p:nvPr/>
          </p:nvSpPr>
          <p:spPr>
            <a:xfrm>
              <a:off x="4763964" y="4900499"/>
              <a:ext cx="2409093" cy="177385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C</a:t>
              </a:r>
            </a:p>
          </p:txBody>
        </p:sp>
        <p:sp>
          <p:nvSpPr>
            <p:cNvPr id="32" name="Freeform: Shape 31"/>
            <p:cNvSpPr/>
            <p:nvPr/>
          </p:nvSpPr>
          <p:spPr>
            <a:xfrm>
              <a:off x="3541834" y="4774047"/>
              <a:ext cx="1261586" cy="2085182"/>
            </a:xfrm>
            <a:custGeom>
              <a:avLst/>
              <a:gdLst>
                <a:gd name="connsiteX0" fmla="*/ 0 w 1261586"/>
                <a:gd name="connsiteY0" fmla="*/ 1495865 h 2085182"/>
                <a:gd name="connsiteX1" fmla="*/ 465992 w 1261586"/>
                <a:gd name="connsiteY1" fmla="*/ 1091419 h 2085182"/>
                <a:gd name="connsiteX2" fmla="*/ 1204546 w 1261586"/>
                <a:gd name="connsiteY2" fmla="*/ 115473 h 2085182"/>
                <a:gd name="connsiteX3" fmla="*/ 1213338 w 1261586"/>
                <a:gd name="connsiteY3" fmla="*/ 220981 h 2085182"/>
                <a:gd name="connsiteX4" fmla="*/ 1222130 w 1261586"/>
                <a:gd name="connsiteY4" fmla="*/ 1926688 h 2085182"/>
                <a:gd name="connsiteX5" fmla="*/ 1213338 w 1261586"/>
                <a:gd name="connsiteY5" fmla="*/ 1909104 h 2085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61586" h="2085182">
                  <a:moveTo>
                    <a:pt x="0" y="1495865"/>
                  </a:moveTo>
                  <a:cubicBezTo>
                    <a:pt x="132617" y="1408674"/>
                    <a:pt x="265234" y="1321484"/>
                    <a:pt x="465992" y="1091419"/>
                  </a:cubicBezTo>
                  <a:cubicBezTo>
                    <a:pt x="666750" y="861354"/>
                    <a:pt x="1079988" y="260546"/>
                    <a:pt x="1204546" y="115473"/>
                  </a:cubicBezTo>
                  <a:cubicBezTo>
                    <a:pt x="1329104" y="-29600"/>
                    <a:pt x="1210407" y="-80888"/>
                    <a:pt x="1213338" y="220981"/>
                  </a:cubicBezTo>
                  <a:cubicBezTo>
                    <a:pt x="1216269" y="522850"/>
                    <a:pt x="1222130" y="1645334"/>
                    <a:pt x="1222130" y="1926688"/>
                  </a:cubicBezTo>
                  <a:cubicBezTo>
                    <a:pt x="1222130" y="2208042"/>
                    <a:pt x="1217734" y="2058573"/>
                    <a:pt x="1213338" y="1909104"/>
                  </a:cubicBezTo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/>
            <p:cNvSpPr/>
            <p:nvPr/>
          </p:nvSpPr>
          <p:spPr>
            <a:xfrm>
              <a:off x="2235550" y="6250854"/>
              <a:ext cx="1394858" cy="454120"/>
            </a:xfrm>
            <a:custGeom>
              <a:avLst/>
              <a:gdLst>
                <a:gd name="connsiteX0" fmla="*/ 92945 w 1394858"/>
                <a:gd name="connsiteY0" fmla="*/ 361958 h 454120"/>
                <a:gd name="connsiteX1" fmla="*/ 488599 w 1394858"/>
                <a:gd name="connsiteY1" fmla="*/ 326789 h 454120"/>
                <a:gd name="connsiteX2" fmla="*/ 1051307 w 1394858"/>
                <a:gd name="connsiteY2" fmla="*/ 159735 h 454120"/>
                <a:gd name="connsiteX3" fmla="*/ 1306284 w 1394858"/>
                <a:gd name="connsiteY3" fmla="*/ 1474 h 454120"/>
                <a:gd name="connsiteX4" fmla="*/ 1306284 w 1394858"/>
                <a:gd name="connsiteY4" fmla="*/ 256450 h 454120"/>
                <a:gd name="connsiteX5" fmla="*/ 1306284 w 1394858"/>
                <a:gd name="connsiteY5" fmla="*/ 441089 h 454120"/>
                <a:gd name="connsiteX6" fmla="*/ 110530 w 1394858"/>
                <a:gd name="connsiteY6" fmla="*/ 432297 h 454120"/>
                <a:gd name="connsiteX7" fmla="*/ 92945 w 1394858"/>
                <a:gd name="connsiteY7" fmla="*/ 361958 h 45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94858" h="454120">
                  <a:moveTo>
                    <a:pt x="92945" y="361958"/>
                  </a:moveTo>
                  <a:cubicBezTo>
                    <a:pt x="155957" y="344373"/>
                    <a:pt x="328872" y="360493"/>
                    <a:pt x="488599" y="326789"/>
                  </a:cubicBezTo>
                  <a:cubicBezTo>
                    <a:pt x="648326" y="293085"/>
                    <a:pt x="915026" y="213954"/>
                    <a:pt x="1051307" y="159735"/>
                  </a:cubicBezTo>
                  <a:cubicBezTo>
                    <a:pt x="1187588" y="105516"/>
                    <a:pt x="1263788" y="-14645"/>
                    <a:pt x="1306284" y="1474"/>
                  </a:cubicBezTo>
                  <a:cubicBezTo>
                    <a:pt x="1348780" y="17593"/>
                    <a:pt x="1306284" y="256450"/>
                    <a:pt x="1306284" y="256450"/>
                  </a:cubicBezTo>
                  <a:cubicBezTo>
                    <a:pt x="1306284" y="329719"/>
                    <a:pt x="1505576" y="411781"/>
                    <a:pt x="1306284" y="441089"/>
                  </a:cubicBezTo>
                  <a:cubicBezTo>
                    <a:pt x="1106992" y="470397"/>
                    <a:pt x="309822" y="442555"/>
                    <a:pt x="110530" y="432297"/>
                  </a:cubicBezTo>
                  <a:cubicBezTo>
                    <a:pt x="-88762" y="422039"/>
                    <a:pt x="29933" y="379543"/>
                    <a:pt x="92945" y="361958"/>
                  </a:cubicBez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39691" y="6216097"/>
              <a:ext cx="1215481" cy="45826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/>
            <p:cNvSpPr/>
            <p:nvPr/>
          </p:nvSpPr>
          <p:spPr>
            <a:xfrm flipH="1">
              <a:off x="8286896" y="6250854"/>
              <a:ext cx="1394858" cy="454120"/>
            </a:xfrm>
            <a:custGeom>
              <a:avLst/>
              <a:gdLst>
                <a:gd name="connsiteX0" fmla="*/ 92945 w 1394858"/>
                <a:gd name="connsiteY0" fmla="*/ 361958 h 454120"/>
                <a:gd name="connsiteX1" fmla="*/ 488599 w 1394858"/>
                <a:gd name="connsiteY1" fmla="*/ 326789 h 454120"/>
                <a:gd name="connsiteX2" fmla="*/ 1051307 w 1394858"/>
                <a:gd name="connsiteY2" fmla="*/ 159735 h 454120"/>
                <a:gd name="connsiteX3" fmla="*/ 1306284 w 1394858"/>
                <a:gd name="connsiteY3" fmla="*/ 1474 h 454120"/>
                <a:gd name="connsiteX4" fmla="*/ 1306284 w 1394858"/>
                <a:gd name="connsiteY4" fmla="*/ 256450 h 454120"/>
                <a:gd name="connsiteX5" fmla="*/ 1306284 w 1394858"/>
                <a:gd name="connsiteY5" fmla="*/ 441089 h 454120"/>
                <a:gd name="connsiteX6" fmla="*/ 110530 w 1394858"/>
                <a:gd name="connsiteY6" fmla="*/ 432297 h 454120"/>
                <a:gd name="connsiteX7" fmla="*/ 92945 w 1394858"/>
                <a:gd name="connsiteY7" fmla="*/ 361958 h 45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94858" h="454120">
                  <a:moveTo>
                    <a:pt x="92945" y="361958"/>
                  </a:moveTo>
                  <a:cubicBezTo>
                    <a:pt x="155957" y="344373"/>
                    <a:pt x="328872" y="360493"/>
                    <a:pt x="488599" y="326789"/>
                  </a:cubicBezTo>
                  <a:cubicBezTo>
                    <a:pt x="648326" y="293085"/>
                    <a:pt x="915026" y="213954"/>
                    <a:pt x="1051307" y="159735"/>
                  </a:cubicBezTo>
                  <a:cubicBezTo>
                    <a:pt x="1187588" y="105516"/>
                    <a:pt x="1263788" y="-14645"/>
                    <a:pt x="1306284" y="1474"/>
                  </a:cubicBezTo>
                  <a:cubicBezTo>
                    <a:pt x="1348780" y="17593"/>
                    <a:pt x="1306284" y="256450"/>
                    <a:pt x="1306284" y="256450"/>
                  </a:cubicBezTo>
                  <a:cubicBezTo>
                    <a:pt x="1306284" y="329719"/>
                    <a:pt x="1505576" y="411781"/>
                    <a:pt x="1306284" y="441089"/>
                  </a:cubicBezTo>
                  <a:cubicBezTo>
                    <a:pt x="1106992" y="470397"/>
                    <a:pt x="309822" y="442555"/>
                    <a:pt x="110530" y="432297"/>
                  </a:cubicBezTo>
                  <a:cubicBezTo>
                    <a:pt x="-88762" y="422039"/>
                    <a:pt x="29933" y="379543"/>
                    <a:pt x="92945" y="361958"/>
                  </a:cubicBez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6" name="Group 35"/>
            <p:cNvGrpSpPr/>
            <p:nvPr/>
          </p:nvGrpSpPr>
          <p:grpSpPr>
            <a:xfrm flipH="1">
              <a:off x="7116017" y="4788628"/>
              <a:ext cx="1276971" cy="2085182"/>
              <a:chOff x="5522196" y="4642504"/>
              <a:chExt cx="1276971" cy="2085182"/>
            </a:xfrm>
            <a:solidFill>
              <a:srgbClr val="FF0000"/>
            </a:solidFill>
          </p:grpSpPr>
          <p:sp>
            <p:nvSpPr>
              <p:cNvPr id="37" name="Freeform: Shape 36"/>
              <p:cNvSpPr/>
              <p:nvPr/>
            </p:nvSpPr>
            <p:spPr>
              <a:xfrm>
                <a:off x="5537581" y="4642504"/>
                <a:ext cx="1261586" cy="2085182"/>
              </a:xfrm>
              <a:custGeom>
                <a:avLst/>
                <a:gdLst>
                  <a:gd name="connsiteX0" fmla="*/ 0 w 1261586"/>
                  <a:gd name="connsiteY0" fmla="*/ 1495865 h 2085182"/>
                  <a:gd name="connsiteX1" fmla="*/ 465992 w 1261586"/>
                  <a:gd name="connsiteY1" fmla="*/ 1091419 h 2085182"/>
                  <a:gd name="connsiteX2" fmla="*/ 1204546 w 1261586"/>
                  <a:gd name="connsiteY2" fmla="*/ 115473 h 2085182"/>
                  <a:gd name="connsiteX3" fmla="*/ 1213338 w 1261586"/>
                  <a:gd name="connsiteY3" fmla="*/ 220981 h 2085182"/>
                  <a:gd name="connsiteX4" fmla="*/ 1222130 w 1261586"/>
                  <a:gd name="connsiteY4" fmla="*/ 1926688 h 2085182"/>
                  <a:gd name="connsiteX5" fmla="*/ 1213338 w 1261586"/>
                  <a:gd name="connsiteY5" fmla="*/ 1909104 h 2085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61586" h="2085182">
                    <a:moveTo>
                      <a:pt x="0" y="1495865"/>
                    </a:moveTo>
                    <a:cubicBezTo>
                      <a:pt x="132617" y="1408674"/>
                      <a:pt x="265234" y="1321484"/>
                      <a:pt x="465992" y="1091419"/>
                    </a:cubicBezTo>
                    <a:cubicBezTo>
                      <a:pt x="666750" y="861354"/>
                      <a:pt x="1079988" y="260546"/>
                      <a:pt x="1204546" y="115473"/>
                    </a:cubicBezTo>
                    <a:cubicBezTo>
                      <a:pt x="1329104" y="-29600"/>
                      <a:pt x="1210407" y="-80888"/>
                      <a:pt x="1213338" y="220981"/>
                    </a:cubicBezTo>
                    <a:cubicBezTo>
                      <a:pt x="1216269" y="522850"/>
                      <a:pt x="1222130" y="1645334"/>
                      <a:pt x="1222130" y="1926688"/>
                    </a:cubicBezTo>
                    <a:cubicBezTo>
                      <a:pt x="1222130" y="2208042"/>
                      <a:pt x="1217734" y="2058573"/>
                      <a:pt x="1213338" y="1909104"/>
                    </a:cubicBez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 dirty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522196" y="6084682"/>
                <a:ext cx="1215481" cy="45826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2" name="TextBox 41"/>
          <p:cNvSpPr txBox="1"/>
          <p:nvPr/>
        </p:nvSpPr>
        <p:spPr>
          <a:xfrm>
            <a:off x="7297505" y="2252461"/>
            <a:ext cx="5196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B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562233" y="2290102"/>
            <a:ext cx="5405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003093" y="2335935"/>
            <a:ext cx="5629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739482" y="2141807"/>
            <a:ext cx="4667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4663195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758867"/>
              </p:ext>
            </p:extLst>
          </p:nvPr>
        </p:nvGraphicFramePr>
        <p:xfrm>
          <a:off x="0" y="4221102"/>
          <a:ext cx="10811610" cy="2476500"/>
        </p:xfrm>
        <a:graphic>
          <a:graphicData uri="http://schemas.openxmlformats.org/drawingml/2006/table">
            <a:tbl>
              <a:tblPr/>
              <a:tblGrid>
                <a:gridCol w="2162322">
                  <a:extLst>
                    <a:ext uri="{9D8B030D-6E8A-4147-A177-3AD203B41FA5}">
                      <a16:colId xmlns:a16="http://schemas.microsoft.com/office/drawing/2014/main" val="1448977954"/>
                    </a:ext>
                  </a:extLst>
                </a:gridCol>
                <a:gridCol w="2162322">
                  <a:extLst>
                    <a:ext uri="{9D8B030D-6E8A-4147-A177-3AD203B41FA5}">
                      <a16:colId xmlns:a16="http://schemas.microsoft.com/office/drawing/2014/main" val="676030971"/>
                    </a:ext>
                  </a:extLst>
                </a:gridCol>
                <a:gridCol w="2162322">
                  <a:extLst>
                    <a:ext uri="{9D8B030D-6E8A-4147-A177-3AD203B41FA5}">
                      <a16:colId xmlns:a16="http://schemas.microsoft.com/office/drawing/2014/main" val="1592123936"/>
                    </a:ext>
                  </a:extLst>
                </a:gridCol>
                <a:gridCol w="2162322">
                  <a:extLst>
                    <a:ext uri="{9D8B030D-6E8A-4147-A177-3AD203B41FA5}">
                      <a16:colId xmlns:a16="http://schemas.microsoft.com/office/drawing/2014/main" val="1600119482"/>
                    </a:ext>
                  </a:extLst>
                </a:gridCol>
                <a:gridCol w="2162322">
                  <a:extLst>
                    <a:ext uri="{9D8B030D-6E8A-4147-A177-3AD203B41FA5}">
                      <a16:colId xmlns:a16="http://schemas.microsoft.com/office/drawing/2014/main" val="330856358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0.8768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0.8272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0.7664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0.7072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83769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0.9488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0.8704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0.8272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0.7552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0.6432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1885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0.9472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0.864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0.8032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0.7408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0.6288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4401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0.9264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0.8496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0.7936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0.7312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0.5696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8228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0.7136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274147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38954" y="156624"/>
            <a:ext cx="38732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Average = 0.78</a:t>
            </a:r>
          </a:p>
          <a:p>
            <a:r>
              <a:rPr lang="en-US" sz="4800" dirty="0"/>
              <a:t>St. dev. = 0.12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778561"/>
            <a:ext cx="123693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0.78+0.12=0.9			0.78+0.24=1.02</a:t>
            </a:r>
          </a:p>
          <a:p>
            <a:r>
              <a:rPr lang="en-US" sz="4800" dirty="0"/>
              <a:t>0.78-0.12=0.66		0.78-0.24=0.55</a:t>
            </a:r>
          </a:p>
          <a:p>
            <a:r>
              <a:rPr lang="en-US" sz="4800" dirty="0"/>
              <a:t>So with these scores the model does not work </a:t>
            </a:r>
            <a:r>
              <a:rPr lang="en-US" sz="4800" dirty="0">
                <a:sym typeface="Wingdings" panose="05000000000000000000" pitchFamily="2" charset="2"/>
              </a:rPr>
              <a:t>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52015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are more options.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200" y="1782561"/>
            <a:ext cx="9867900" cy="2975541"/>
            <a:chOff x="1003788" y="3657495"/>
            <a:chExt cx="9867900" cy="3406416"/>
          </a:xfrm>
        </p:grpSpPr>
        <p:pic>
          <p:nvPicPr>
            <p:cNvPr id="5" name="Content Placeholder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03788" y="3666287"/>
              <a:ext cx="9867900" cy="3397624"/>
            </a:xfrm>
            <a:prstGeom prst="rect">
              <a:avLst/>
            </a:prstGeom>
          </p:spPr>
        </p:pic>
        <p:cxnSp>
          <p:nvCxnSpPr>
            <p:cNvPr id="6" name="Straight Connector 5"/>
            <p:cNvCxnSpPr/>
            <p:nvPr/>
          </p:nvCxnSpPr>
          <p:spPr>
            <a:xfrm flipV="1">
              <a:off x="8360018" y="3666287"/>
              <a:ext cx="0" cy="30080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9582149" y="3666287"/>
              <a:ext cx="0" cy="30080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3541834" y="4186135"/>
              <a:ext cx="0" cy="2488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2337287" y="4186135"/>
              <a:ext cx="0" cy="2488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: Shape 9"/>
            <p:cNvSpPr/>
            <p:nvPr/>
          </p:nvSpPr>
          <p:spPr>
            <a:xfrm>
              <a:off x="4741983" y="3657495"/>
              <a:ext cx="2461845" cy="1339378"/>
            </a:xfrm>
            <a:custGeom>
              <a:avLst/>
              <a:gdLst>
                <a:gd name="connsiteX0" fmla="*/ 0 w 2417885"/>
                <a:gd name="connsiteY0" fmla="*/ 1128363 h 1172324"/>
                <a:gd name="connsiteX1" fmla="*/ 518746 w 2417885"/>
                <a:gd name="connsiteY1" fmla="*/ 389809 h 1172324"/>
                <a:gd name="connsiteX2" fmla="*/ 949570 w 2417885"/>
                <a:gd name="connsiteY2" fmla="*/ 46909 h 1172324"/>
                <a:gd name="connsiteX3" fmla="*/ 1195754 w 2417885"/>
                <a:gd name="connsiteY3" fmla="*/ 2947 h 1172324"/>
                <a:gd name="connsiteX4" fmla="*/ 1380393 w 2417885"/>
                <a:gd name="connsiteY4" fmla="*/ 20532 h 1172324"/>
                <a:gd name="connsiteX5" fmla="*/ 1608993 w 2417885"/>
                <a:gd name="connsiteY5" fmla="*/ 152416 h 1172324"/>
                <a:gd name="connsiteX6" fmla="*/ 2004646 w 2417885"/>
                <a:gd name="connsiteY6" fmla="*/ 592032 h 1172324"/>
                <a:gd name="connsiteX7" fmla="*/ 2417885 w 2417885"/>
                <a:gd name="connsiteY7" fmla="*/ 1172324 h 117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17885" h="1172324">
                  <a:moveTo>
                    <a:pt x="0" y="1128363"/>
                  </a:moveTo>
                  <a:cubicBezTo>
                    <a:pt x="180242" y="849207"/>
                    <a:pt x="360484" y="570051"/>
                    <a:pt x="518746" y="389809"/>
                  </a:cubicBezTo>
                  <a:cubicBezTo>
                    <a:pt x="677008" y="209567"/>
                    <a:pt x="836735" y="111386"/>
                    <a:pt x="949570" y="46909"/>
                  </a:cubicBezTo>
                  <a:cubicBezTo>
                    <a:pt x="1062405" y="-17568"/>
                    <a:pt x="1123950" y="7343"/>
                    <a:pt x="1195754" y="2947"/>
                  </a:cubicBezTo>
                  <a:cubicBezTo>
                    <a:pt x="1267558" y="-1449"/>
                    <a:pt x="1311520" y="-4379"/>
                    <a:pt x="1380393" y="20532"/>
                  </a:cubicBezTo>
                  <a:cubicBezTo>
                    <a:pt x="1449266" y="45443"/>
                    <a:pt x="1504951" y="57166"/>
                    <a:pt x="1608993" y="152416"/>
                  </a:cubicBezTo>
                  <a:cubicBezTo>
                    <a:pt x="1713035" y="247666"/>
                    <a:pt x="1869831" y="422047"/>
                    <a:pt x="2004646" y="592032"/>
                  </a:cubicBezTo>
                  <a:cubicBezTo>
                    <a:pt x="2139461" y="762017"/>
                    <a:pt x="2278673" y="967170"/>
                    <a:pt x="2417885" y="1172324"/>
                  </a:cubicBezTo>
                </a:path>
              </a:pathLst>
            </a:cu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4763964" y="3666287"/>
              <a:ext cx="2417885" cy="3008071"/>
              <a:chOff x="4809392" y="1572721"/>
              <a:chExt cx="2417885" cy="3008071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 flipV="1">
                <a:off x="4809392" y="1978269"/>
                <a:ext cx="0" cy="260252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V="1">
                <a:off x="7218485" y="1572721"/>
                <a:ext cx="0" cy="29992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4809392" y="4580792"/>
                <a:ext cx="241788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ectangle 11"/>
            <p:cNvSpPr/>
            <p:nvPr/>
          </p:nvSpPr>
          <p:spPr>
            <a:xfrm>
              <a:off x="4763963" y="4944290"/>
              <a:ext cx="2409093" cy="177385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800" dirty="0"/>
            </a:p>
          </p:txBody>
        </p:sp>
        <p:sp>
          <p:nvSpPr>
            <p:cNvPr id="13" name="Freeform: Shape 12"/>
            <p:cNvSpPr/>
            <p:nvPr/>
          </p:nvSpPr>
          <p:spPr>
            <a:xfrm>
              <a:off x="3541834" y="4774047"/>
              <a:ext cx="1261586" cy="2085182"/>
            </a:xfrm>
            <a:custGeom>
              <a:avLst/>
              <a:gdLst>
                <a:gd name="connsiteX0" fmla="*/ 0 w 1261586"/>
                <a:gd name="connsiteY0" fmla="*/ 1495865 h 2085182"/>
                <a:gd name="connsiteX1" fmla="*/ 465992 w 1261586"/>
                <a:gd name="connsiteY1" fmla="*/ 1091419 h 2085182"/>
                <a:gd name="connsiteX2" fmla="*/ 1204546 w 1261586"/>
                <a:gd name="connsiteY2" fmla="*/ 115473 h 2085182"/>
                <a:gd name="connsiteX3" fmla="*/ 1213338 w 1261586"/>
                <a:gd name="connsiteY3" fmla="*/ 220981 h 2085182"/>
                <a:gd name="connsiteX4" fmla="*/ 1222130 w 1261586"/>
                <a:gd name="connsiteY4" fmla="*/ 1926688 h 2085182"/>
                <a:gd name="connsiteX5" fmla="*/ 1213338 w 1261586"/>
                <a:gd name="connsiteY5" fmla="*/ 1909104 h 2085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61586" h="2085182">
                  <a:moveTo>
                    <a:pt x="0" y="1495865"/>
                  </a:moveTo>
                  <a:cubicBezTo>
                    <a:pt x="132617" y="1408674"/>
                    <a:pt x="265234" y="1321484"/>
                    <a:pt x="465992" y="1091419"/>
                  </a:cubicBezTo>
                  <a:cubicBezTo>
                    <a:pt x="666750" y="861354"/>
                    <a:pt x="1079988" y="260546"/>
                    <a:pt x="1204546" y="115473"/>
                  </a:cubicBezTo>
                  <a:cubicBezTo>
                    <a:pt x="1329104" y="-29600"/>
                    <a:pt x="1210407" y="-80888"/>
                    <a:pt x="1213338" y="220981"/>
                  </a:cubicBezTo>
                  <a:cubicBezTo>
                    <a:pt x="1216269" y="522850"/>
                    <a:pt x="1222130" y="1645334"/>
                    <a:pt x="1222130" y="1926688"/>
                  </a:cubicBezTo>
                  <a:cubicBezTo>
                    <a:pt x="1222130" y="2208042"/>
                    <a:pt x="1217734" y="2058573"/>
                    <a:pt x="1213338" y="1909104"/>
                  </a:cubicBezTo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/>
            <p:cNvSpPr/>
            <p:nvPr/>
          </p:nvSpPr>
          <p:spPr>
            <a:xfrm>
              <a:off x="2235550" y="6250854"/>
              <a:ext cx="1394858" cy="454120"/>
            </a:xfrm>
            <a:custGeom>
              <a:avLst/>
              <a:gdLst>
                <a:gd name="connsiteX0" fmla="*/ 92945 w 1394858"/>
                <a:gd name="connsiteY0" fmla="*/ 361958 h 454120"/>
                <a:gd name="connsiteX1" fmla="*/ 488599 w 1394858"/>
                <a:gd name="connsiteY1" fmla="*/ 326789 h 454120"/>
                <a:gd name="connsiteX2" fmla="*/ 1051307 w 1394858"/>
                <a:gd name="connsiteY2" fmla="*/ 159735 h 454120"/>
                <a:gd name="connsiteX3" fmla="*/ 1306284 w 1394858"/>
                <a:gd name="connsiteY3" fmla="*/ 1474 h 454120"/>
                <a:gd name="connsiteX4" fmla="*/ 1306284 w 1394858"/>
                <a:gd name="connsiteY4" fmla="*/ 256450 h 454120"/>
                <a:gd name="connsiteX5" fmla="*/ 1306284 w 1394858"/>
                <a:gd name="connsiteY5" fmla="*/ 441089 h 454120"/>
                <a:gd name="connsiteX6" fmla="*/ 110530 w 1394858"/>
                <a:gd name="connsiteY6" fmla="*/ 432297 h 454120"/>
                <a:gd name="connsiteX7" fmla="*/ 92945 w 1394858"/>
                <a:gd name="connsiteY7" fmla="*/ 361958 h 45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94858" h="454120">
                  <a:moveTo>
                    <a:pt x="92945" y="361958"/>
                  </a:moveTo>
                  <a:cubicBezTo>
                    <a:pt x="155957" y="344373"/>
                    <a:pt x="328872" y="360493"/>
                    <a:pt x="488599" y="326789"/>
                  </a:cubicBezTo>
                  <a:cubicBezTo>
                    <a:pt x="648326" y="293085"/>
                    <a:pt x="915026" y="213954"/>
                    <a:pt x="1051307" y="159735"/>
                  </a:cubicBezTo>
                  <a:cubicBezTo>
                    <a:pt x="1187588" y="105516"/>
                    <a:pt x="1263788" y="-14645"/>
                    <a:pt x="1306284" y="1474"/>
                  </a:cubicBezTo>
                  <a:cubicBezTo>
                    <a:pt x="1348780" y="17593"/>
                    <a:pt x="1306284" y="256450"/>
                    <a:pt x="1306284" y="256450"/>
                  </a:cubicBezTo>
                  <a:cubicBezTo>
                    <a:pt x="1306284" y="329719"/>
                    <a:pt x="1505576" y="411781"/>
                    <a:pt x="1306284" y="441089"/>
                  </a:cubicBezTo>
                  <a:cubicBezTo>
                    <a:pt x="1106992" y="470397"/>
                    <a:pt x="309822" y="442555"/>
                    <a:pt x="110530" y="432297"/>
                  </a:cubicBezTo>
                  <a:cubicBezTo>
                    <a:pt x="-88762" y="422039"/>
                    <a:pt x="29933" y="379543"/>
                    <a:pt x="92945" y="361958"/>
                  </a:cubicBez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39691" y="6216097"/>
              <a:ext cx="1215481" cy="45826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/>
            <p:cNvSpPr/>
            <p:nvPr/>
          </p:nvSpPr>
          <p:spPr>
            <a:xfrm flipH="1">
              <a:off x="8286896" y="6250854"/>
              <a:ext cx="1394858" cy="454120"/>
            </a:xfrm>
            <a:custGeom>
              <a:avLst/>
              <a:gdLst>
                <a:gd name="connsiteX0" fmla="*/ 92945 w 1394858"/>
                <a:gd name="connsiteY0" fmla="*/ 361958 h 454120"/>
                <a:gd name="connsiteX1" fmla="*/ 488599 w 1394858"/>
                <a:gd name="connsiteY1" fmla="*/ 326789 h 454120"/>
                <a:gd name="connsiteX2" fmla="*/ 1051307 w 1394858"/>
                <a:gd name="connsiteY2" fmla="*/ 159735 h 454120"/>
                <a:gd name="connsiteX3" fmla="*/ 1306284 w 1394858"/>
                <a:gd name="connsiteY3" fmla="*/ 1474 h 454120"/>
                <a:gd name="connsiteX4" fmla="*/ 1306284 w 1394858"/>
                <a:gd name="connsiteY4" fmla="*/ 256450 h 454120"/>
                <a:gd name="connsiteX5" fmla="*/ 1306284 w 1394858"/>
                <a:gd name="connsiteY5" fmla="*/ 441089 h 454120"/>
                <a:gd name="connsiteX6" fmla="*/ 110530 w 1394858"/>
                <a:gd name="connsiteY6" fmla="*/ 432297 h 454120"/>
                <a:gd name="connsiteX7" fmla="*/ 92945 w 1394858"/>
                <a:gd name="connsiteY7" fmla="*/ 361958 h 45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94858" h="454120">
                  <a:moveTo>
                    <a:pt x="92945" y="361958"/>
                  </a:moveTo>
                  <a:cubicBezTo>
                    <a:pt x="155957" y="344373"/>
                    <a:pt x="328872" y="360493"/>
                    <a:pt x="488599" y="326789"/>
                  </a:cubicBezTo>
                  <a:cubicBezTo>
                    <a:pt x="648326" y="293085"/>
                    <a:pt x="915026" y="213954"/>
                    <a:pt x="1051307" y="159735"/>
                  </a:cubicBezTo>
                  <a:cubicBezTo>
                    <a:pt x="1187588" y="105516"/>
                    <a:pt x="1263788" y="-14645"/>
                    <a:pt x="1306284" y="1474"/>
                  </a:cubicBezTo>
                  <a:cubicBezTo>
                    <a:pt x="1348780" y="17593"/>
                    <a:pt x="1306284" y="256450"/>
                    <a:pt x="1306284" y="256450"/>
                  </a:cubicBezTo>
                  <a:cubicBezTo>
                    <a:pt x="1306284" y="329719"/>
                    <a:pt x="1505576" y="411781"/>
                    <a:pt x="1306284" y="441089"/>
                  </a:cubicBezTo>
                  <a:cubicBezTo>
                    <a:pt x="1106992" y="470397"/>
                    <a:pt x="309822" y="442555"/>
                    <a:pt x="110530" y="432297"/>
                  </a:cubicBezTo>
                  <a:cubicBezTo>
                    <a:pt x="-88762" y="422039"/>
                    <a:pt x="29933" y="379543"/>
                    <a:pt x="92945" y="361958"/>
                  </a:cubicBez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7" name="Group 16"/>
            <p:cNvGrpSpPr/>
            <p:nvPr/>
          </p:nvGrpSpPr>
          <p:grpSpPr>
            <a:xfrm flipH="1">
              <a:off x="7116017" y="4788628"/>
              <a:ext cx="1276971" cy="2085182"/>
              <a:chOff x="5522196" y="4642504"/>
              <a:chExt cx="1276971" cy="2085182"/>
            </a:xfrm>
            <a:solidFill>
              <a:srgbClr val="FF0000"/>
            </a:solidFill>
          </p:grpSpPr>
          <p:sp>
            <p:nvSpPr>
              <p:cNvPr id="18" name="Freeform: Shape 17"/>
              <p:cNvSpPr/>
              <p:nvPr/>
            </p:nvSpPr>
            <p:spPr>
              <a:xfrm>
                <a:off x="5537581" y="4642504"/>
                <a:ext cx="1261586" cy="2085182"/>
              </a:xfrm>
              <a:custGeom>
                <a:avLst/>
                <a:gdLst>
                  <a:gd name="connsiteX0" fmla="*/ 0 w 1261586"/>
                  <a:gd name="connsiteY0" fmla="*/ 1495865 h 2085182"/>
                  <a:gd name="connsiteX1" fmla="*/ 465992 w 1261586"/>
                  <a:gd name="connsiteY1" fmla="*/ 1091419 h 2085182"/>
                  <a:gd name="connsiteX2" fmla="*/ 1204546 w 1261586"/>
                  <a:gd name="connsiteY2" fmla="*/ 115473 h 2085182"/>
                  <a:gd name="connsiteX3" fmla="*/ 1213338 w 1261586"/>
                  <a:gd name="connsiteY3" fmla="*/ 220981 h 2085182"/>
                  <a:gd name="connsiteX4" fmla="*/ 1222130 w 1261586"/>
                  <a:gd name="connsiteY4" fmla="*/ 1926688 h 2085182"/>
                  <a:gd name="connsiteX5" fmla="*/ 1213338 w 1261586"/>
                  <a:gd name="connsiteY5" fmla="*/ 1909104 h 2085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61586" h="2085182">
                    <a:moveTo>
                      <a:pt x="0" y="1495865"/>
                    </a:moveTo>
                    <a:cubicBezTo>
                      <a:pt x="132617" y="1408674"/>
                      <a:pt x="265234" y="1321484"/>
                      <a:pt x="465992" y="1091419"/>
                    </a:cubicBezTo>
                    <a:cubicBezTo>
                      <a:pt x="666750" y="861354"/>
                      <a:pt x="1079988" y="260546"/>
                      <a:pt x="1204546" y="115473"/>
                    </a:cubicBezTo>
                    <a:cubicBezTo>
                      <a:pt x="1329104" y="-29600"/>
                      <a:pt x="1210407" y="-80888"/>
                      <a:pt x="1213338" y="220981"/>
                    </a:cubicBezTo>
                    <a:cubicBezTo>
                      <a:pt x="1216269" y="522850"/>
                      <a:pt x="1222130" y="1645334"/>
                      <a:pt x="1222130" y="1926688"/>
                    </a:cubicBezTo>
                    <a:cubicBezTo>
                      <a:pt x="1222130" y="2208042"/>
                      <a:pt x="1217734" y="2058573"/>
                      <a:pt x="1213338" y="1909104"/>
                    </a:cubicBez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5522196" y="6084682"/>
                <a:ext cx="1215481" cy="45826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7140709" y="3536139"/>
            <a:ext cx="5405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405437" y="3573780"/>
            <a:ext cx="5405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84498" y="3009986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2686" y="3425485"/>
            <a:ext cx="4667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F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5802921" y="1310054"/>
            <a:ext cx="0" cy="31460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99922" y="3028622"/>
            <a:ext cx="5196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B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96895" y="3562341"/>
            <a:ext cx="5629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8054" y="4604784"/>
            <a:ext cx="113567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Then 34% get B and 34% get C</a:t>
            </a:r>
          </a:p>
          <a:p>
            <a:r>
              <a:rPr lang="en-US" sz="4800" dirty="0"/>
              <a:t>13.5% get D, 2.5% get F</a:t>
            </a:r>
          </a:p>
          <a:p>
            <a:r>
              <a:rPr lang="en-US" sz="4800" dirty="0"/>
              <a:t>The rest 16% get an A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298560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normal model do in our class?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7638"/>
            <a:ext cx="10515600" cy="5372100"/>
          </a:xfrm>
        </p:spPr>
        <p:txBody>
          <a:bodyPr>
            <a:normAutofit/>
          </a:bodyPr>
          <a:lstStyle/>
          <a:p>
            <a:r>
              <a:rPr lang="en-US" sz="4800" dirty="0"/>
              <a:t>The enrollment is 45 people. 2.5% of 45 is 1, so only 1 person should get an F</a:t>
            </a:r>
          </a:p>
          <a:p>
            <a:r>
              <a:rPr lang="en-US" sz="4800" dirty="0"/>
              <a:t>16% of 45 is 7. So 7 people get an A.</a:t>
            </a:r>
          </a:p>
          <a:p>
            <a:r>
              <a:rPr lang="en-US" sz="4800" dirty="0"/>
              <a:t>Thus, if you know 7 people who’s total is better than yours, then you are not getting an A</a:t>
            </a:r>
          </a:p>
          <a:p>
            <a:r>
              <a:rPr lang="en-US" sz="4800" dirty="0"/>
              <a:t>In reality, of course, this is not so strict</a:t>
            </a:r>
          </a:p>
        </p:txBody>
      </p:sp>
    </p:spTree>
    <p:extLst>
      <p:ext uri="{BB962C8B-B14F-4D97-AF65-F5344CB8AC3E}">
        <p14:creationId xmlns:p14="http://schemas.microsoft.com/office/powerpoint/2010/main" val="1235223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Pp. 132+: 1, 3, 5a, 8, 10, 24b, 25</a:t>
            </a:r>
          </a:p>
          <a:p>
            <a:r>
              <a:rPr lang="en-US" dirty="0"/>
              <a:t>Pp. 139+: 1ab (you can choose your favorite display and statistic, provided it is not useless), 6d (do it assuming the normal model), 22</a:t>
            </a:r>
          </a:p>
          <a:p>
            <a:r>
              <a:rPr lang="en-US" dirty="0"/>
              <a:t>And any problem you find useful to solve to prepare for the test!</a:t>
            </a:r>
          </a:p>
        </p:txBody>
      </p:sp>
    </p:spTree>
    <p:extLst>
      <p:ext uri="{BB962C8B-B14F-4D97-AF65-F5344CB8AC3E}">
        <p14:creationId xmlns:p14="http://schemas.microsoft.com/office/powerpoint/2010/main" val="609339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Modeling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354" y="1318846"/>
            <a:ext cx="11790484" cy="5231423"/>
          </a:xfrm>
        </p:spPr>
        <p:txBody>
          <a:bodyPr>
            <a:normAutofit/>
          </a:bodyPr>
          <a:lstStyle/>
          <a:p>
            <a:r>
              <a:rPr lang="en-US" sz="4800" dirty="0"/>
              <a:t>To make understanding the data and making predictions easier, we will assume that our data satisfies some `a priori’ property</a:t>
            </a:r>
          </a:p>
          <a:p>
            <a:r>
              <a:rPr lang="en-US" sz="4800" dirty="0"/>
              <a:t>For example, in physics people often assume that acceleration of a particle is constant, even though it is never completely true</a:t>
            </a:r>
          </a:p>
        </p:txBody>
      </p:sp>
    </p:spTree>
    <p:extLst>
      <p:ext uri="{BB962C8B-B14F-4D97-AF65-F5344CB8AC3E}">
        <p14:creationId xmlns:p14="http://schemas.microsoft.com/office/powerpoint/2010/main" val="168329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Two parameters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8262" y="1362808"/>
                <a:ext cx="11772900" cy="5372100"/>
              </a:xfrm>
            </p:spPr>
            <p:txBody>
              <a:bodyPr>
                <a:normAutofit/>
              </a:bodyPr>
              <a:lstStyle/>
              <a:p>
                <a:r>
                  <a:rPr lang="en-US" sz="4800" dirty="0"/>
                  <a:t>Our `a priori’ law will have two parameters that we will denote by Greek letters: </a:t>
                </a:r>
                <a14:m>
                  <m:oMath xmlns:m="http://schemas.openxmlformats.org/officeDocument/2006/math">
                    <m:r>
                      <a:rPr lang="en-US" sz="4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and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sz="4800" dirty="0"/>
                  <a:t> (for `</a:t>
                </a:r>
                <a:r>
                  <a:rPr lang="en-US" sz="4800" dirty="0">
                    <a:solidFill>
                      <a:srgbClr val="FF0000"/>
                    </a:solidFill>
                  </a:rPr>
                  <a:t>m</a:t>
                </a:r>
                <a:r>
                  <a:rPr lang="en-US" sz="4800" dirty="0"/>
                  <a:t>ean’ and `</a:t>
                </a:r>
                <a:r>
                  <a:rPr lang="en-US" sz="4800" dirty="0">
                    <a:solidFill>
                      <a:srgbClr val="00B050"/>
                    </a:solidFill>
                  </a:rPr>
                  <a:t>s</a:t>
                </a:r>
                <a:r>
                  <a:rPr lang="en-US" sz="4800" dirty="0"/>
                  <a:t>tandard deviation). </a:t>
                </a:r>
              </a:p>
              <a:p>
                <a:r>
                  <a:rPr lang="en-US" sz="4800" dirty="0"/>
                  <a:t>The “Greek” numbers do not come from the data. Rather, we choose them to help specify the model.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8262" y="1362808"/>
                <a:ext cx="11772900" cy="5372100"/>
              </a:xfrm>
              <a:blipFill>
                <a:blip r:embed="rId2"/>
                <a:stretch>
                  <a:fillRect l="-2175" t="-3859" r="-15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460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Ok, really?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7054" y="1230922"/>
                <a:ext cx="11623431" cy="544243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4800" dirty="0"/>
                  <a:t>In fact, this is roughly what they are. There are </a:t>
                </a:r>
                <a:r>
                  <a:rPr lang="en-US" sz="48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324,099,593 </a:t>
                </a:r>
                <a:r>
                  <a:rPr lang="en-US" sz="4800" b="0" i="0" dirty="0">
                    <a:solidFill>
                      <a:srgbClr val="000000"/>
                    </a:solidFill>
                    <a:effectLst/>
                  </a:rPr>
                  <a:t>people in the US. </a:t>
                </a:r>
                <a:r>
                  <a:rPr lang="en-US" sz="4800" dirty="0">
                    <a:solidFill>
                      <a:srgbClr val="000000"/>
                    </a:solidFill>
                  </a:rPr>
                  <a:t>Let’s assume we want to know some numerical characteristic. </a:t>
                </a:r>
              </a:p>
              <a:p>
                <a:r>
                  <a:rPr lang="en-US" sz="4800" dirty="0">
                    <a:solidFill>
                      <a:srgbClr val="000000"/>
                    </a:solidFill>
                  </a:rPr>
                  <a:t>Let’s assume we actually collected this characteristic from every single person. Then we can compute it’s mean and </a:t>
                </a:r>
                <a:r>
                  <a:rPr lang="en-US" sz="4800" dirty="0" err="1">
                    <a:solidFill>
                      <a:srgbClr val="000000"/>
                    </a:solidFill>
                  </a:rPr>
                  <a:t>st.</a:t>
                </a:r>
                <a:r>
                  <a:rPr lang="en-US" sz="4800" dirty="0">
                    <a:solidFill>
                      <a:srgbClr val="000000"/>
                    </a:solidFill>
                  </a:rPr>
                  <a:t> dev., and they will be </a:t>
                </a:r>
                <a14:m>
                  <m:oMath xmlns:m="http://schemas.openxmlformats.org/officeDocument/2006/math">
                    <m:r>
                      <a:rPr lang="en-US" sz="4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and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sz="4800" dirty="0"/>
                  <a:t> </a:t>
                </a:r>
                <a:endParaRPr lang="en-US" sz="48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7054" y="1230922"/>
                <a:ext cx="11623431" cy="5442439"/>
              </a:xfrm>
              <a:blipFill>
                <a:blip r:embed="rId2"/>
                <a:stretch>
                  <a:fillRect l="-2150" t="-4927" r="-2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4303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5315" y="228600"/>
                <a:ext cx="11667393" cy="6435969"/>
              </a:xfrm>
            </p:spPr>
            <p:txBody>
              <a:bodyPr>
                <a:normAutofit/>
              </a:bodyPr>
              <a:lstStyle/>
              <a:p>
                <a:r>
                  <a:rPr lang="en-US" sz="4800" dirty="0"/>
                  <a:t>But in practice we can never ask all </a:t>
                </a:r>
                <a:r>
                  <a:rPr lang="en-US" sz="48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324,099,593 </a:t>
                </a:r>
                <a:r>
                  <a:rPr lang="en-US" sz="4800" b="0" i="0" dirty="0">
                    <a:solidFill>
                      <a:srgbClr val="000000"/>
                    </a:solidFill>
                    <a:effectLst/>
                  </a:rPr>
                  <a:t>people. So we never actually know </a:t>
                </a:r>
                <a14:m>
                  <m:oMath xmlns:m="http://schemas.openxmlformats.org/officeDocument/2006/math">
                    <m:r>
                      <a:rPr lang="en-US" sz="4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and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sz="4800" dirty="0"/>
                  <a:t> </a:t>
                </a:r>
                <a:endParaRPr lang="en-US" sz="4800" b="0" i="0" dirty="0">
                  <a:solidFill>
                    <a:srgbClr val="000000"/>
                  </a:solidFill>
                  <a:effectLst/>
                </a:endParaRPr>
              </a:p>
              <a:p>
                <a:r>
                  <a:rPr lang="en-US" sz="4800" dirty="0">
                    <a:solidFill>
                      <a:srgbClr val="000000"/>
                    </a:solidFill>
                  </a:rPr>
                  <a:t>So let’s assume we asked only 100,000 people. This will be our data, and we can use it to predict what actually happens with the whole population</a:t>
                </a:r>
              </a:p>
              <a:p>
                <a:r>
                  <a:rPr lang="en-US" sz="4800" dirty="0"/>
                  <a:t> If we compute it’s mean and </a:t>
                </a:r>
                <a:r>
                  <a:rPr lang="en-US" sz="4800" dirty="0" err="1"/>
                  <a:t>st.</a:t>
                </a:r>
                <a:r>
                  <a:rPr lang="en-US" sz="4800" dirty="0"/>
                  <a:t> dev., we will get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sz="4800" dirty="0"/>
                  <a:t> and 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5315" y="228600"/>
                <a:ext cx="11667393" cy="6435969"/>
              </a:xfrm>
              <a:blipFill>
                <a:blip r:embed="rId2"/>
                <a:stretch>
                  <a:fillRect l="-2142" t="-3223" r="-2090" b="-2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67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2223" y="158262"/>
                <a:ext cx="11913577" cy="6018701"/>
              </a:xfrm>
            </p:spPr>
            <p:txBody>
              <a:bodyPr>
                <a:normAutofit/>
              </a:bodyPr>
              <a:lstStyle/>
              <a:p>
                <a:r>
                  <a:rPr lang="en-US" sz="4800" dirty="0"/>
                  <a:t>If we want to use the normal model, we will, therefore, have to make our best guess about values of </a:t>
                </a:r>
                <a14:m>
                  <m:oMath xmlns:m="http://schemas.openxmlformats.org/officeDocument/2006/math">
                    <m:r>
                      <a:rPr lang="en-US" sz="4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and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sz="4800" dirty="0"/>
                  <a:t>.</a:t>
                </a:r>
              </a:p>
              <a:p>
                <a:r>
                  <a:rPr lang="en-US" sz="4800" dirty="0"/>
                  <a:t>Making the right guess is a huge part of Statistics, and we will discuss is later.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2223" y="158262"/>
                <a:ext cx="11913577" cy="6018701"/>
              </a:xfrm>
              <a:blipFill>
                <a:blip r:embed="rId2"/>
                <a:stretch>
                  <a:fillRect l="-2097" t="-3445" r="-14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7352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and rescaling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7" y="1825625"/>
            <a:ext cx="11904785" cy="4944452"/>
          </a:xfrm>
        </p:spPr>
        <p:txBody>
          <a:bodyPr>
            <a:normAutofit/>
          </a:bodyPr>
          <a:lstStyle/>
          <a:p>
            <a:r>
              <a:rPr lang="en-US" sz="4800" dirty="0"/>
              <a:t>Recall: if we subtract a fixed number from each value of the data, we shift the mean by this number and do not change the </a:t>
            </a:r>
            <a:r>
              <a:rPr lang="en-US" sz="4800" dirty="0" err="1"/>
              <a:t>st.</a:t>
            </a:r>
            <a:r>
              <a:rPr lang="en-US" sz="4800" dirty="0"/>
              <a:t> dev.</a:t>
            </a:r>
          </a:p>
          <a:p>
            <a:r>
              <a:rPr lang="en-US" sz="4800" dirty="0"/>
              <a:t>If we divide by a fixed number, we divide both mean and the </a:t>
            </a:r>
            <a:r>
              <a:rPr lang="en-US" sz="4800" dirty="0" err="1"/>
              <a:t>st.</a:t>
            </a:r>
            <a:r>
              <a:rPr lang="en-US" sz="4800" dirty="0"/>
              <a:t> dev. by this number</a:t>
            </a:r>
          </a:p>
        </p:txBody>
      </p:sp>
    </p:spTree>
    <p:extLst>
      <p:ext uri="{BB962C8B-B14F-4D97-AF65-F5344CB8AC3E}">
        <p14:creationId xmlns:p14="http://schemas.microsoft.com/office/powerpoint/2010/main" val="1111007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2223" y="158262"/>
                <a:ext cx="11887200" cy="6497515"/>
              </a:xfrm>
            </p:spPr>
            <p:txBody>
              <a:bodyPr>
                <a:normAutofit/>
              </a:bodyPr>
              <a:lstStyle/>
              <a:p>
                <a:r>
                  <a:rPr lang="en-US" sz="4800" dirty="0"/>
                  <a:t>Thus, if we assume our data fits into the law with mean </a:t>
                </a:r>
                <a14:m>
                  <m:oMath xmlns:m="http://schemas.openxmlformats.org/officeDocument/2006/math">
                    <m:r>
                      <a:rPr lang="en-US" sz="4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and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standard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deviation</m:t>
                    </m:r>
                    <m:r>
                      <m:rPr>
                        <m:nor/>
                      </m:rP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sz="4800" dirty="0"/>
                  <a:t>, then the “z-scores”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den>
                    </m:f>
                  </m:oMath>
                </a14:m>
                <a:r>
                  <a:rPr lang="en-US" sz="4800" dirty="0"/>
                  <a:t> </a:t>
                </a:r>
              </a:p>
              <a:p>
                <a:pPr marL="0" indent="0">
                  <a:buNone/>
                </a:pPr>
                <a:r>
                  <a:rPr lang="en-US" sz="4800" dirty="0"/>
                  <a:t>should fit into the same law, but with mean </a:t>
                </a:r>
                <a:r>
                  <a:rPr lang="en-US" sz="4800" dirty="0">
                    <a:solidFill>
                      <a:srgbClr val="FF0000"/>
                    </a:solidFill>
                  </a:rPr>
                  <a:t>0 </a:t>
                </a:r>
                <a:r>
                  <a:rPr lang="en-US" sz="4800" dirty="0"/>
                  <a:t>and standard deviation </a:t>
                </a:r>
                <a:r>
                  <a:rPr lang="en-US" sz="4800" dirty="0">
                    <a:solidFill>
                      <a:srgbClr val="00B050"/>
                    </a:solidFill>
                  </a:rPr>
                  <a:t>1</a:t>
                </a:r>
                <a:r>
                  <a:rPr lang="en-US" sz="4800" dirty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2223" y="158262"/>
                <a:ext cx="11887200" cy="6497515"/>
              </a:xfrm>
              <a:blipFill>
                <a:blip r:embed="rId2"/>
                <a:stretch>
                  <a:fillRect l="-2308" t="-3189" r="-1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11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987</Words>
  <Application>Microsoft Office PowerPoint</Application>
  <PresentationFormat>Widescreen</PresentationFormat>
  <Paragraphs>155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Wingdings</vt:lpstr>
      <vt:lpstr>Office Theme</vt:lpstr>
      <vt:lpstr>Lecture 8</vt:lpstr>
      <vt:lpstr>Reminder from previous lecture</vt:lpstr>
      <vt:lpstr>Modeling </vt:lpstr>
      <vt:lpstr>Two parameters</vt:lpstr>
      <vt:lpstr>Ok, really?</vt:lpstr>
      <vt:lpstr>PowerPoint Presentation</vt:lpstr>
      <vt:lpstr>PowerPoint Presentation</vt:lpstr>
      <vt:lpstr>Moving and rescaling</vt:lpstr>
      <vt:lpstr>PowerPoint Presentation</vt:lpstr>
      <vt:lpstr>The actual law </vt:lpstr>
      <vt:lpstr>PowerPoint Presentation</vt:lpstr>
      <vt:lpstr>How to use it?</vt:lpstr>
      <vt:lpstr>PowerPoint Presentation</vt:lpstr>
      <vt:lpstr>PowerPoint Presentation</vt:lpstr>
      <vt:lpstr>Let’s check ourselves</vt:lpstr>
      <vt:lpstr>The 68-95-99.7 rule </vt:lpstr>
      <vt:lpstr>The 68-95-99.7 rule again </vt:lpstr>
      <vt:lpstr>What about other values of μ "and" σ?  </vt:lpstr>
      <vt:lpstr>PowerPoint Presentation</vt:lpstr>
      <vt:lpstr>Is this class gonna be curved?????????</vt:lpstr>
      <vt:lpstr>PowerPoint Presentation</vt:lpstr>
      <vt:lpstr>PowerPoint Presentation</vt:lpstr>
      <vt:lpstr>PowerPoint Presentation</vt:lpstr>
      <vt:lpstr>There are more options. </vt:lpstr>
      <vt:lpstr>What would normal model do in our class?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</dc:creator>
  <cp:lastModifiedBy>tr</cp:lastModifiedBy>
  <cp:revision>15</cp:revision>
  <dcterms:created xsi:type="dcterms:W3CDTF">2016-09-18T20:56:35Z</dcterms:created>
  <dcterms:modified xsi:type="dcterms:W3CDTF">2016-09-19T01:35:47Z</dcterms:modified>
</cp:coreProperties>
</file>