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ppt/charts/chartEx2.xml" ContentType="application/vnd.ms-office.chartex+xml"/>
  <Override PartName="/ppt/charts/style2.xml" ContentType="application/vnd.ms-office.chartstyle+xml"/>
  <Override PartName="/ppt/charts/colors2.xml" ContentType="application/vnd.ms-office.chartcolorstyle+xml"/>
  <Override PartName="/ppt/charts/chartEx3.xml" ContentType="application/vnd.ms-office.chartex+xml"/>
  <Override PartName="/ppt/charts/style3.xml" ContentType="application/vnd.ms-office.chartstyle+xml"/>
  <Override PartName="/ppt/charts/colors3.xml" ContentType="application/vnd.ms-office.chartcolorstyle+xml"/>
  <Override PartName="/ppt/charts/chartEx4.xml" ContentType="application/vnd.ms-office.chartex+xml"/>
  <Override PartName="/ppt/charts/style4.xml" ContentType="application/vnd.ms-office.chartstyle+xml"/>
  <Override PartName="/ppt/charts/colors4.xml" ContentType="application/vnd.ms-office.chartcolorstyle+xml"/>
  <Override PartName="/ppt/charts/chartEx5.xml" ContentType="application/vnd.ms-office.chartex+xml"/>
  <Override PartName="/ppt/charts/style5.xml" ContentType="application/vnd.ms-office.chartstyle+xml"/>
  <Override PartName="/ppt/charts/colors5.xml" ContentType="application/vnd.ms-office.chartcolorstyle+xml"/>
  <Override PartName="/ppt/charts/chartEx6.xml" ContentType="application/vnd.ms-office.chartex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Book1" TargetMode="External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oleObject" Target="Book1" TargetMode="External"/></Relationships>
</file>

<file path=ppt/charts/_rels/chartEx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oleObject" Target="Book1" TargetMode="External"/></Relationships>
</file>

<file path=ppt/charts/_rels/chartEx4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microsoft.com/office/2011/relationships/chartStyle" Target="style4.xml"/><Relationship Id="rId1" Type="http://schemas.openxmlformats.org/officeDocument/2006/relationships/oleObject" Target="Book1" TargetMode="External"/></Relationships>
</file>

<file path=ppt/charts/_rels/chartEx5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microsoft.com/office/2011/relationships/chartStyle" Target="style5.xml"/><Relationship Id="rId1" Type="http://schemas.openxmlformats.org/officeDocument/2006/relationships/oleObject" Target="Book1" TargetMode="External"/></Relationships>
</file>

<file path=ppt/charts/_rels/chartEx6.xml.rels><?xml version="1.0" encoding="UTF-8" standalone="yes"?>
<Relationships xmlns="http://schemas.openxmlformats.org/package/2006/relationships"><Relationship Id="rId3" Type="http://schemas.microsoft.com/office/2011/relationships/chartColorStyle" Target="colors6.xml"/><Relationship Id="rId2" Type="http://schemas.microsoft.com/office/2011/relationships/chartStyle" Target="style6.xml"/><Relationship Id="rId1" Type="http://schemas.openxmlformats.org/officeDocument/2006/relationships/oleObject" Target="Book1" TargetMode="External"/></Relationships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Sheet1!$E$4:$E$31</cx:f>
        <cx:lvl ptCount="28" formatCode="General">
          <cx:pt idx="0">68</cx:pt>
          <cx:pt idx="1">79</cx:pt>
          <cx:pt idx="2">30</cx:pt>
          <cx:pt idx="3">83</cx:pt>
          <cx:pt idx="4">8</cx:pt>
          <cx:pt idx="5">57</cx:pt>
          <cx:pt idx="6">4</cx:pt>
          <cx:pt idx="7">92</cx:pt>
          <cx:pt idx="8">83</cx:pt>
          <cx:pt idx="9">85</cx:pt>
          <cx:pt idx="10">19</cx:pt>
          <cx:pt idx="11">18</cx:pt>
          <cx:pt idx="12">100</cx:pt>
          <cx:pt idx="13">19</cx:pt>
          <cx:pt idx="14">11</cx:pt>
          <cx:pt idx="15">75</cx:pt>
          <cx:pt idx="16">71</cx:pt>
          <cx:pt idx="17">86</cx:pt>
          <cx:pt idx="18">94</cx:pt>
          <cx:pt idx="19">18</cx:pt>
          <cx:pt idx="20">81</cx:pt>
          <cx:pt idx="21">98</cx:pt>
          <cx:pt idx="22">60</cx:pt>
          <cx:pt idx="23">50</cx:pt>
          <cx:pt idx="24">43</cx:pt>
          <cx:pt idx="25">79</cx:pt>
          <cx:pt idx="26">6</cx:pt>
          <cx:pt idx="27">35</cx:pt>
        </cx:lvl>
      </cx:numDim>
    </cx:data>
  </cx:chartData>
  <cx:chart>
    <cx:plotArea>
      <cx:plotAreaRegion>
        <cx:series layoutId="clusteredColumn" uniqueId="{A0D22398-EB8B-4FEF-8047-A6BE1C22ACC0}">
          <cx:dataId val="0"/>
          <cx:layoutPr>
            <cx:binning intervalClosed="r">
              <cx:binSize val="6"/>
            </cx:binning>
          </cx:layoutPr>
        </cx:series>
      </cx:plotAreaRegion>
      <cx:axis id="0">
        <cx:catScaling gapWidth="0"/>
        <cx:tickLabels/>
        <cx:txPr>
          <a:bodyPr spcFirstLastPara="1" vertOverflow="ellipsis" wrap="square" lIns="0" tIns="0" rIns="0" bIns="0" anchor="ctr" anchorCtr="1"/>
          <a:lstStyle/>
          <a:p>
            <a:pPr>
              <a:defRPr sz="2000"/>
            </a:pPr>
            <a:endParaRPr lang="en-US" sz="2000"/>
          </a:p>
        </cx:txPr>
      </cx:axis>
      <cx:axis id="1">
        <cx:valScaling/>
        <cx:majorGridlines/>
        <cx:tickLabels/>
      </cx:axis>
    </cx:plotArea>
  </cx:chart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Sheet1!$F$4:$F$31</cx:f>
        <cx:lvl ptCount="28" formatCode="General">
          <cx:pt idx="0">41</cx:pt>
          <cx:pt idx="1">52</cx:pt>
          <cx:pt idx="2">3</cx:pt>
          <cx:pt idx="3">56</cx:pt>
          <cx:pt idx="4">-19</cx:pt>
          <cx:pt idx="5">30</cx:pt>
          <cx:pt idx="6">-23</cx:pt>
          <cx:pt idx="7">65</cx:pt>
          <cx:pt idx="8">56</cx:pt>
          <cx:pt idx="9">58</cx:pt>
          <cx:pt idx="10">-8</cx:pt>
          <cx:pt idx="11">-9</cx:pt>
          <cx:pt idx="12">73</cx:pt>
          <cx:pt idx="13">-8</cx:pt>
          <cx:pt idx="14">-16</cx:pt>
          <cx:pt idx="15">48</cx:pt>
          <cx:pt idx="16">44</cx:pt>
          <cx:pt idx="17">59</cx:pt>
          <cx:pt idx="18">67</cx:pt>
          <cx:pt idx="19">-9</cx:pt>
          <cx:pt idx="20">54</cx:pt>
          <cx:pt idx="21">71</cx:pt>
          <cx:pt idx="22">33</cx:pt>
          <cx:pt idx="23">23</cx:pt>
          <cx:pt idx="24">16</cx:pt>
          <cx:pt idx="25">52</cx:pt>
          <cx:pt idx="26">-21</cx:pt>
          <cx:pt idx="27">8</cx:pt>
        </cx:lvl>
      </cx:numDim>
    </cx:data>
  </cx:chartData>
  <cx:chart>
    <cx:plotArea>
      <cx:plotAreaRegion>
        <cx:series layoutId="clusteredColumn" uniqueId="{A89DA624-0176-4665-BF92-3D78781F4131}">
          <cx:dataId val="0"/>
          <cx:layoutPr>
            <cx:binning intervalClosed="r">
              <cx:binSize val="6"/>
            </cx:binning>
          </cx:layoutPr>
        </cx:series>
      </cx:plotAreaRegion>
      <cx:axis id="0">
        <cx:catScaling gapWidth="0"/>
        <cx:tickLabels/>
        <cx:txPr>
          <a:bodyPr spcFirstLastPara="1" vertOverflow="ellipsis" wrap="square" lIns="0" tIns="0" rIns="0" bIns="0" anchor="ctr" anchorCtr="1"/>
          <a:lstStyle/>
          <a:p>
            <a:pPr>
              <a:defRPr sz="2000"/>
            </a:pPr>
            <a:endParaRPr lang="en-US" sz="2000"/>
          </a:p>
        </cx:txPr>
      </cx:axis>
      <cx:axis id="1">
        <cx:valScaling/>
        <cx:majorGridlines/>
        <cx:tickLabels/>
      </cx:axis>
    </cx:plotArea>
  </cx:chart>
</cx:chartSpace>
</file>

<file path=ppt/charts/chartEx3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Sheet1!$E$4:$E$31</cx:f>
        <cx:lvl ptCount="28" formatCode="General">
          <cx:pt idx="0">68</cx:pt>
          <cx:pt idx="1">79</cx:pt>
          <cx:pt idx="2">30</cx:pt>
          <cx:pt idx="3">83</cx:pt>
          <cx:pt idx="4">8</cx:pt>
          <cx:pt idx="5">57</cx:pt>
          <cx:pt idx="6">4</cx:pt>
          <cx:pt idx="7">92</cx:pt>
          <cx:pt idx="8">83</cx:pt>
          <cx:pt idx="9">85</cx:pt>
          <cx:pt idx="10">19</cx:pt>
          <cx:pt idx="11">18</cx:pt>
          <cx:pt idx="12">100</cx:pt>
          <cx:pt idx="13">19</cx:pt>
          <cx:pt idx="14">11</cx:pt>
          <cx:pt idx="15">75</cx:pt>
          <cx:pt idx="16">71</cx:pt>
          <cx:pt idx="17">86</cx:pt>
          <cx:pt idx="18">94</cx:pt>
          <cx:pt idx="19">18</cx:pt>
          <cx:pt idx="20">81</cx:pt>
          <cx:pt idx="21">98</cx:pt>
          <cx:pt idx="22">60</cx:pt>
          <cx:pt idx="23">50</cx:pt>
          <cx:pt idx="24">43</cx:pt>
          <cx:pt idx="25">79</cx:pt>
          <cx:pt idx="26">6</cx:pt>
          <cx:pt idx="27">35</cx:pt>
        </cx:lvl>
      </cx:numDim>
    </cx:data>
  </cx:chartData>
  <cx:chart>
    <cx:plotArea>
      <cx:plotAreaRegion>
        <cx:series layoutId="clusteredColumn" uniqueId="{A0D22398-EB8B-4FEF-8047-A6BE1C22ACC0}">
          <cx:dataId val="0"/>
          <cx:layoutPr>
            <cx:binning intervalClosed="r">
              <cx:binSize val="6"/>
            </cx:binning>
          </cx:layoutPr>
        </cx:series>
      </cx:plotAreaRegion>
      <cx:axis id="0">
        <cx:catScaling gapWidth="0"/>
        <cx:tickLabels/>
        <cx:txPr>
          <a:bodyPr spcFirstLastPara="1" vertOverflow="ellipsis" wrap="square" lIns="0" tIns="0" rIns="0" bIns="0" anchor="ctr" anchorCtr="1"/>
          <a:lstStyle/>
          <a:p>
            <a:pPr>
              <a:defRPr sz="2000"/>
            </a:pPr>
            <a:endParaRPr lang="en-US" sz="2000"/>
          </a:p>
        </cx:txPr>
      </cx:axis>
      <cx:axis id="1">
        <cx:valScaling/>
        <cx:majorGridlines/>
        <cx:tickLabels/>
      </cx:axis>
    </cx:plotArea>
  </cx:chart>
</cx:chartSpace>
</file>

<file path=ppt/charts/chartEx4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Sheet1!$F$4:$F$31</cx:f>
        <cx:lvl ptCount="28" formatCode="General">
          <cx:pt idx="0">41</cx:pt>
          <cx:pt idx="1">52</cx:pt>
          <cx:pt idx="2">3</cx:pt>
          <cx:pt idx="3">56</cx:pt>
          <cx:pt idx="4">-19</cx:pt>
          <cx:pt idx="5">30</cx:pt>
          <cx:pt idx="6">-23</cx:pt>
          <cx:pt idx="7">65</cx:pt>
          <cx:pt idx="8">56</cx:pt>
          <cx:pt idx="9">58</cx:pt>
          <cx:pt idx="10">-8</cx:pt>
          <cx:pt idx="11">-9</cx:pt>
          <cx:pt idx="12">73</cx:pt>
          <cx:pt idx="13">-8</cx:pt>
          <cx:pt idx="14">-16</cx:pt>
          <cx:pt idx="15">48</cx:pt>
          <cx:pt idx="16">44</cx:pt>
          <cx:pt idx="17">59</cx:pt>
          <cx:pt idx="18">67</cx:pt>
          <cx:pt idx="19">-9</cx:pt>
          <cx:pt idx="20">54</cx:pt>
          <cx:pt idx="21">71</cx:pt>
          <cx:pt idx="22">33</cx:pt>
          <cx:pt idx="23">23</cx:pt>
          <cx:pt idx="24">16</cx:pt>
          <cx:pt idx="25">52</cx:pt>
          <cx:pt idx="26">-21</cx:pt>
          <cx:pt idx="27">8</cx:pt>
        </cx:lvl>
      </cx:numDim>
    </cx:data>
  </cx:chartData>
  <cx:chart>
    <cx:plotArea>
      <cx:plotAreaRegion>
        <cx:series layoutId="clusteredColumn" uniqueId="{A89DA624-0176-4665-BF92-3D78781F4131}">
          <cx:dataId val="0"/>
          <cx:layoutPr>
            <cx:binning intervalClosed="r">
              <cx:binSize val="6"/>
            </cx:binning>
          </cx:layoutPr>
        </cx:series>
      </cx:plotAreaRegion>
      <cx:axis id="0">
        <cx:catScaling gapWidth="0"/>
        <cx:tickLabels/>
        <cx:txPr>
          <a:bodyPr spcFirstLastPara="1" vertOverflow="ellipsis" wrap="square" lIns="0" tIns="0" rIns="0" bIns="0" anchor="ctr" anchorCtr="1"/>
          <a:lstStyle/>
          <a:p>
            <a:pPr>
              <a:defRPr sz="2000"/>
            </a:pPr>
            <a:endParaRPr lang="en-US" sz="2000"/>
          </a:p>
        </cx:txPr>
      </cx:axis>
      <cx:axis id="1">
        <cx:valScaling/>
        <cx:majorGridlines/>
        <cx:tickLabels/>
      </cx:axis>
    </cx:plotArea>
  </cx:chart>
</cx:chartSpace>
</file>

<file path=ppt/charts/chartEx5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Sheet1!$E$4:$E$31</cx:f>
        <cx:lvl ptCount="28" formatCode="General">
          <cx:pt idx="0">68</cx:pt>
          <cx:pt idx="1">79</cx:pt>
          <cx:pt idx="2">30</cx:pt>
          <cx:pt idx="3">83</cx:pt>
          <cx:pt idx="4">8</cx:pt>
          <cx:pt idx="5">57</cx:pt>
          <cx:pt idx="6">4</cx:pt>
          <cx:pt idx="7">92</cx:pt>
          <cx:pt idx="8">83</cx:pt>
          <cx:pt idx="9">85</cx:pt>
          <cx:pt idx="10">19</cx:pt>
          <cx:pt idx="11">18</cx:pt>
          <cx:pt idx="12">100</cx:pt>
          <cx:pt idx="13">19</cx:pt>
          <cx:pt idx="14">11</cx:pt>
          <cx:pt idx="15">75</cx:pt>
          <cx:pt idx="16">71</cx:pt>
          <cx:pt idx="17">86</cx:pt>
          <cx:pt idx="18">94</cx:pt>
          <cx:pt idx="19">18</cx:pt>
          <cx:pt idx="20">81</cx:pt>
          <cx:pt idx="21">98</cx:pt>
          <cx:pt idx="22">60</cx:pt>
          <cx:pt idx="23">50</cx:pt>
          <cx:pt idx="24">43</cx:pt>
          <cx:pt idx="25">79</cx:pt>
          <cx:pt idx="26">6</cx:pt>
          <cx:pt idx="27">35</cx:pt>
        </cx:lvl>
      </cx:numDim>
    </cx:data>
  </cx:chartData>
  <cx:chart>
    <cx:plotArea>
      <cx:plotAreaRegion>
        <cx:series layoutId="clusteredColumn" uniqueId="{A0D22398-EB8B-4FEF-8047-A6BE1C22ACC0}">
          <cx:dataId val="0"/>
          <cx:layoutPr>
            <cx:binning intervalClosed="r">
              <cx:binSize val="6"/>
            </cx:binning>
          </cx:layoutPr>
        </cx:series>
      </cx:plotAreaRegion>
      <cx:axis id="0">
        <cx:catScaling gapWidth="0"/>
        <cx:tickLabels/>
        <cx:txPr>
          <a:bodyPr spcFirstLastPara="1" vertOverflow="ellipsis" wrap="square" lIns="0" tIns="0" rIns="0" bIns="0" anchor="ctr" anchorCtr="1"/>
          <a:lstStyle/>
          <a:p>
            <a:pPr>
              <a:defRPr sz="2000"/>
            </a:pPr>
            <a:endParaRPr lang="en-US" sz="2000"/>
          </a:p>
        </cx:txPr>
      </cx:axis>
      <cx:axis id="1">
        <cx:valScaling/>
        <cx:majorGridlines/>
        <cx:tickLabels/>
      </cx:axis>
    </cx:plotArea>
  </cx:chart>
</cx:chartSpace>
</file>

<file path=ppt/charts/chartEx6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Sheet1!$F$4:$F$31</cx:f>
        <cx:lvl ptCount="28" formatCode="General">
          <cx:pt idx="0">41</cx:pt>
          <cx:pt idx="1">52</cx:pt>
          <cx:pt idx="2">3</cx:pt>
          <cx:pt idx="3">56</cx:pt>
          <cx:pt idx="4">-19</cx:pt>
          <cx:pt idx="5">30</cx:pt>
          <cx:pt idx="6">-23</cx:pt>
          <cx:pt idx="7">65</cx:pt>
          <cx:pt idx="8">56</cx:pt>
          <cx:pt idx="9">58</cx:pt>
          <cx:pt idx="10">-8</cx:pt>
          <cx:pt idx="11">-9</cx:pt>
          <cx:pt idx="12">73</cx:pt>
          <cx:pt idx="13">-8</cx:pt>
          <cx:pt idx="14">-16</cx:pt>
          <cx:pt idx="15">48</cx:pt>
          <cx:pt idx="16">44</cx:pt>
          <cx:pt idx="17">59</cx:pt>
          <cx:pt idx="18">67</cx:pt>
          <cx:pt idx="19">-9</cx:pt>
          <cx:pt idx="20">54</cx:pt>
          <cx:pt idx="21">71</cx:pt>
          <cx:pt idx="22">33</cx:pt>
          <cx:pt idx="23">23</cx:pt>
          <cx:pt idx="24">16</cx:pt>
          <cx:pt idx="25">52</cx:pt>
          <cx:pt idx="26">-21</cx:pt>
          <cx:pt idx="27">8</cx:pt>
        </cx:lvl>
      </cx:numDim>
    </cx:data>
  </cx:chartData>
  <cx:chart>
    <cx:plotArea>
      <cx:plotAreaRegion>
        <cx:series layoutId="clusteredColumn" uniqueId="{A89DA624-0176-4665-BF92-3D78781F4131}">
          <cx:dataId val="0"/>
          <cx:layoutPr>
            <cx:binning intervalClosed="r">
              <cx:binSize val="6"/>
            </cx:binning>
          </cx:layoutPr>
        </cx:series>
      </cx:plotAreaRegion>
      <cx:axis id="0">
        <cx:catScaling gapWidth="0"/>
        <cx:tickLabels/>
        <cx:txPr>
          <a:bodyPr spcFirstLastPara="1" vertOverflow="ellipsis" wrap="square" lIns="0" tIns="0" rIns="0" bIns="0" anchor="ctr" anchorCtr="1"/>
          <a:lstStyle/>
          <a:p>
            <a:pPr>
              <a:defRPr sz="2000"/>
            </a:pPr>
            <a:endParaRPr lang="en-US" sz="2000"/>
          </a:p>
        </cx:txPr>
      </cx:axis>
      <cx:axis id="1">
        <cx:valScaling/>
        <cx:majorGridlines/>
        <cx:tickLabels/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163F-85EE-42D2-A187-85336A6647DE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83D1-C428-441E-B8A0-EDC3E728D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0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163F-85EE-42D2-A187-85336A6647DE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83D1-C428-441E-B8A0-EDC3E728D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32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163F-85EE-42D2-A187-85336A6647DE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83D1-C428-441E-B8A0-EDC3E728D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540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163F-85EE-42D2-A187-85336A6647DE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83D1-C428-441E-B8A0-EDC3E728D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102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163F-85EE-42D2-A187-85336A6647DE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83D1-C428-441E-B8A0-EDC3E728D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294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163F-85EE-42D2-A187-85336A6647DE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83D1-C428-441E-B8A0-EDC3E728D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896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163F-85EE-42D2-A187-85336A6647DE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83D1-C428-441E-B8A0-EDC3E728D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442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163F-85EE-42D2-A187-85336A6647DE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83D1-C428-441E-B8A0-EDC3E728D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63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163F-85EE-42D2-A187-85336A6647DE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83D1-C428-441E-B8A0-EDC3E728D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956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163F-85EE-42D2-A187-85336A6647DE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83D1-C428-441E-B8A0-EDC3E728D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109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163F-85EE-42D2-A187-85336A6647DE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83D1-C428-441E-B8A0-EDC3E728D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206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5163F-85EE-42D2-A187-85336A6647DE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F83D1-C428-441E-B8A0-EDC3E728D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476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microsoft.com/office/2014/relationships/chartEx" Target="../charts/chartEx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microsoft.com/office/2014/relationships/chartEx" Target="../charts/chartEx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microsoft.com/office/2014/relationships/chartEx" Target="../charts/chartEx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microsoft.com/office/2014/relationships/chartEx" Target="../charts/chartEx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microsoft.com/office/2014/relationships/chartEx" Target="../charts/chartEx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7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Harry Potter and the Normal Model</a:t>
            </a:r>
          </a:p>
        </p:txBody>
      </p:sp>
    </p:spTree>
    <p:extLst>
      <p:ext uri="{BB962C8B-B14F-4D97-AF65-F5344CB8AC3E}">
        <p14:creationId xmlns:p14="http://schemas.microsoft.com/office/powerpoint/2010/main" val="3418065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18452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1646"/>
            <a:ext cx="10515600" cy="5996354"/>
          </a:xfrm>
        </p:spPr>
        <p:txBody>
          <a:bodyPr>
            <a:normAutofit/>
          </a:bodyPr>
          <a:lstStyle/>
          <a:p>
            <a:r>
              <a:rPr lang="en-US" sz="4800" dirty="0"/>
              <a:t>69, 53, 4, 80, 64</a:t>
            </a:r>
          </a:p>
          <a:p>
            <a:r>
              <a:rPr lang="en-US" sz="4800" dirty="0"/>
              <a:t>Average = 54</a:t>
            </a:r>
          </a:p>
          <a:p>
            <a:r>
              <a:rPr lang="en-US" sz="4800" dirty="0"/>
              <a:t>69-54=15,     53-54=-1,     4-54=-50, </a:t>
            </a:r>
          </a:p>
          <a:p>
            <a:pPr marL="0" indent="0">
              <a:buNone/>
            </a:pPr>
            <a:r>
              <a:rPr lang="en-US" sz="4800" dirty="0"/>
              <a:t>  80-54=26,     64-54=10</a:t>
            </a:r>
          </a:p>
          <a:p>
            <a:r>
              <a:rPr lang="en-US" sz="4800" dirty="0"/>
              <a:t>Now 15+(-1)+(-50)+26+10=0</a:t>
            </a:r>
          </a:p>
        </p:txBody>
      </p:sp>
    </p:spTree>
    <p:extLst>
      <p:ext uri="{BB962C8B-B14F-4D97-AF65-F5344CB8AC3E}">
        <p14:creationId xmlns:p14="http://schemas.microsoft.com/office/powerpoint/2010/main" val="3622338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808" y="149468"/>
            <a:ext cx="11972192" cy="7693270"/>
          </a:xfrm>
        </p:spPr>
        <p:txBody>
          <a:bodyPr>
            <a:normAutofit fontScale="92500" lnSpcReduction="10000"/>
          </a:bodyPr>
          <a:lstStyle/>
          <a:p>
            <a:r>
              <a:rPr lang="en-US" sz="5200" dirty="0"/>
              <a:t>Further, </a:t>
            </a:r>
          </a:p>
          <a:p>
            <a:pPr marL="0" indent="0">
              <a:buNone/>
            </a:pPr>
            <a:r>
              <a:rPr lang="en-US" sz="5200" dirty="0"/>
              <a:t>  15</a:t>
            </a:r>
            <a:r>
              <a:rPr lang="en-US" sz="5200" baseline="30000" dirty="0"/>
              <a:t>2</a:t>
            </a:r>
            <a:r>
              <a:rPr lang="en-US" sz="5200" dirty="0"/>
              <a:t>=225,       (-1)</a:t>
            </a:r>
            <a:r>
              <a:rPr lang="en-US" sz="5200" baseline="30000" dirty="0"/>
              <a:t>2</a:t>
            </a:r>
            <a:r>
              <a:rPr lang="en-US" sz="5200" dirty="0"/>
              <a:t> =1,        (-50)</a:t>
            </a:r>
            <a:r>
              <a:rPr lang="en-US" sz="5200" baseline="30000" dirty="0"/>
              <a:t> 2</a:t>
            </a:r>
            <a:r>
              <a:rPr lang="en-US" sz="5200" dirty="0"/>
              <a:t> =2500</a:t>
            </a:r>
          </a:p>
          <a:p>
            <a:pPr marL="0" indent="0">
              <a:buNone/>
            </a:pPr>
            <a:r>
              <a:rPr lang="en-US" sz="5200" dirty="0"/>
              <a:t>  26</a:t>
            </a:r>
            <a:r>
              <a:rPr lang="en-US" sz="5200" baseline="30000" dirty="0"/>
              <a:t>2</a:t>
            </a:r>
            <a:r>
              <a:rPr lang="en-US" sz="5200" dirty="0"/>
              <a:t> =676       10</a:t>
            </a:r>
            <a:r>
              <a:rPr lang="en-US" sz="5200" baseline="30000" dirty="0"/>
              <a:t>2</a:t>
            </a:r>
            <a:r>
              <a:rPr lang="en-US" sz="5200" dirty="0"/>
              <a:t> =100</a:t>
            </a:r>
          </a:p>
          <a:p>
            <a:r>
              <a:rPr lang="en-US" sz="5200" dirty="0"/>
              <a:t>Corrected variance = </a:t>
            </a:r>
          </a:p>
          <a:p>
            <a:pPr marL="0" indent="0">
              <a:buNone/>
            </a:pPr>
            <a:r>
              <a:rPr lang="en-US" sz="5200" dirty="0"/>
              <a:t>(225+1+2500+676+100)/4=875.5</a:t>
            </a:r>
          </a:p>
          <a:p>
            <a:pPr marL="0" indent="0">
              <a:buNone/>
            </a:pPr>
            <a:r>
              <a:rPr lang="en-US" sz="5200" dirty="0" err="1"/>
              <a:t>St.dev</a:t>
            </a:r>
            <a:r>
              <a:rPr lang="en-US" sz="5200" dirty="0"/>
              <a:t>.=29.59</a:t>
            </a:r>
          </a:p>
          <a:p>
            <a:r>
              <a:rPr lang="en-US" sz="5200" dirty="0"/>
              <a:t>So, instead of 69 we consider (69-54)/29.59 = 0.51, and so on.</a:t>
            </a:r>
          </a:p>
          <a:p>
            <a:pPr marL="0" indent="0">
              <a:buNone/>
            </a:pPr>
            <a:r>
              <a:rPr lang="en-US" sz="5200" dirty="0"/>
              <a:t>You can now check that the sd. dev. of new data is 1</a:t>
            </a:r>
          </a:p>
          <a:p>
            <a:pPr marL="0" indent="0">
              <a:buNone/>
            </a:pPr>
            <a:r>
              <a:rPr lang="en-US" sz="4800" baseline="30000" dirty="0"/>
              <a:t>    </a:t>
            </a:r>
          </a:p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163177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Terminology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4800" dirty="0"/>
                  <a:t>We denote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̅"/>
                              <m:ctrlPr>
                                <a:rPr lang="en-US" sz="48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acc>
                        </m:num>
                        <m:den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en-US" sz="4800" dirty="0"/>
              </a:p>
              <a:p>
                <a:pPr marL="0" indent="0">
                  <a:buNone/>
                </a:pPr>
                <a:r>
                  <a:rPr lang="en-US" sz="4800" dirty="0"/>
                  <a:t>and call it “z-score”.</a:t>
                </a:r>
              </a:p>
              <a:p>
                <a:pPr marL="0" indent="0">
                  <a:buNone/>
                </a:pPr>
                <a:endParaRPr lang="en-US" sz="48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667" t="-4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7464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Shifting to adjust the center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6190"/>
          </a:xfrm>
        </p:spPr>
        <p:txBody>
          <a:bodyPr>
            <a:normAutofit/>
          </a:bodyPr>
          <a:lstStyle/>
          <a:p>
            <a:r>
              <a:rPr lang="en-US" sz="4800" dirty="0"/>
              <a:t>In all previous examples we subtracted the average. In general, we could subtract (or add) another number.</a:t>
            </a:r>
          </a:p>
          <a:p>
            <a:r>
              <a:rPr lang="en-US" sz="4800" dirty="0"/>
              <a:t>Then, it would shift all measures of position (mean, median, percentiles) by the same number</a:t>
            </a:r>
          </a:p>
        </p:txBody>
      </p:sp>
    </p:spTree>
    <p:extLst>
      <p:ext uri="{BB962C8B-B14F-4D97-AF65-F5344CB8AC3E}">
        <p14:creationId xmlns:p14="http://schemas.microsoft.com/office/powerpoint/2010/main" val="2175969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293224178"/>
                  </p:ext>
                </p:extLst>
              </p:nvPr>
            </p:nvGraphicFramePr>
            <p:xfrm>
              <a:off x="6501912" y="70338"/>
              <a:ext cx="4680438" cy="3499338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4" name="Content Placeholder 3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501912" y="70338"/>
                <a:ext cx="4680438" cy="3499338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013136"/>
              </p:ext>
            </p:extLst>
          </p:nvPr>
        </p:nvGraphicFramePr>
        <p:xfrm>
          <a:off x="489438" y="-9037"/>
          <a:ext cx="4988172" cy="34671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7043">
                  <a:extLst>
                    <a:ext uri="{9D8B030D-6E8A-4147-A177-3AD203B41FA5}">
                      <a16:colId xmlns:a16="http://schemas.microsoft.com/office/drawing/2014/main" val="426064699"/>
                    </a:ext>
                  </a:extLst>
                </a:gridCol>
                <a:gridCol w="1247043">
                  <a:extLst>
                    <a:ext uri="{9D8B030D-6E8A-4147-A177-3AD203B41FA5}">
                      <a16:colId xmlns:a16="http://schemas.microsoft.com/office/drawing/2014/main" val="1210940555"/>
                    </a:ext>
                  </a:extLst>
                </a:gridCol>
                <a:gridCol w="1247043">
                  <a:extLst>
                    <a:ext uri="{9D8B030D-6E8A-4147-A177-3AD203B41FA5}">
                      <a16:colId xmlns:a16="http://schemas.microsoft.com/office/drawing/2014/main" val="2215926545"/>
                    </a:ext>
                  </a:extLst>
                </a:gridCol>
                <a:gridCol w="1247043">
                  <a:extLst>
                    <a:ext uri="{9D8B030D-6E8A-4147-A177-3AD203B41FA5}">
                      <a16:colId xmlns:a16="http://schemas.microsoft.com/office/drawing/2014/main" val="3738893130"/>
                    </a:ext>
                  </a:extLst>
                </a:gridCol>
              </a:tblGrid>
              <a:tr h="433370"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68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</a:rPr>
                        <a:t>92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</a:rPr>
                        <a:t>11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</a:rPr>
                        <a:t>98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0608592"/>
                  </a:ext>
                </a:extLst>
              </a:tr>
              <a:tr h="433370"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</a:rPr>
                        <a:t>79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</a:rPr>
                        <a:t>83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</a:rPr>
                        <a:t>75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</a:rPr>
                        <a:t>60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37887527"/>
                  </a:ext>
                </a:extLst>
              </a:tr>
              <a:tr h="433370"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</a:rPr>
                        <a:t>30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</a:rPr>
                        <a:t>85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</a:rPr>
                        <a:t>71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</a:rPr>
                        <a:t>50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66196054"/>
                  </a:ext>
                </a:extLst>
              </a:tr>
              <a:tr h="433370"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</a:rPr>
                        <a:t>83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</a:rPr>
                        <a:t>19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</a:rPr>
                        <a:t>86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</a:rPr>
                        <a:t>43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33698743"/>
                  </a:ext>
                </a:extLst>
              </a:tr>
              <a:tr h="433370"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</a:rPr>
                        <a:t>8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</a:rPr>
                        <a:t>18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</a:rPr>
                        <a:t>94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</a:rPr>
                        <a:t>79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04023446"/>
                  </a:ext>
                </a:extLst>
              </a:tr>
              <a:tr h="433370"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</a:rPr>
                        <a:t>57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</a:rPr>
                        <a:t>100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</a:rPr>
                        <a:t>18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</a:rPr>
                        <a:t>6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29684783"/>
                  </a:ext>
                </a:extLst>
              </a:tr>
              <a:tr h="433370"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</a:rPr>
                        <a:t>4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</a:rPr>
                        <a:t>19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</a:rPr>
                        <a:t>81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35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0212992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259174"/>
              </p:ext>
            </p:extLst>
          </p:nvPr>
        </p:nvGraphicFramePr>
        <p:xfrm>
          <a:off x="489438" y="3458063"/>
          <a:ext cx="4988172" cy="34671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7043">
                  <a:extLst>
                    <a:ext uri="{9D8B030D-6E8A-4147-A177-3AD203B41FA5}">
                      <a16:colId xmlns:a16="http://schemas.microsoft.com/office/drawing/2014/main" val="2558488025"/>
                    </a:ext>
                  </a:extLst>
                </a:gridCol>
                <a:gridCol w="1247043">
                  <a:extLst>
                    <a:ext uri="{9D8B030D-6E8A-4147-A177-3AD203B41FA5}">
                      <a16:colId xmlns:a16="http://schemas.microsoft.com/office/drawing/2014/main" val="3997835174"/>
                    </a:ext>
                  </a:extLst>
                </a:gridCol>
                <a:gridCol w="1247043">
                  <a:extLst>
                    <a:ext uri="{9D8B030D-6E8A-4147-A177-3AD203B41FA5}">
                      <a16:colId xmlns:a16="http://schemas.microsoft.com/office/drawing/2014/main" val="4260428488"/>
                    </a:ext>
                  </a:extLst>
                </a:gridCol>
                <a:gridCol w="1247043">
                  <a:extLst>
                    <a:ext uri="{9D8B030D-6E8A-4147-A177-3AD203B41FA5}">
                      <a16:colId xmlns:a16="http://schemas.microsoft.com/office/drawing/2014/main" val="1951357008"/>
                    </a:ext>
                  </a:extLst>
                </a:gridCol>
              </a:tblGrid>
              <a:tr h="440575"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solidFill>
                            <a:srgbClr val="FF0000"/>
                          </a:solidFill>
                          <a:effectLst/>
                        </a:rPr>
                        <a:t>41</a:t>
                      </a:r>
                      <a:endParaRPr lang="en-US" sz="3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solidFill>
                            <a:srgbClr val="FF0000"/>
                          </a:solidFill>
                          <a:effectLst/>
                        </a:rPr>
                        <a:t>65</a:t>
                      </a:r>
                      <a:endParaRPr lang="en-US" sz="3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solidFill>
                            <a:srgbClr val="FF0000"/>
                          </a:solidFill>
                          <a:effectLst/>
                        </a:rPr>
                        <a:t>-16</a:t>
                      </a:r>
                      <a:endParaRPr lang="en-US" sz="3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solidFill>
                            <a:srgbClr val="FF0000"/>
                          </a:solidFill>
                          <a:effectLst/>
                        </a:rPr>
                        <a:t>71</a:t>
                      </a:r>
                      <a:endParaRPr lang="en-US" sz="3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85839887"/>
                  </a:ext>
                </a:extLst>
              </a:tr>
              <a:tr h="440575"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solidFill>
                            <a:srgbClr val="FF0000"/>
                          </a:solidFill>
                          <a:effectLst/>
                        </a:rPr>
                        <a:t>52</a:t>
                      </a:r>
                      <a:endParaRPr lang="en-US" sz="3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solidFill>
                            <a:srgbClr val="FF0000"/>
                          </a:solidFill>
                          <a:effectLst/>
                        </a:rPr>
                        <a:t>56</a:t>
                      </a:r>
                      <a:endParaRPr lang="en-US" sz="3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solidFill>
                            <a:srgbClr val="FF0000"/>
                          </a:solidFill>
                          <a:effectLst/>
                        </a:rPr>
                        <a:t>48</a:t>
                      </a:r>
                      <a:endParaRPr lang="en-US" sz="3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solidFill>
                            <a:srgbClr val="FF0000"/>
                          </a:solidFill>
                          <a:effectLst/>
                        </a:rPr>
                        <a:t>33</a:t>
                      </a:r>
                      <a:endParaRPr lang="en-US" sz="3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86264055"/>
                  </a:ext>
                </a:extLst>
              </a:tr>
              <a:tr h="440575"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n-US" sz="3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solidFill>
                            <a:srgbClr val="FF0000"/>
                          </a:solidFill>
                          <a:effectLst/>
                        </a:rPr>
                        <a:t>58</a:t>
                      </a:r>
                      <a:endParaRPr lang="en-US" sz="3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solidFill>
                            <a:srgbClr val="FF0000"/>
                          </a:solidFill>
                          <a:effectLst/>
                        </a:rPr>
                        <a:t>44</a:t>
                      </a:r>
                      <a:endParaRPr lang="en-US" sz="3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solidFill>
                            <a:srgbClr val="FF0000"/>
                          </a:solidFill>
                          <a:effectLst/>
                        </a:rPr>
                        <a:t>23</a:t>
                      </a:r>
                      <a:endParaRPr lang="en-US" sz="3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62105160"/>
                  </a:ext>
                </a:extLst>
              </a:tr>
              <a:tr h="440575"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solidFill>
                            <a:srgbClr val="FF0000"/>
                          </a:solidFill>
                          <a:effectLst/>
                        </a:rPr>
                        <a:t>56</a:t>
                      </a:r>
                      <a:endParaRPr lang="en-US" sz="3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solidFill>
                            <a:srgbClr val="FF0000"/>
                          </a:solidFill>
                          <a:effectLst/>
                        </a:rPr>
                        <a:t>-8</a:t>
                      </a:r>
                      <a:endParaRPr lang="en-US" sz="3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solidFill>
                            <a:srgbClr val="FF0000"/>
                          </a:solidFill>
                          <a:effectLst/>
                        </a:rPr>
                        <a:t>59</a:t>
                      </a:r>
                      <a:endParaRPr lang="en-US" sz="3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solidFill>
                            <a:srgbClr val="FF0000"/>
                          </a:solidFill>
                          <a:effectLst/>
                        </a:rPr>
                        <a:t>16</a:t>
                      </a:r>
                      <a:endParaRPr lang="en-US" sz="3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54571503"/>
                  </a:ext>
                </a:extLst>
              </a:tr>
              <a:tr h="440575"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solidFill>
                            <a:srgbClr val="FF0000"/>
                          </a:solidFill>
                          <a:effectLst/>
                        </a:rPr>
                        <a:t>-19</a:t>
                      </a:r>
                      <a:endParaRPr lang="en-US" sz="3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solidFill>
                            <a:srgbClr val="FF0000"/>
                          </a:solidFill>
                          <a:effectLst/>
                        </a:rPr>
                        <a:t>-9</a:t>
                      </a:r>
                      <a:endParaRPr lang="en-US" sz="3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solidFill>
                            <a:srgbClr val="FF0000"/>
                          </a:solidFill>
                          <a:effectLst/>
                        </a:rPr>
                        <a:t>67</a:t>
                      </a:r>
                      <a:endParaRPr lang="en-US" sz="3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solidFill>
                            <a:srgbClr val="FF0000"/>
                          </a:solidFill>
                          <a:effectLst/>
                        </a:rPr>
                        <a:t>52</a:t>
                      </a:r>
                      <a:endParaRPr lang="en-US" sz="3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2267204"/>
                  </a:ext>
                </a:extLst>
              </a:tr>
              <a:tr h="440575"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solidFill>
                            <a:srgbClr val="FF0000"/>
                          </a:solidFill>
                          <a:effectLst/>
                        </a:rPr>
                        <a:t>30</a:t>
                      </a:r>
                      <a:endParaRPr lang="en-US" sz="3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solidFill>
                            <a:srgbClr val="FF0000"/>
                          </a:solidFill>
                          <a:effectLst/>
                        </a:rPr>
                        <a:t>73</a:t>
                      </a:r>
                      <a:endParaRPr lang="en-US" sz="3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solidFill>
                            <a:srgbClr val="FF0000"/>
                          </a:solidFill>
                          <a:effectLst/>
                        </a:rPr>
                        <a:t>-9</a:t>
                      </a:r>
                      <a:endParaRPr lang="en-US" sz="3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solidFill>
                            <a:srgbClr val="FF0000"/>
                          </a:solidFill>
                          <a:effectLst/>
                        </a:rPr>
                        <a:t>-21</a:t>
                      </a:r>
                      <a:endParaRPr lang="en-US" sz="3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57089748"/>
                  </a:ext>
                </a:extLst>
              </a:tr>
              <a:tr h="440575"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solidFill>
                            <a:srgbClr val="FF0000"/>
                          </a:solidFill>
                          <a:effectLst/>
                        </a:rPr>
                        <a:t>-23</a:t>
                      </a:r>
                      <a:endParaRPr lang="en-US" sz="3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solidFill>
                            <a:srgbClr val="FF0000"/>
                          </a:solidFill>
                          <a:effectLst/>
                        </a:rPr>
                        <a:t>-8</a:t>
                      </a:r>
                      <a:endParaRPr lang="en-US" sz="3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solidFill>
                            <a:srgbClr val="FF0000"/>
                          </a:solidFill>
                          <a:effectLst/>
                        </a:rPr>
                        <a:t>54</a:t>
                      </a:r>
                      <a:endParaRPr lang="en-US" sz="3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en-US" sz="3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99691542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7" name="Chart 6"/>
              <p:cNvGraphicFramePr/>
              <p:nvPr>
                <p:extLst>
                  <p:ext uri="{D42A27DB-BD31-4B8C-83A1-F6EECF244321}">
                    <p14:modId xmlns:p14="http://schemas.microsoft.com/office/powerpoint/2010/main" val="146111582"/>
                  </p:ext>
                </p:extLst>
              </p:nvPr>
            </p:nvGraphicFramePr>
            <p:xfrm>
              <a:off x="6421316" y="3569676"/>
              <a:ext cx="4841630" cy="3165231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4"/>
              </a:graphicData>
            </a:graphic>
          </p:graphicFrame>
        </mc:Choice>
        <mc:Fallback>
          <p:pic>
            <p:nvPicPr>
              <p:cNvPr id="7" name="Chart 6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421316" y="3569676"/>
                <a:ext cx="4841630" cy="3165231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127464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373759153"/>
                  </p:ext>
                </p:extLst>
              </p:nvPr>
            </p:nvGraphicFramePr>
            <p:xfrm>
              <a:off x="838200" y="131763"/>
              <a:ext cx="4929554" cy="2743322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4" name="Content Placeholder 3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8200" y="131763"/>
                <a:ext cx="4929554" cy="274332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5" name="Chart 4"/>
              <p:cNvGraphicFramePr/>
              <p:nvPr>
                <p:extLst>
                  <p:ext uri="{D42A27DB-BD31-4B8C-83A1-F6EECF244321}">
                    <p14:modId xmlns:p14="http://schemas.microsoft.com/office/powerpoint/2010/main" val="1247511158"/>
                  </p:ext>
                </p:extLst>
              </p:nvPr>
            </p:nvGraphicFramePr>
            <p:xfrm>
              <a:off x="6131170" y="131764"/>
              <a:ext cx="4841630" cy="2743322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4"/>
              </a:graphicData>
            </a:graphic>
          </p:graphicFrame>
        </mc:Choice>
        <mc:Fallback>
          <p:pic>
            <p:nvPicPr>
              <p:cNvPr id="5" name="Chart 4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131170" y="131764"/>
                <a:ext cx="4841630" cy="2743322"/>
              </a:xfrm>
              <a:prstGeom prst="rect">
                <a:avLst/>
              </a:prstGeom>
            </p:spPr>
          </p:pic>
        </mc:Fallback>
      </mc:AlternateContent>
      <p:sp>
        <p:nvSpPr>
          <p:cNvPr id="6" name="TextBox 5"/>
          <p:cNvSpPr txBox="1"/>
          <p:nvPr/>
        </p:nvSpPr>
        <p:spPr>
          <a:xfrm>
            <a:off x="44215" y="2971800"/>
            <a:ext cx="12173910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We subtracted 27 (my age) from every number,</a:t>
            </a:r>
          </a:p>
          <a:p>
            <a:r>
              <a:rPr lang="en-US" sz="4800" dirty="0"/>
              <a:t>and we see the same picture, except that values</a:t>
            </a:r>
          </a:p>
          <a:p>
            <a:r>
              <a:rPr lang="en-US" sz="4800" dirty="0"/>
              <a:t>on the x-axis of second histogram are 27 units </a:t>
            </a:r>
          </a:p>
          <a:p>
            <a:r>
              <a:rPr lang="en-US" sz="4800" dirty="0"/>
              <a:t>less than on the first one.</a:t>
            </a:r>
          </a:p>
          <a:p>
            <a:r>
              <a:rPr lang="en-US" sz="4800" dirty="0"/>
              <a:t>What happens with the variance?</a:t>
            </a:r>
          </a:p>
        </p:txBody>
      </p:sp>
    </p:spTree>
    <p:extLst>
      <p:ext uri="{BB962C8B-B14F-4D97-AF65-F5344CB8AC3E}">
        <p14:creationId xmlns:p14="http://schemas.microsoft.com/office/powerpoint/2010/main" val="42772236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4" name="Content Placeholder 3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441678237"/>
                  </p:ext>
                </p:extLst>
              </p:nvPr>
            </p:nvGraphicFramePr>
            <p:xfrm>
              <a:off x="838200" y="131763"/>
              <a:ext cx="4929554" cy="2743322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4" name="Content Placeholder 3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8200" y="131763"/>
                <a:ext cx="4929554" cy="274332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5" name="Chart 4"/>
              <p:cNvGraphicFramePr/>
              <p:nvPr>
                <p:extLst>
                  <p:ext uri="{D42A27DB-BD31-4B8C-83A1-F6EECF244321}">
                    <p14:modId xmlns:p14="http://schemas.microsoft.com/office/powerpoint/2010/main" val="4276917758"/>
                  </p:ext>
                </p:extLst>
              </p:nvPr>
            </p:nvGraphicFramePr>
            <p:xfrm>
              <a:off x="6131170" y="131764"/>
              <a:ext cx="4841630" cy="2743322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4"/>
              </a:graphicData>
            </a:graphic>
          </p:graphicFrame>
        </mc:Choice>
        <mc:Fallback>
          <p:pic>
            <p:nvPicPr>
              <p:cNvPr id="5" name="Chart 4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131170" y="131764"/>
                <a:ext cx="4841630" cy="2743322"/>
              </a:xfrm>
              <a:prstGeom prst="rect">
                <a:avLst/>
              </a:prstGeom>
            </p:spPr>
          </p:pic>
        </mc:Fallback>
      </mc:AlternateContent>
      <p:sp>
        <p:nvSpPr>
          <p:cNvPr id="6" name="TextBox 5"/>
          <p:cNvSpPr txBox="1"/>
          <p:nvPr/>
        </p:nvSpPr>
        <p:spPr>
          <a:xfrm>
            <a:off x="214710" y="3174023"/>
            <a:ext cx="12020214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We see that the spread did not change at all. </a:t>
            </a:r>
          </a:p>
          <a:p>
            <a:r>
              <a:rPr lang="en-US" sz="4800" dirty="0"/>
              <a:t>I.e., RELATIVE distances to the center are same.</a:t>
            </a:r>
          </a:p>
          <a:p>
            <a:r>
              <a:rPr lang="en-US" sz="4800" dirty="0"/>
              <a:t>Thus, adding (or subtracting) a fixed number </a:t>
            </a:r>
          </a:p>
          <a:p>
            <a:r>
              <a:rPr lang="en-US" sz="4800" dirty="0"/>
              <a:t>does not  change the spread (variance, </a:t>
            </a:r>
            <a:r>
              <a:rPr lang="en-US" sz="4800" dirty="0" err="1"/>
              <a:t>st.</a:t>
            </a:r>
            <a:r>
              <a:rPr lang="en-US" sz="4800" dirty="0"/>
              <a:t> dev., </a:t>
            </a:r>
          </a:p>
          <a:p>
            <a:r>
              <a:rPr lang="en-US" sz="4800" dirty="0"/>
              <a:t>IQR).</a:t>
            </a:r>
          </a:p>
        </p:txBody>
      </p:sp>
    </p:spTree>
    <p:extLst>
      <p:ext uri="{BB962C8B-B14F-4D97-AF65-F5344CB8AC3E}">
        <p14:creationId xmlns:p14="http://schemas.microsoft.com/office/powerpoint/2010/main" val="19298070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637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Rescaling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04546"/>
            <a:ext cx="10515600" cy="5477608"/>
          </a:xfrm>
        </p:spPr>
        <p:txBody>
          <a:bodyPr>
            <a:normAutofit lnSpcReduction="10000"/>
          </a:bodyPr>
          <a:lstStyle/>
          <a:p>
            <a:r>
              <a:rPr lang="en-US" sz="4800" dirty="0"/>
              <a:t>If we need to add or subtract to change the center, then we need to</a:t>
            </a:r>
          </a:p>
          <a:p>
            <a:pPr marL="0" indent="0">
              <a:buNone/>
            </a:pPr>
            <a:r>
              <a:rPr lang="en-US" sz="4800" dirty="0"/>
              <a:t>  multiply or divide</a:t>
            </a:r>
          </a:p>
          <a:p>
            <a:pPr marL="0" indent="0">
              <a:buNone/>
            </a:pPr>
            <a:r>
              <a:rPr lang="en-US" sz="4800" dirty="0"/>
              <a:t>  to change the spread</a:t>
            </a:r>
          </a:p>
          <a:p>
            <a:r>
              <a:rPr lang="en-US" sz="4800" dirty="0"/>
              <a:t>If we multiply by 5, the mean also multiplies by 5. The variance multiplies by </a:t>
            </a:r>
          </a:p>
          <a:p>
            <a:pPr marL="0" indent="0">
              <a:buNone/>
            </a:pPr>
            <a:r>
              <a:rPr lang="en-US" sz="4800" dirty="0"/>
              <a:t>25</a:t>
            </a:r>
          </a:p>
        </p:txBody>
      </p:sp>
    </p:spTree>
    <p:extLst>
      <p:ext uri="{BB962C8B-B14F-4D97-AF65-F5344CB8AC3E}">
        <p14:creationId xmlns:p14="http://schemas.microsoft.com/office/powerpoint/2010/main" val="2837363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3146"/>
            <a:ext cx="10515600" cy="4743817"/>
          </a:xfrm>
        </p:spPr>
        <p:txBody>
          <a:bodyPr>
            <a:normAutofit/>
          </a:bodyPr>
          <a:lstStyle/>
          <a:p>
            <a:r>
              <a:rPr lang="en-US" sz="4800" dirty="0"/>
              <a:t>                   3, 5, 10      vs        15, 25, 50</a:t>
            </a:r>
          </a:p>
          <a:p>
            <a:r>
              <a:rPr lang="en-US" sz="4800" dirty="0"/>
              <a:t>Average:        6                               30</a:t>
            </a:r>
          </a:p>
          <a:p>
            <a:r>
              <a:rPr lang="en-US" sz="4800" dirty="0"/>
              <a:t>Corrected Variance: </a:t>
            </a:r>
          </a:p>
          <a:p>
            <a:pPr marL="0" indent="0">
              <a:buNone/>
            </a:pPr>
            <a:r>
              <a:rPr lang="en-US" sz="4800" dirty="0"/>
              <a:t>((3-6)</a:t>
            </a:r>
            <a:r>
              <a:rPr lang="en-US" sz="4800" baseline="30000" dirty="0"/>
              <a:t>2</a:t>
            </a:r>
            <a:r>
              <a:rPr lang="en-US" sz="4800" dirty="0"/>
              <a:t> + (5-6)</a:t>
            </a:r>
            <a:r>
              <a:rPr lang="en-US" sz="4800" baseline="30000" dirty="0"/>
              <a:t>2</a:t>
            </a:r>
            <a:r>
              <a:rPr lang="en-US" sz="4800" dirty="0"/>
              <a:t>+(10-6)</a:t>
            </a:r>
            <a:r>
              <a:rPr lang="en-US" sz="4800" baseline="30000" dirty="0"/>
              <a:t>2</a:t>
            </a:r>
            <a:r>
              <a:rPr lang="en-US" sz="4800" dirty="0"/>
              <a:t>)/2=		</a:t>
            </a:r>
          </a:p>
          <a:p>
            <a:pPr marL="0" indent="0">
              <a:buNone/>
            </a:pPr>
            <a:r>
              <a:rPr lang="en-US" sz="4800" dirty="0"/>
              <a:t>                 13						325</a:t>
            </a:r>
          </a:p>
          <a:p>
            <a:pPr marL="0" indent="0">
              <a:buNone/>
            </a:pPr>
            <a:r>
              <a:rPr lang="en-US" sz="4800" dirty="0"/>
              <a:t>					325=25*13</a:t>
            </a:r>
          </a:p>
        </p:txBody>
      </p:sp>
    </p:spTree>
    <p:extLst>
      <p:ext uri="{BB962C8B-B14F-4D97-AF65-F5344CB8AC3E}">
        <p14:creationId xmlns:p14="http://schemas.microsoft.com/office/powerpoint/2010/main" val="6916535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the future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015" y="1825625"/>
            <a:ext cx="11544299" cy="4351338"/>
          </a:xfrm>
        </p:spPr>
        <p:txBody>
          <a:bodyPr>
            <a:normAutofit/>
          </a:bodyPr>
          <a:lstStyle/>
          <a:p>
            <a:r>
              <a:rPr lang="en-US" sz="4800" dirty="0"/>
              <a:t>Next Monday we finish Chapter 5</a:t>
            </a:r>
          </a:p>
          <a:p>
            <a:r>
              <a:rPr lang="en-US" sz="4800" dirty="0"/>
              <a:t>We will have a review on Wednesday the 21</a:t>
            </a:r>
            <a:r>
              <a:rPr lang="en-US" sz="4800" baseline="30000" dirty="0"/>
              <a:t>st</a:t>
            </a:r>
            <a:endParaRPr lang="en-US" sz="4800" dirty="0"/>
          </a:p>
          <a:p>
            <a:r>
              <a:rPr lang="en-US" sz="4800" dirty="0"/>
              <a:t>The test is as scheduled, on Monday the 26</a:t>
            </a:r>
            <a:r>
              <a:rPr lang="en-US" sz="4800" baseline="30000" dirty="0"/>
              <a:t>th</a:t>
            </a:r>
            <a:r>
              <a:rPr lang="en-US" sz="4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22317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0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	Temperatures again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9569"/>
            <a:ext cx="10515600" cy="5794131"/>
          </a:xfrm>
        </p:spPr>
        <p:txBody>
          <a:bodyPr>
            <a:normAutofit/>
          </a:bodyPr>
          <a:lstStyle/>
          <a:p>
            <a:r>
              <a:rPr lang="en-US" sz="4800" dirty="0"/>
              <a:t>Average of registered temperatures in Nashville in July is 79.1, while the highest temperature is 88.7</a:t>
            </a:r>
          </a:p>
          <a:p>
            <a:r>
              <a:rPr lang="en-US" sz="4800" dirty="0"/>
              <a:t>Average of registered temperatures in Nashville in February is 41.3, while the highest temperature is 51.4</a:t>
            </a:r>
          </a:p>
          <a:p>
            <a:r>
              <a:rPr lang="en-US" sz="4800" dirty="0"/>
              <a:t>The difference in both cases is about 10F, but what was less expected?</a:t>
            </a:r>
          </a:p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612871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Standartizing</a:t>
            </a:r>
            <a:r>
              <a:rPr lang="en-US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5223"/>
            <a:ext cx="10515600" cy="4831740"/>
          </a:xfrm>
        </p:spPr>
        <p:txBody>
          <a:bodyPr>
            <a:normAutofit/>
          </a:bodyPr>
          <a:lstStyle/>
          <a:p>
            <a:r>
              <a:rPr lang="en-US" sz="4800" dirty="0"/>
              <a:t>To answer this question we need more information. </a:t>
            </a:r>
          </a:p>
          <a:p>
            <a:r>
              <a:rPr lang="en-US" sz="4800" dirty="0"/>
              <a:t>We will begin with computing the standard deviation of daily temperatures in July. That is, </a:t>
            </a:r>
            <a:r>
              <a:rPr lang="en-US" sz="4800" dirty="0">
                <a:solidFill>
                  <a:srgbClr val="FF0000"/>
                </a:solidFill>
              </a:rPr>
              <a:t>typically</a:t>
            </a:r>
            <a:r>
              <a:rPr lang="en-US" sz="4800" dirty="0"/>
              <a:t>, how far a daily temperature can be from the monthly average? </a:t>
            </a:r>
          </a:p>
        </p:txBody>
      </p:sp>
    </p:spTree>
    <p:extLst>
      <p:ext uri="{BB962C8B-B14F-4D97-AF65-F5344CB8AC3E}">
        <p14:creationId xmlns:p14="http://schemas.microsoft.com/office/powerpoint/2010/main" val="1028061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4344134"/>
              </p:ext>
            </p:extLst>
          </p:nvPr>
        </p:nvGraphicFramePr>
        <p:xfrm>
          <a:off x="360485" y="101258"/>
          <a:ext cx="3048000" cy="47472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322199718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77022548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967114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06533112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714700937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78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79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79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80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79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3664883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78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79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79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80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79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677449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78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79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79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80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79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68556321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78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79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79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80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4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5499681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78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79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79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80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4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9998567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79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79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79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80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4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54208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79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79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80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80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4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7442979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346938" y="0"/>
            <a:ext cx="926123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We have 31 numbers. </a:t>
            </a:r>
          </a:p>
          <a:p>
            <a:r>
              <a:rPr lang="en-US" sz="4800" dirty="0"/>
              <a:t>Average=(sum them up)/31=</a:t>
            </a:r>
            <a:r>
              <a:rPr lang="en-US" sz="4800" dirty="0">
                <a:solidFill>
                  <a:srgbClr val="FF0000"/>
                </a:solidFill>
              </a:rPr>
              <a:t>79.09</a:t>
            </a:r>
          </a:p>
          <a:p>
            <a:r>
              <a:rPr lang="en-US" sz="4800" dirty="0"/>
              <a:t>Corrected Variance = </a:t>
            </a:r>
          </a:p>
          <a:p>
            <a:r>
              <a:rPr lang="en-US" sz="4800" dirty="0"/>
              <a:t>sum of (each number – </a:t>
            </a:r>
            <a:r>
              <a:rPr lang="en-US" sz="4800" dirty="0">
                <a:solidFill>
                  <a:srgbClr val="FF0000"/>
                </a:solidFill>
              </a:rPr>
              <a:t>79.09</a:t>
            </a:r>
            <a:r>
              <a:rPr lang="en-US" sz="4800" dirty="0"/>
              <a:t>)</a:t>
            </a:r>
            <a:r>
              <a:rPr lang="en-US" sz="4800" baseline="30000" dirty="0"/>
              <a:t>2</a:t>
            </a:r>
            <a:r>
              <a:rPr lang="en-US" sz="4800" dirty="0"/>
              <a:t> /30</a:t>
            </a:r>
          </a:p>
          <a:p>
            <a:r>
              <a:rPr lang="en-US" sz="4800" dirty="0"/>
              <a:t>=</a:t>
            </a:r>
            <a:r>
              <a:rPr lang="en-US" sz="4800" dirty="0">
                <a:solidFill>
                  <a:schemeClr val="accent1"/>
                </a:solidFill>
              </a:rPr>
              <a:t>0.423656</a:t>
            </a:r>
          </a:p>
          <a:p>
            <a:r>
              <a:rPr lang="en-US" sz="4800" dirty="0"/>
              <a:t>St. dev. = square root of </a:t>
            </a:r>
            <a:r>
              <a:rPr lang="en-US" sz="4800" dirty="0">
                <a:solidFill>
                  <a:schemeClr val="accent1"/>
                </a:solidFill>
              </a:rPr>
              <a:t>0.423656</a:t>
            </a:r>
            <a:r>
              <a:rPr lang="en-US" sz="4800" dirty="0"/>
              <a:t>=</a:t>
            </a:r>
          </a:p>
          <a:p>
            <a:r>
              <a:rPr lang="en-US" sz="4800" dirty="0">
                <a:solidFill>
                  <a:schemeClr val="accent6">
                    <a:lumMod val="75000"/>
                  </a:schemeClr>
                </a:solidFill>
              </a:rPr>
              <a:t>0.65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0678" y="5262979"/>
            <a:ext cx="1229164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Finally, we compute </a:t>
            </a:r>
          </a:p>
          <a:p>
            <a:r>
              <a:rPr lang="en-US" sz="4400" dirty="0"/>
              <a:t>(highest – average)/</a:t>
            </a:r>
            <a:r>
              <a:rPr lang="en-US" sz="4400" dirty="0" err="1"/>
              <a:t>st.dev</a:t>
            </a:r>
            <a:r>
              <a:rPr lang="en-US" sz="4400" dirty="0"/>
              <a:t>.=(88.7-</a:t>
            </a:r>
            <a:r>
              <a:rPr lang="en-US" sz="4400" dirty="0">
                <a:solidFill>
                  <a:srgbClr val="FF0000"/>
                </a:solidFill>
              </a:rPr>
              <a:t>79.09</a:t>
            </a:r>
            <a:r>
              <a:rPr lang="en-US" sz="4400" dirty="0"/>
              <a:t>)/</a:t>
            </a:r>
            <a:r>
              <a:rPr lang="en-US" sz="4400" dirty="0">
                <a:solidFill>
                  <a:schemeClr val="accent6">
                    <a:lumMod val="75000"/>
                  </a:schemeClr>
                </a:solidFill>
              </a:rPr>
              <a:t>0.65</a:t>
            </a:r>
            <a:r>
              <a:rPr lang="en-US" sz="4400" dirty="0"/>
              <a:t>=14.75</a:t>
            </a:r>
            <a:endParaRPr lang="en-US" sz="4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901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16523"/>
            <a:ext cx="11022623" cy="58604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We conclude that in July the highest temperature was 14.75 standard deviations larger than the average. </a:t>
            </a:r>
          </a:p>
          <a:p>
            <a:pPr marL="0" indent="0">
              <a:buNone/>
            </a:pPr>
            <a:r>
              <a:rPr lang="en-US" sz="4800" dirty="0"/>
              <a:t>This is actually a very big fraction. </a:t>
            </a:r>
          </a:p>
        </p:txBody>
      </p:sp>
    </p:spTree>
    <p:extLst>
      <p:ext uri="{BB962C8B-B14F-4D97-AF65-F5344CB8AC3E}">
        <p14:creationId xmlns:p14="http://schemas.microsoft.com/office/powerpoint/2010/main" val="360138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we do the same for February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4936155"/>
              </p:ext>
            </p:extLst>
          </p:nvPr>
        </p:nvGraphicFramePr>
        <p:xfrm>
          <a:off x="260839" y="1401702"/>
          <a:ext cx="2438400" cy="47472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64466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1138541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4542219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145519539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38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40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41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43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024468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38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40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42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44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27450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38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40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42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44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184248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39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40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42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44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5332045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39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40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42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44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1270153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39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41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43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45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343602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39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41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>
                          <a:effectLst/>
                        </a:rPr>
                        <a:t>43</a:t>
                      </a:r>
                      <a:endParaRPr lang="en-US" sz="4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u="none" strike="noStrike" dirty="0">
                          <a:effectLst/>
                        </a:rPr>
                        <a:t>45</a:t>
                      </a:r>
                      <a:endParaRPr lang="en-US" sz="4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5016663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03684" y="1401702"/>
            <a:ext cx="895056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Average = (sum)/28 = </a:t>
            </a:r>
            <a:r>
              <a:rPr lang="en-US" sz="4800" b="0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41.28571</a:t>
            </a:r>
          </a:p>
          <a:p>
            <a:r>
              <a:rPr lang="en-US" sz="4800" dirty="0">
                <a:latin typeface="Calibri" panose="020F0502020204030204" pitchFamily="34" charset="0"/>
              </a:rPr>
              <a:t>Corrected variance = </a:t>
            </a:r>
            <a:r>
              <a:rPr lang="en-US" sz="4800" b="0" i="0" u="none" strike="noStrike" dirty="0">
                <a:solidFill>
                  <a:schemeClr val="accent1"/>
                </a:solidFill>
                <a:effectLst/>
                <a:latin typeface="Calibri" panose="020F0502020204030204" pitchFamily="34" charset="0"/>
              </a:rPr>
              <a:t>4.804233</a:t>
            </a:r>
            <a:r>
              <a:rPr lang="en-US" sz="4800" dirty="0"/>
              <a:t> </a:t>
            </a:r>
          </a:p>
          <a:p>
            <a:r>
              <a:rPr lang="en-US" sz="4800" dirty="0"/>
              <a:t>Variance = square root = </a:t>
            </a:r>
            <a:r>
              <a:rPr lang="en-US" sz="4800" b="0" i="0" u="none" strike="noStrike" dirty="0"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2.191856</a:t>
            </a:r>
          </a:p>
          <a:p>
            <a:r>
              <a:rPr lang="en-US" sz="4800" dirty="0"/>
              <a:t>Finally,</a:t>
            </a:r>
          </a:p>
          <a:p>
            <a:r>
              <a:rPr lang="en-US" sz="4800" dirty="0"/>
              <a:t>(highest-average)/</a:t>
            </a:r>
            <a:r>
              <a:rPr lang="en-US" sz="4800" dirty="0" err="1"/>
              <a:t>st.dev</a:t>
            </a:r>
            <a:r>
              <a:rPr lang="en-US" sz="4800" dirty="0"/>
              <a:t>. = </a:t>
            </a:r>
          </a:p>
          <a:p>
            <a:r>
              <a:rPr lang="en-US" sz="4800" dirty="0"/>
              <a:t>(51.4-</a:t>
            </a:r>
            <a:r>
              <a:rPr lang="en-US" sz="4800" b="0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 41.28571</a:t>
            </a:r>
            <a:r>
              <a:rPr lang="en-US" sz="4800" b="0" i="0" u="none" strike="noStrike" dirty="0">
                <a:effectLst/>
                <a:latin typeface="Calibri" panose="020F0502020204030204" pitchFamily="34" charset="0"/>
              </a:rPr>
              <a:t>)/</a:t>
            </a:r>
            <a:r>
              <a:rPr lang="en-US" sz="4800" b="0" i="0" u="none" strike="noStrike" dirty="0"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 2.191856 </a:t>
            </a:r>
            <a:r>
              <a:rPr lang="en-US" sz="4800" b="0" i="0" u="none" strike="noStrike" dirty="0">
                <a:effectLst/>
                <a:latin typeface="Calibri" panose="020F0502020204030204" pitchFamily="34" charset="0"/>
              </a:rPr>
              <a:t>= 4.61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457001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8846"/>
            <a:ext cx="10515600" cy="5319346"/>
          </a:xfrm>
        </p:spPr>
        <p:txBody>
          <a:bodyPr>
            <a:normAutofit/>
          </a:bodyPr>
          <a:lstStyle/>
          <a:p>
            <a:r>
              <a:rPr lang="en-US" sz="4800" dirty="0"/>
              <a:t>So, in July the highest temp. was 14.75 standard deviations higher than the average</a:t>
            </a:r>
          </a:p>
          <a:p>
            <a:r>
              <a:rPr lang="en-US" sz="4800" dirty="0"/>
              <a:t>In February the highest temp. was only 4.61 higher than the average</a:t>
            </a:r>
          </a:p>
          <a:p>
            <a:r>
              <a:rPr lang="en-US" sz="4800" dirty="0"/>
              <a:t>We should conclude that in July this temperature was less expected</a:t>
            </a:r>
          </a:p>
        </p:txBody>
      </p:sp>
    </p:spTree>
    <p:extLst>
      <p:ext uri="{BB962C8B-B14F-4D97-AF65-F5344CB8AC3E}">
        <p14:creationId xmlns:p14="http://schemas.microsoft.com/office/powerpoint/2010/main" val="1118543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concept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1057792" cy="4953244"/>
              </a:xfrm>
            </p:spPr>
            <p:txBody>
              <a:bodyPr>
                <a:normAutofit/>
              </a:bodyPr>
              <a:lstStyle/>
              <a:p>
                <a:r>
                  <a:rPr lang="en-US" sz="4800" dirty="0"/>
                  <a:t>The main concept is to look at</a:t>
                </a:r>
              </a:p>
              <a:p>
                <a:pPr marL="0" indent="0">
                  <a:buNone/>
                </a:pPr>
                <a:r>
                  <a:rPr lang="en-US" sz="4800" dirty="0"/>
                  <a:t>		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b="0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6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acc>
                          <m:accPr>
                            <m:chr m:val="̅"/>
                            <m:ctrlPr>
                              <a:rPr lang="en-US" sz="6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6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num>
                      <m:den>
                        <m:r>
                          <a:rPr lang="en-US" sz="60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</m:oMath>
                </a14:m>
                <a:endParaRPr lang="en-US" sz="6000" dirty="0"/>
              </a:p>
              <a:p>
                <a:pPr marL="0" indent="0">
                  <a:buNone/>
                </a:pPr>
                <a:r>
                  <a:rPr lang="en-US" sz="4800" dirty="0"/>
                  <a:t>Where </a:t>
                </a:r>
                <a14:m>
                  <m:oMath xmlns:m="http://schemas.openxmlformats.org/officeDocument/2006/math">
                    <m:r>
                      <a:rPr lang="en-US" sz="4800" b="0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4800" dirty="0"/>
                  <a:t> is your number,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4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en-US" sz="4800" dirty="0"/>
                  <a:t> is the average and </a:t>
                </a:r>
                <a14:m>
                  <m:oMath xmlns:m="http://schemas.openxmlformats.org/officeDocument/2006/math">
                    <m:r>
                      <a:rPr lang="en-US" sz="48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4800" dirty="0"/>
                  <a:t> is the standard deviation. </a:t>
                </a:r>
              </a:p>
              <a:p>
                <a:pPr marL="0" indent="0">
                  <a:buNone/>
                </a:pPr>
                <a:r>
                  <a:rPr lang="en-US" sz="4800" dirty="0"/>
                  <a:t>This shows how much the single value </a:t>
                </a:r>
                <a14:m>
                  <m:oMath xmlns:m="http://schemas.openxmlformats.org/officeDocument/2006/math">
                    <m:r>
                      <a:rPr lang="en-US" sz="4800" b="0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4800" dirty="0"/>
                  <a:t> should’ve been expected (or unexpected)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1057792" cy="4953244"/>
              </a:xfrm>
              <a:blipFill>
                <a:blip r:embed="rId2"/>
                <a:stretch>
                  <a:fillRect l="-2537" t="-4182" b="-63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6047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Why “standardized”?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56529"/>
          </a:xfrm>
        </p:spPr>
        <p:txBody>
          <a:bodyPr>
            <a:normAutofit/>
          </a:bodyPr>
          <a:lstStyle/>
          <a:p>
            <a:r>
              <a:rPr lang="en-US" sz="4800" dirty="0"/>
              <a:t>If you have many numbers, you compute their average and standard deviation, and instead of initial numbers take new data: (each number – average)/</a:t>
            </a:r>
            <a:r>
              <a:rPr lang="en-US" sz="4800" dirty="0" err="1"/>
              <a:t>st.dev</a:t>
            </a:r>
            <a:r>
              <a:rPr lang="en-US" sz="4800" dirty="0"/>
              <a:t>., then this new data will have average 0 and </a:t>
            </a:r>
            <a:r>
              <a:rPr lang="en-US" sz="4800" dirty="0" err="1"/>
              <a:t>st.</a:t>
            </a:r>
            <a:r>
              <a:rPr lang="en-US" sz="4800" dirty="0"/>
              <a:t> dev. 1.</a:t>
            </a:r>
          </a:p>
          <a:p>
            <a:r>
              <a:rPr lang="en-US" sz="4800" dirty="0"/>
              <a:t>No matter how initial data looked like.</a:t>
            </a:r>
          </a:p>
        </p:txBody>
      </p:sp>
    </p:spTree>
    <p:extLst>
      <p:ext uri="{BB962C8B-B14F-4D97-AF65-F5344CB8AC3E}">
        <p14:creationId xmlns:p14="http://schemas.microsoft.com/office/powerpoint/2010/main" val="1159847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5977</TotalTime>
  <Words>793</Words>
  <Application>Microsoft Office PowerPoint</Application>
  <PresentationFormat>Widescreen</PresentationFormat>
  <Paragraphs>203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Office Theme</vt:lpstr>
      <vt:lpstr>Lecture 7</vt:lpstr>
      <vt:lpstr> Temperatures again</vt:lpstr>
      <vt:lpstr>Standartizing </vt:lpstr>
      <vt:lpstr>PowerPoint Presentation</vt:lpstr>
      <vt:lpstr>PowerPoint Presentation</vt:lpstr>
      <vt:lpstr>Now we do the same for February</vt:lpstr>
      <vt:lpstr>Conclusion</vt:lpstr>
      <vt:lpstr>The concept</vt:lpstr>
      <vt:lpstr>Why “standardized”? </vt:lpstr>
      <vt:lpstr>Example</vt:lpstr>
      <vt:lpstr>PowerPoint Presentation</vt:lpstr>
      <vt:lpstr>Terminology</vt:lpstr>
      <vt:lpstr>Shifting to adjust the center </vt:lpstr>
      <vt:lpstr>PowerPoint Presentation</vt:lpstr>
      <vt:lpstr>PowerPoint Presentation</vt:lpstr>
      <vt:lpstr>PowerPoint Presentation</vt:lpstr>
      <vt:lpstr>Rescaling</vt:lpstr>
      <vt:lpstr>Example</vt:lpstr>
      <vt:lpstr>Plans for the future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</dc:creator>
  <cp:lastModifiedBy>tr</cp:lastModifiedBy>
  <cp:revision>15</cp:revision>
  <dcterms:created xsi:type="dcterms:W3CDTF">2016-09-13T23:05:22Z</dcterms:created>
  <dcterms:modified xsi:type="dcterms:W3CDTF">2016-09-18T02:43:13Z</dcterms:modified>
</cp:coreProperties>
</file>