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ppt/charts/chartEx2.xml" ContentType="application/vnd.ms-office.chartex+xml"/>
  <Override PartName="/ppt/charts/style2.xml" ContentType="application/vnd.ms-office.chartstyle+xml"/>
  <Override PartName="/ppt/charts/colors2.xml" ContentType="application/vnd.ms-office.chartcolorstyle+xml"/>
  <Override PartName="/ppt/charts/chartEx3.xml" ContentType="application/vnd.ms-office.chartex+xml"/>
  <Override PartName="/ppt/charts/style3.xml" ContentType="application/vnd.ms-office.chartstyle+xml"/>
  <Override PartName="/ppt/charts/colors3.xml" ContentType="application/vnd.ms-office.chartcolorstyle+xml"/>
  <Override PartName="/ppt/charts/chartEx4.xml" ContentType="application/vnd.ms-office.chartex+xml"/>
  <Override PartName="/ppt/charts/style4.xml" ContentType="application/vnd.ms-office.chartstyle+xml"/>
  <Override PartName="/ppt/charts/colors4.xml" ContentType="application/vnd.ms-office.chartcolorstyle+xml"/>
  <Override PartName="/ppt/charts/chartEx5.xml" ContentType="application/vnd.ms-office.chartex+xml"/>
  <Override PartName="/ppt/charts/style5.xml" ContentType="application/vnd.ms-office.chartstyle+xml"/>
  <Override PartName="/ppt/charts/colors5.xml" ContentType="application/vnd.ms-office.chartcolorstyle+xml"/>
  <Override PartName="/ppt/charts/chartEx6.xml" ContentType="application/vnd.ms-office.chartex+xml"/>
  <Override PartName="/ppt/charts/style6.xml" ContentType="application/vnd.ms-office.chartstyle+xml"/>
  <Override PartName="/ppt/charts/colors6.xml" ContentType="application/vnd.ms-office.chartcolorstyle+xml"/>
  <Override PartName="/ppt/charts/chartEx7.xml" ContentType="application/vnd.ms-office.chartex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1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Book1" TargetMode="External"/></Relationships>
</file>

<file path=ppt/charts/_rels/chartEx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oleObject" Target="Book1" TargetMode="External"/></Relationships>
</file>

<file path=ppt/charts/_rels/chartEx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oleObject" Target="Book1" TargetMode="External"/></Relationships>
</file>

<file path=ppt/charts/_rels/chartEx4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microsoft.com/office/2011/relationships/chartStyle" Target="style4.xml"/><Relationship Id="rId1" Type="http://schemas.openxmlformats.org/officeDocument/2006/relationships/oleObject" Target="Book1" TargetMode="External"/></Relationships>
</file>

<file path=ppt/charts/_rels/chartEx5.xml.rels><?xml version="1.0" encoding="UTF-8" standalone="yes"?>
<Relationships xmlns="http://schemas.openxmlformats.org/package/2006/relationships"><Relationship Id="rId3" Type="http://schemas.microsoft.com/office/2011/relationships/chartColorStyle" Target="colors5.xml"/><Relationship Id="rId2" Type="http://schemas.microsoft.com/office/2011/relationships/chartStyle" Target="style5.xml"/><Relationship Id="rId1" Type="http://schemas.openxmlformats.org/officeDocument/2006/relationships/oleObject" Target="Book1" TargetMode="External"/></Relationships>
</file>

<file path=ppt/charts/_rels/chartEx6.xml.rels><?xml version="1.0" encoding="UTF-8" standalone="yes"?>
<Relationships xmlns="http://schemas.openxmlformats.org/package/2006/relationships"><Relationship Id="rId3" Type="http://schemas.microsoft.com/office/2011/relationships/chartColorStyle" Target="colors6.xml"/><Relationship Id="rId2" Type="http://schemas.microsoft.com/office/2011/relationships/chartStyle" Target="style6.xml"/><Relationship Id="rId1" Type="http://schemas.openxmlformats.org/officeDocument/2006/relationships/oleObject" Target="Book1" TargetMode="External"/></Relationships>
</file>

<file path=ppt/charts/_rels/chartEx7.xml.rels><?xml version="1.0" encoding="UTF-8" standalone="yes"?>
<Relationships xmlns="http://schemas.openxmlformats.org/package/2006/relationships"><Relationship Id="rId3" Type="http://schemas.microsoft.com/office/2011/relationships/chartColorStyle" Target="colors7.xml"/><Relationship Id="rId2" Type="http://schemas.microsoft.com/office/2011/relationships/chartStyle" Target="style7.xml"/><Relationship Id="rId1" Type="http://schemas.openxmlformats.org/officeDocument/2006/relationships/oleObject" Target="Book1" TargetMode="External"/></Relationships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 dir="row">Sheet1!$D$2:$T$2</cx:f>
        <cx:lvl ptCount="17" formatCode="General"/>
      </cx:numDim>
    </cx:data>
  </cx:chartData>
  <cx:chart>
    <cx:plotArea>
      <cx:plotAreaRegion>
        <cx:series layoutId="clusteredColumn" uniqueId="{76B43100-60C4-465D-ACF8-468139A39C99}">
          <cx:dataId val="0"/>
          <cx:layoutPr>
            <cx:binning intervalClosed="r">
              <cx:binSize val="10"/>
            </cx:binning>
          </cx:layoutPr>
        </cx:series>
      </cx:plotAreaRegion>
      <cx:axis id="0">
        <cx:catScaling gapWidth="0"/>
        <cx:tickLabels/>
      </cx:axis>
      <cx:axis id="1">
        <cx:valScaling/>
        <cx:majorGridlines/>
        <cx:tickLabels/>
      </cx:axis>
    </cx:plotArea>
  </cx:chart>
</cx:chartSpace>
</file>

<file path=ppt/charts/chartEx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 dir="row">Sheet1!$D$2:$T$2</cx:f>
        <cx:lvl ptCount="17" formatCode="General"/>
      </cx:numDim>
    </cx:data>
  </cx:chartData>
  <cx:chart>
    <cx:plotArea>
      <cx:plotAreaRegion>
        <cx:series layoutId="clusteredColumn" uniqueId="{76B43100-60C4-465D-ACF8-468139A39C99}">
          <cx:dataId val="0"/>
          <cx:layoutPr>
            <cx:binning intervalClosed="r">
              <cx:binSize val="10"/>
            </cx:binning>
          </cx:layoutPr>
        </cx:series>
      </cx:plotAreaRegion>
      <cx:axis id="0">
        <cx:catScaling gapWidth="0"/>
        <cx:tickLabels/>
      </cx:axis>
      <cx:axis id="1">
        <cx:valScaling/>
        <cx:majorGridlines/>
        <cx:tickLabels/>
      </cx:axis>
    </cx:plotArea>
  </cx:chart>
</cx:chartSpace>
</file>

<file path=ppt/charts/chartEx3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Sheet1!$J$5:$J$20</cx:f>
        <cx:lvl ptCount="16" formatCode="General">
          <cx:pt idx="0">18</cx:pt>
          <cx:pt idx="1">18</cx:pt>
          <cx:pt idx="2">18</cx:pt>
          <cx:pt idx="3">18</cx:pt>
          <cx:pt idx="4">18</cx:pt>
          <cx:pt idx="5">19</cx:pt>
          <cx:pt idx="6">19</cx:pt>
          <cx:pt idx="7">19</cx:pt>
          <cx:pt idx="8">19</cx:pt>
          <cx:pt idx="9">19</cx:pt>
          <cx:pt idx="10">20</cx:pt>
          <cx:pt idx="11">20</cx:pt>
          <cx:pt idx="12">20</cx:pt>
          <cx:pt idx="13">20</cx:pt>
          <cx:pt idx="14">20</cx:pt>
          <cx:pt idx="15">70</cx:pt>
        </cx:lvl>
      </cx:numDim>
    </cx:data>
  </cx:chartData>
  <cx:chart>
    <cx:plotArea>
      <cx:plotAreaRegion>
        <cx:series layoutId="clusteredColumn" uniqueId="{AB6C8CFA-8780-416E-9847-B0054391C177}">
          <cx:dataPt idx="57">
            <cx:spPr>
              <a:solidFill>
                <a:srgbClr val="ED7D31">
                  <a:lumMod val="75000"/>
                </a:srgbClr>
              </a:solidFill>
            </cx:spPr>
          </cx:dataPt>
          <cx:dataId val="0"/>
          <cx:layoutPr>
            <cx:binning intervalClosed="r">
              <cx:binSize val="0.90000000000000002"/>
            </cx:binning>
          </cx:layoutPr>
        </cx:series>
      </cx:plotAreaRegion>
      <cx:axis id="0">
        <cx:catScaling gapWidth="0"/>
        <cx:tickLabels/>
      </cx:axis>
      <cx:axis id="1">
        <cx:valScaling/>
        <cx:majorGridlines/>
        <cx:tickLabels/>
      </cx:axis>
    </cx:plotArea>
  </cx:chart>
</cx:chartSpace>
</file>

<file path=ppt/charts/chartEx4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Sheet1!$D$1:$D$11</cx:f>
        <cx:lvl ptCount="11" formatCode="General">
          <cx:pt idx="0">6.7000000000000002</cx:pt>
          <cx:pt idx="1">8.1999999999999993</cx:pt>
          <cx:pt idx="2">7.5999999999999996</cx:pt>
          <cx:pt idx="3">5.0999999999999996</cx:pt>
          <cx:pt idx="4">4.9000000000000004</cx:pt>
          <cx:pt idx="5">7.0999999999999996</cx:pt>
          <cx:pt idx="6">8.3000000000000007</cx:pt>
          <cx:pt idx="7">5.2999999999999998</cx:pt>
          <cx:pt idx="8">6.9000000000000004</cx:pt>
          <cx:pt idx="9">7.5999999999999996</cx:pt>
          <cx:pt idx="10">7.5999999999999996</cx:pt>
        </cx:lvl>
      </cx:numDim>
    </cx:data>
  </cx:chartData>
  <cx:chart>
    <cx:title pos="t" align="ctr" overlay="0">
      <cx:tx>
        <cx:txData>
          <cx:v>South America</cx:v>
        </cx:txData>
      </cx:tx>
      <cx:txPr>
        <a:bodyPr spcFirstLastPara="1" vertOverflow="ellipsis" wrap="square" lIns="0" tIns="0" rIns="0" bIns="0" anchor="ctr" anchorCtr="1"/>
        <a:lstStyle/>
        <a:p>
          <a:pPr algn="ctr">
            <a:defRPr/>
          </a:pPr>
          <a:r>
            <a:rPr lang="en-US"/>
            <a:t>South America</a:t>
          </a:r>
        </a:p>
      </cx:txPr>
    </cx:title>
    <cx:plotArea>
      <cx:plotAreaRegion>
        <cx:series layoutId="clusteredColumn" uniqueId="{E295AABE-560B-4E90-8A89-C500D5A8A3FC}">
          <cx:dataId val="0"/>
          <cx:layoutPr>
            <cx:binning intervalClosed="r">
              <cx:binSize val="0.30000000000000004"/>
            </cx:binning>
          </cx:layoutPr>
        </cx:series>
      </cx:plotAreaRegion>
      <cx:axis id="0">
        <cx:catScaling gapWidth="0"/>
        <cx:tickLabels/>
      </cx:axis>
      <cx:axis id="1">
        <cx:valScaling/>
        <cx:majorGridlines/>
        <cx:tickLabels/>
      </cx:axis>
    </cx:plotArea>
  </cx:chart>
</cx:chartSpace>
</file>

<file path=ppt/charts/chartEx5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Sheet1!$G$1:$G$9</cx:f>
        <cx:lvl ptCount="9" formatCode="General">
          <cx:pt idx="0">5.0999999999999996</cx:pt>
          <cx:pt idx="1">7.2000000000000002</cx:pt>
          <cx:pt idx="2">6.4000000000000004</cx:pt>
          <cx:pt idx="3">7.9000000000000004</cx:pt>
          <cx:pt idx="4">6.9000000000000004</cx:pt>
          <cx:pt idx="5">6.0999999999999996</cx:pt>
          <cx:pt idx="6">6.2999999999999998</cx:pt>
          <cx:pt idx="7">6</cx:pt>
          <cx:pt idx="8">6.9000000000000004</cx:pt>
        </cx:lvl>
      </cx:numDim>
    </cx:data>
  </cx:chartData>
  <cx:chart>
    <cx:title pos="t" align="ctr" overlay="0">
      <cx:tx>
        <cx:txData>
          <cx:v>North America</cx:v>
        </cx:txData>
      </cx:tx>
      <cx:txPr>
        <a:bodyPr spcFirstLastPara="1" vertOverflow="ellipsis" wrap="square" lIns="0" tIns="0" rIns="0" bIns="0" anchor="ctr" anchorCtr="1"/>
        <a:lstStyle/>
        <a:p>
          <a:pPr algn="ctr">
            <a:defRPr/>
          </a:pPr>
          <a:r>
            <a:rPr lang="en-US"/>
            <a:t>North America</a:t>
          </a:r>
        </a:p>
      </cx:txPr>
    </cx:title>
    <cx:plotArea>
      <cx:plotAreaRegion>
        <cx:series layoutId="clusteredColumn" uniqueId="{EEDB19AD-4D0F-40DF-91AD-CAA44FA8A147}">
          <cx:dataId val="0"/>
          <cx:layoutPr>
            <cx:binning intervalClosed="r">
              <cx:binSize val="0.30000000000000004"/>
            </cx:binning>
          </cx:layoutPr>
        </cx:series>
      </cx:plotAreaRegion>
      <cx:axis id="0">
        <cx:catScaling gapWidth="0"/>
        <cx:tickLabels/>
      </cx:axis>
      <cx:axis id="1">
        <cx:valScaling/>
        <cx:majorGridlines/>
        <cx:tickLabels/>
      </cx:axis>
    </cx:plotArea>
  </cx:chart>
</cx:chartSpace>
</file>

<file path=ppt/charts/chartEx6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Sheet1!$D$1:$D$11</cx:f>
        <cx:lvl ptCount="11" formatCode="General">
          <cx:pt idx="0">6.7000000000000002</cx:pt>
          <cx:pt idx="1">8.1999999999999993</cx:pt>
          <cx:pt idx="2">7.5999999999999996</cx:pt>
          <cx:pt idx="3">5.0999999999999996</cx:pt>
          <cx:pt idx="4">4.9000000000000004</cx:pt>
          <cx:pt idx="5">7.0999999999999996</cx:pt>
          <cx:pt idx="6">8.3000000000000007</cx:pt>
          <cx:pt idx="7">5.2999999999999998</cx:pt>
          <cx:pt idx="8">6.9000000000000004</cx:pt>
          <cx:pt idx="9">7.5999999999999996</cx:pt>
          <cx:pt idx="10">7.5999999999999996</cx:pt>
        </cx:lvl>
      </cx:numDim>
    </cx:data>
  </cx:chartData>
  <cx:chart>
    <cx:title pos="t" align="ctr" overlay="0">
      <cx:tx>
        <cx:rich>
          <a:bodyPr spcFirstLastPara="1" vertOverflow="ellipsis" wrap="square" lIns="0" tIns="0" rIns="0" bIns="0" anchor="ctr" anchorCtr="1"/>
          <a:lstStyle/>
          <a:p>
            <a:pPr algn="ctr">
              <a:defRPr/>
            </a:pPr>
            <a:r>
              <a:rPr lang="en-US"/>
              <a:t>South America</a:t>
            </a:r>
          </a:p>
          <a:p>
            <a:pPr algn="ctr">
              <a:defRPr/>
            </a:pPr>
            <a:endParaRPr lang="en-US"/>
          </a:p>
        </cx:rich>
      </cx:tx>
    </cx:title>
    <cx:plotArea>
      <cx:plotAreaRegion>
        <cx:series layoutId="boxWhisker" uniqueId="{A629CBCC-5851-4DC5-99B2-1EC1B86706E8}">
          <cx:dataId val="0"/>
          <cx:layoutPr>
            <cx:visibility meanLine="0" meanMarker="1" nonoutliers="0" outliers="1"/>
            <cx:statistics quartileMethod="inclusive"/>
          </cx:layoutPr>
        </cx:series>
      </cx:plotAreaRegion>
      <cx:axis id="0">
        <cx:catScaling gapWidth="1"/>
        <cx:tickLabels/>
      </cx:axis>
      <cx:axis id="1">
        <cx:valScaling min="4"/>
        <cx:majorGridlines/>
        <cx:tickLabels/>
      </cx:axis>
    </cx:plotArea>
  </cx:chart>
</cx:chartSpace>
</file>

<file path=ppt/charts/chartEx7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Sheet1!$G$1:$G$9</cx:f>
        <cx:lvl ptCount="9" formatCode="General">
          <cx:pt idx="0">5.0999999999999996</cx:pt>
          <cx:pt idx="1">7.2000000000000002</cx:pt>
          <cx:pt idx="2">6.4000000000000004</cx:pt>
          <cx:pt idx="3">7.9000000000000004</cx:pt>
          <cx:pt idx="4">6.9000000000000004</cx:pt>
          <cx:pt idx="5">6.0999999999999996</cx:pt>
          <cx:pt idx="6">6.2999999999999998</cx:pt>
          <cx:pt idx="7">6</cx:pt>
          <cx:pt idx="8">6.9000000000000004</cx:pt>
        </cx:lvl>
      </cx:numDim>
    </cx:data>
  </cx:chartData>
  <cx:chart>
    <cx:title pos="t" align="ctr" overlay="0">
      <cx:tx>
        <cx:txData>
          <cx:v>North</cx:v>
        </cx:txData>
      </cx:tx>
      <cx:txPr>
        <a:bodyPr spcFirstLastPara="1" vertOverflow="ellipsis" wrap="square" lIns="0" tIns="0" rIns="0" bIns="0" anchor="ctr" anchorCtr="1"/>
        <a:lstStyle/>
        <a:p>
          <a:pPr algn="ctr">
            <a:defRPr/>
          </a:pPr>
          <a:r>
            <a:rPr lang="en-US"/>
            <a:t>North</a:t>
          </a:r>
        </a:p>
      </cx:txPr>
    </cx:title>
    <cx:plotArea>
      <cx:plotAreaRegion>
        <cx:series layoutId="boxWhisker" uniqueId="{5D1BB7BD-5386-404C-A4D8-13880DB7F90B}">
          <cx:dataId val="0"/>
          <cx:layoutPr>
            <cx:visibility meanLine="0" meanMarker="1" nonoutliers="0" outliers="1"/>
            <cx:statistics quartileMethod="inclusive"/>
          </cx:layoutPr>
        </cx:series>
      </cx:plotAreaRegion>
      <cx:axis id="0">
        <cx:catScaling gapWidth="1"/>
        <cx:tickLabels/>
      </cx:axis>
      <cx:axis id="1">
        <cx:valScaling min="4"/>
        <cx:majorGridlines/>
        <cx:tickLabels/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40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40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751B-97B2-43BC-9636-CD60A3889D83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AD746-CA0C-44FD-AEA1-2D040C94B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925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751B-97B2-43BC-9636-CD60A3889D83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AD746-CA0C-44FD-AEA1-2D040C94B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66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751B-97B2-43BC-9636-CD60A3889D83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AD746-CA0C-44FD-AEA1-2D040C94B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68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751B-97B2-43BC-9636-CD60A3889D83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AD746-CA0C-44FD-AEA1-2D040C94B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932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751B-97B2-43BC-9636-CD60A3889D83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AD746-CA0C-44FD-AEA1-2D040C94B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434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751B-97B2-43BC-9636-CD60A3889D83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AD746-CA0C-44FD-AEA1-2D040C94B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188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751B-97B2-43BC-9636-CD60A3889D83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AD746-CA0C-44FD-AEA1-2D040C94B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397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751B-97B2-43BC-9636-CD60A3889D83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AD746-CA0C-44FD-AEA1-2D040C94B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96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751B-97B2-43BC-9636-CD60A3889D83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AD746-CA0C-44FD-AEA1-2D040C94B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054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751B-97B2-43BC-9636-CD60A3889D83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AD746-CA0C-44FD-AEA1-2D040C94B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268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751B-97B2-43BC-9636-CD60A3889D83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AD746-CA0C-44FD-AEA1-2D040C94B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846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751B-97B2-43BC-9636-CD60A3889D83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AD746-CA0C-44FD-AEA1-2D040C94B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023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microsoft.com/office/2014/relationships/chartEx" Target="../charts/chartEx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microsoft.com/office/2014/relationships/chartEx" Target="../charts/chartEx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microsoft.com/office/2014/relationships/chartEx" Target="../charts/chartEx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microsoft.com/office/2014/relationships/chartEx" Target="../charts/chartEx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microsoft.com/office/2014/relationships/chartEx" Target="../charts/chartEx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microsoft.com/office/2014/relationships/chartEx" Target="../charts/chartEx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5825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Draw a picture!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46650"/>
          </a:xfrm>
        </p:spPr>
        <p:txBody>
          <a:bodyPr>
            <a:normAutofit/>
          </a:bodyPr>
          <a:lstStyle/>
          <a:p>
            <a:r>
              <a:rPr lang="en-US" sz="4800" dirty="0"/>
              <a:t>It always helps to draw a good picture and look at the histogram. It often clarifies, should we trust mean or median (or both).</a:t>
            </a:r>
          </a:p>
          <a:p>
            <a:r>
              <a:rPr lang="en-US" sz="4800" dirty="0"/>
              <a:t>Sometimes people throw away top and bottom 10% of the data and average the rest. </a:t>
            </a:r>
          </a:p>
        </p:txBody>
      </p:sp>
    </p:spTree>
    <p:extLst>
      <p:ext uri="{BB962C8B-B14F-4D97-AF65-F5344CB8AC3E}">
        <p14:creationId xmlns:p14="http://schemas.microsoft.com/office/powerpoint/2010/main" val="26367159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spread: the standard deviation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199" y="1428750"/>
                <a:ext cx="10982325" cy="5343525"/>
              </a:xfrm>
            </p:spPr>
            <p:txBody>
              <a:bodyPr>
                <a:normAutofit/>
              </a:bodyPr>
              <a:lstStyle/>
              <a:p>
                <a:r>
                  <a:rPr lang="en-US" sz="4800" dirty="0"/>
                  <a:t>This should tell us how far actual values are from the mean, in average</a:t>
                </a:r>
              </a:p>
              <a:p>
                <a:r>
                  <a:rPr lang="en-US" sz="4800" dirty="0"/>
                  <a:t>Take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n-US" sz="48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sz="4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48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sz="48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acc>
                          <m:accPr>
                            <m:chr m:val="̅"/>
                            <m:ctrlP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acc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4800" dirty="0"/>
                  <a:t>. This is always equal to 0 </a:t>
                </a:r>
              </a:p>
              <a:p>
                <a:r>
                  <a:rPr lang="en-US" sz="4800" dirty="0"/>
                  <a:t>The reason is: some of the terms are positive, and some are negative. Since the mean perfectly balances things, they add up to 0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428750"/>
                <a:ext cx="10982325" cy="5343525"/>
              </a:xfrm>
              <a:blipFill>
                <a:blip r:embed="rId2"/>
                <a:stretch>
                  <a:fillRect l="-2275" t="-3877" r="-2164" b="-57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89227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Staying positive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199" y="1285876"/>
                <a:ext cx="11115675" cy="5572124"/>
              </a:xfrm>
              <a:ln>
                <a:solidFill>
                  <a:schemeClr val="accent1"/>
                </a:solidFill>
              </a:ln>
            </p:spPr>
            <p:txBody>
              <a:bodyPr>
                <a:normAutofit/>
              </a:bodyPr>
              <a:lstStyle/>
              <a:p>
                <a:r>
                  <a:rPr lang="en-US" sz="4800" dirty="0"/>
                  <a:t>To destroy all negative terms, we square them. 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p>
                              <m:sSupPr>
                                <m:ctrlPr>
                                  <a:rPr lang="en-US" sz="4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sz="4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4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4800" b="0" i="1" smtClean="0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US" sz="4800" b="0" i="1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sz="48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acc>
                                      <m:accPr>
                                        <m:chr m:val="̅"/>
                                        <m:ctrlPr>
                                          <a:rPr lang="en-US" sz="4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4800" b="0" i="1" smtClean="0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</m:acc>
                                  </m:e>
                                </m:d>
                              </m:e>
                              <m:sup>
                                <m:r>
                                  <a:rPr lang="en-US" sz="4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4800" dirty="0"/>
                  <a:t>   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4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4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n-US" sz="4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p>
                              <m:sSupPr>
                                <m:ctrlPr>
                                  <a:rPr lang="en-US" sz="4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sz="48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48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48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US" sz="48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sz="48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acc>
                                      <m:accPr>
                                        <m:chr m:val="̅"/>
                                        <m:ctrlPr>
                                          <a:rPr lang="en-US" sz="48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48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</m:acc>
                                  </m:e>
                                </m:d>
                              </m:e>
                              <m:sup>
                                <m:r>
                                  <a:rPr lang="en-US" sz="4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num>
                      <m:den>
                        <m:r>
                          <a:rPr lang="en-US" sz="4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4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r>
                  <a:rPr lang="en-US" sz="4800" dirty="0"/>
                  <a:t> 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800" dirty="0"/>
                  <a:t> is called the “variance”, and </a:t>
                </a:r>
                <a14:m>
                  <m:oMath xmlns:m="http://schemas.openxmlformats.org/officeDocument/2006/math"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48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sz="4800" dirty="0"/>
                  <a:t> is called “standard deviation”</a:t>
                </a:r>
              </a:p>
              <a:p>
                <a:r>
                  <a:rPr lang="en-US" sz="4800" dirty="0"/>
                  <a:t>It is certainly correct to divide by n, but the book suggests to divide by </a:t>
                </a:r>
                <a:r>
                  <a:rPr lang="en-US" sz="4800" dirty="0">
                    <a:solidFill>
                      <a:srgbClr val="FF0000"/>
                    </a:solidFill>
                  </a:rPr>
                  <a:t>n-1</a:t>
                </a:r>
                <a:r>
                  <a:rPr lang="en-US" sz="4800" dirty="0"/>
                  <a:t>.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285876"/>
                <a:ext cx="11115675" cy="5572124"/>
              </a:xfrm>
              <a:blipFill>
                <a:blip r:embed="rId2"/>
                <a:stretch>
                  <a:fillRect l="-2191" t="-3603" r="-3122" b="-5131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27359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79975"/>
          </a:xfrm>
        </p:spPr>
        <p:txBody>
          <a:bodyPr>
            <a:normAutofit/>
          </a:bodyPr>
          <a:lstStyle/>
          <a:p>
            <a:r>
              <a:rPr lang="en-US" sz="4800" dirty="0"/>
              <a:t>14, 13, 20, 22, 18, 19, 13</a:t>
            </a:r>
          </a:p>
          <a:p>
            <a:r>
              <a:rPr lang="en-US" sz="4800" dirty="0"/>
              <a:t>First find the mean:</a:t>
            </a:r>
          </a:p>
          <a:p>
            <a:pPr marL="0" indent="0">
              <a:buNone/>
            </a:pPr>
            <a:r>
              <a:rPr lang="en-US" sz="4800" dirty="0"/>
              <a:t>(14+13+20+22+18+19+13)/7 = 17</a:t>
            </a:r>
          </a:p>
          <a:p>
            <a:r>
              <a:rPr lang="en-US" sz="4800" dirty="0"/>
              <a:t>Now find (data value – mean):</a:t>
            </a:r>
          </a:p>
          <a:p>
            <a:pPr marL="0" indent="0">
              <a:buNone/>
            </a:pPr>
            <a:r>
              <a:rPr lang="en-US" sz="4800" dirty="0"/>
              <a:t>14-17=-3, 13-17=-4, 20-17=3, 22-17=5, </a:t>
            </a:r>
          </a:p>
          <a:p>
            <a:pPr marL="0" indent="0">
              <a:buNone/>
            </a:pPr>
            <a:r>
              <a:rPr lang="en-US" sz="4800" dirty="0"/>
              <a:t>18-17=1, 19-17=2, 13-17=-4</a:t>
            </a:r>
          </a:p>
        </p:txBody>
      </p:sp>
    </p:spTree>
    <p:extLst>
      <p:ext uri="{BB962C8B-B14F-4D97-AF65-F5344CB8AC3E}">
        <p14:creationId xmlns:p14="http://schemas.microsoft.com/office/powerpoint/2010/main" val="6049850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199" y="114300"/>
                <a:ext cx="11249025" cy="6677025"/>
              </a:xfrm>
            </p:spPr>
            <p:txBody>
              <a:bodyPr>
                <a:normAutofit/>
              </a:bodyPr>
              <a:lstStyle/>
              <a:p>
                <a:r>
                  <a:rPr lang="en-US" sz="4800" dirty="0"/>
                  <a:t>14, 13, 20, 22, 18, 19, 13, mean = 17</a:t>
                </a:r>
              </a:p>
              <a:p>
                <a:pPr marL="0" indent="0">
                  <a:buNone/>
                </a:pPr>
                <a:r>
                  <a:rPr lang="en-US" sz="4800" dirty="0"/>
                  <a:t>14-17=-3, 13-17=-4, 20-17=3, 22-17=5, </a:t>
                </a:r>
              </a:p>
              <a:p>
                <a:pPr marL="0" indent="0">
                  <a:buNone/>
                </a:pPr>
                <a:r>
                  <a:rPr lang="en-US" sz="4800" dirty="0"/>
                  <a:t>18-17=1, 19-17=2, 13-17=-4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  <m:t>−3</m:t>
                            </m:r>
                          </m:e>
                        </m:d>
                      </m:e>
                      <m:sup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4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  <m:t>−4</m:t>
                            </m:r>
                          </m:e>
                        </m:d>
                      </m:e>
                      <m:sup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4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4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4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sup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4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4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  <m:t>−4</m:t>
                            </m:r>
                          </m:e>
                        </m:d>
                      </m:e>
                      <m:sup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=9+16+9+25+1+4+16=80</m:t>
                    </m:r>
                  </m:oMath>
                </a14:m>
                <a:endParaRPr lang="en-US" sz="4800" b="0" dirty="0"/>
              </a:p>
              <a:p>
                <a:r>
                  <a:rPr lang="en-US" sz="4800" dirty="0"/>
                  <a:t>Now divide by 7 (book suggests </a:t>
                </a:r>
                <a:r>
                  <a:rPr lang="en-US" sz="4800" dirty="0">
                    <a:solidFill>
                      <a:srgbClr val="FF0000"/>
                    </a:solidFill>
                  </a:rPr>
                  <a:t>7-1=6</a:t>
                </a:r>
                <a:r>
                  <a:rPr lang="en-US" sz="4800" dirty="0"/>
                  <a:t>)</a:t>
                </a:r>
              </a:p>
              <a:p>
                <a:r>
                  <a:rPr lang="en-US" sz="4800" dirty="0"/>
                  <a:t>80/7 ≈11.43, </a:t>
                </a:r>
                <a:r>
                  <a:rPr lang="en-US" sz="4800" dirty="0">
                    <a:solidFill>
                      <a:srgbClr val="FF0000"/>
                    </a:solidFill>
                  </a:rPr>
                  <a:t>80/6 ≈13.33 </a:t>
                </a:r>
                <a:r>
                  <a:rPr lang="en-US" sz="4800" dirty="0"/>
                  <a:t>– this is the variance. St. dev. = square root ≈3.38 (</a:t>
                </a:r>
                <a:r>
                  <a:rPr lang="en-US" sz="4800" dirty="0">
                    <a:solidFill>
                      <a:srgbClr val="FF0000"/>
                    </a:solidFill>
                  </a:rPr>
                  <a:t>3.65</a:t>
                </a:r>
                <a:r>
                  <a:rPr lang="en-US" sz="4800" dirty="0"/>
                  <a:t>)</a:t>
                </a:r>
                <a:endParaRPr lang="en-US" sz="4800" dirty="0">
                  <a:solidFill>
                    <a:srgbClr val="FF0000"/>
                  </a:solidFill>
                </a:endParaRP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14300"/>
                <a:ext cx="11249025" cy="6677025"/>
              </a:xfrm>
              <a:blipFill>
                <a:blip r:embed="rId2"/>
                <a:stretch>
                  <a:fillRect l="-2438" t="-3105" r="-1354" b="-4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01010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Glance into future: why do we need all that?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1390650"/>
            <a:ext cx="11868150" cy="5467349"/>
          </a:xfrm>
        </p:spPr>
        <p:txBody>
          <a:bodyPr>
            <a:normAutofit/>
          </a:bodyPr>
          <a:lstStyle/>
          <a:p>
            <a:r>
              <a:rPr lang="en-US" sz="4800" dirty="0"/>
              <a:t>We will rely on the following fact: if the distribution is “normal”, then most of the data should be between</a:t>
            </a:r>
          </a:p>
          <a:p>
            <a:pPr marL="0" indent="0">
              <a:buNone/>
            </a:pPr>
            <a:r>
              <a:rPr lang="en-US" sz="4800" dirty="0"/>
              <a:t>(mean – 3*</a:t>
            </a:r>
            <a:r>
              <a:rPr lang="en-US" sz="4800" dirty="0" err="1"/>
              <a:t>st.dev</a:t>
            </a:r>
            <a:r>
              <a:rPr lang="en-US" sz="4800" dirty="0"/>
              <a:t>.) and (mean+3*</a:t>
            </a:r>
            <a:r>
              <a:rPr lang="en-US" sz="4800" dirty="0" err="1"/>
              <a:t>st.dev</a:t>
            </a:r>
            <a:r>
              <a:rPr lang="en-US" sz="4800" dirty="0"/>
              <a:t>.)</a:t>
            </a:r>
          </a:p>
          <a:p>
            <a:pPr marL="0" indent="0">
              <a:buNone/>
            </a:pPr>
            <a:r>
              <a:rPr lang="en-US" sz="4800" dirty="0"/>
              <a:t>That is, if we know that our distribution is nice, then it is more or less enough to know only mean and standard deviation</a:t>
            </a:r>
          </a:p>
        </p:txBody>
      </p:sp>
    </p:spTree>
    <p:extLst>
      <p:ext uri="{BB962C8B-B14F-4D97-AF65-F5344CB8AC3E}">
        <p14:creationId xmlns:p14="http://schemas.microsoft.com/office/powerpoint/2010/main" val="5682489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3350"/>
            <a:ext cx="10515600" cy="6043613"/>
          </a:xfrm>
        </p:spPr>
        <p:txBody>
          <a:bodyPr>
            <a:normAutofit/>
          </a:bodyPr>
          <a:lstStyle/>
          <a:p>
            <a:r>
              <a:rPr lang="en-US" sz="4800" dirty="0"/>
              <a:t>On professors side, most of the scores (in a single test and total) should fall into mentioned interval</a:t>
            </a:r>
          </a:p>
          <a:p>
            <a:r>
              <a:rPr lang="en-US" sz="4800" dirty="0"/>
              <a:t>In a sense, “curve” means that professor adjusts the scores to make this happen. </a:t>
            </a:r>
          </a:p>
        </p:txBody>
      </p:sp>
    </p:spTree>
    <p:extLst>
      <p:ext uri="{BB962C8B-B14F-4D97-AF65-F5344CB8AC3E}">
        <p14:creationId xmlns:p14="http://schemas.microsoft.com/office/powerpoint/2010/main" val="42268915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it’s good to pay attention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On the quiz tomorrow you will be allowed to use a calculator. Please bring one! </a:t>
            </a:r>
          </a:p>
        </p:txBody>
      </p:sp>
    </p:spTree>
    <p:extLst>
      <p:ext uri="{BB962C8B-B14F-4D97-AF65-F5344CB8AC3E}">
        <p14:creationId xmlns:p14="http://schemas.microsoft.com/office/powerpoint/2010/main" val="39645711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and comparing distributions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305" y="1472090"/>
            <a:ext cx="9437370" cy="2518886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404" y="4130874"/>
            <a:ext cx="9454449" cy="2517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508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Magnitudes only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75200"/>
          </a:xfrm>
        </p:spPr>
        <p:txBody>
          <a:bodyPr>
            <a:normAutofit/>
          </a:bodyPr>
          <a:lstStyle/>
          <a:p>
            <a:r>
              <a:rPr lang="en-US" sz="4800" dirty="0"/>
              <a:t>South America: 6.7 8.2 7.6 5.1 4.9 7.1  8.3 5.3 6.9 7.6 7.6</a:t>
            </a:r>
          </a:p>
          <a:p>
            <a:pPr marL="0" indent="0">
              <a:buNone/>
            </a:pPr>
            <a:r>
              <a:rPr lang="en-US" sz="4800" dirty="0"/>
              <a:t>Median = 7.1      Mean = 6.84</a:t>
            </a:r>
          </a:p>
          <a:p>
            <a:r>
              <a:rPr lang="en-US" sz="4800" dirty="0"/>
              <a:t>North America: 5.1 7.2 6.4 7.9 6.9 6.1 6.3 6.0 6.9</a:t>
            </a:r>
          </a:p>
          <a:p>
            <a:pPr marL="0" indent="0">
              <a:buNone/>
            </a:pPr>
            <a:r>
              <a:rPr lang="en-US" sz="4800" dirty="0"/>
              <a:t>Median = 6.4       Mean = 6.53</a:t>
            </a:r>
          </a:p>
        </p:txBody>
      </p:sp>
    </p:spTree>
    <p:extLst>
      <p:ext uri="{BB962C8B-B14F-4D97-AF65-F5344CB8AC3E}">
        <p14:creationId xmlns:p14="http://schemas.microsoft.com/office/powerpoint/2010/main" val="3883498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1198469" cy="1325563"/>
          </a:xfrm>
        </p:spPr>
        <p:txBody>
          <a:bodyPr/>
          <a:lstStyle/>
          <a:p>
            <a:r>
              <a:rPr lang="en-US" dirty="0"/>
              <a:t>The center of </a:t>
            </a:r>
            <a:r>
              <a:rPr lang="en-US" strike="sngStrike" dirty="0"/>
              <a:t>symmetric</a:t>
            </a:r>
            <a:r>
              <a:rPr lang="en-US" dirty="0"/>
              <a:t> distributions: the mean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1092962" cy="4900490"/>
              </a:xfrm>
            </p:spPr>
            <p:txBody>
              <a:bodyPr>
                <a:normAutofit/>
              </a:bodyPr>
              <a:lstStyle/>
              <a:p>
                <a:r>
                  <a:rPr lang="en-US" sz="4800" dirty="0"/>
                  <a:t>Besides the median, there is one more good measurement of the “center”</a:t>
                </a:r>
              </a:p>
              <a:p>
                <a:r>
                  <a:rPr lang="en-US" sz="4800" dirty="0"/>
                  <a:t>It works especially well if the distribution is symmetric</a:t>
                </a:r>
              </a:p>
              <a:p>
                <a14:m>
                  <m:oMath xmlns:m="http://schemas.openxmlformats.org/officeDocument/2006/math"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𝑇𝑜𝑡𝑎𝑙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ctrlP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sz="4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48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sz="48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4800" dirty="0"/>
                  <a:t> - the average of all collected values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1092962" cy="4900490"/>
              </a:xfrm>
              <a:blipFill>
                <a:blip r:embed="rId2"/>
                <a:stretch>
                  <a:fillRect l="-2309" t="-4229" r="-3353" b="-21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48962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379547265"/>
                  </p:ext>
                </p:extLst>
              </p:nvPr>
            </p:nvGraphicFramePr>
            <p:xfrm>
              <a:off x="666750" y="514350"/>
              <a:ext cx="5629275" cy="3967163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4" name="Content Placeholder 3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66750" y="514350"/>
                <a:ext cx="5629275" cy="396716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5" name="Chart 4"/>
              <p:cNvGraphicFramePr/>
              <p:nvPr>
                <p:extLst>
                  <p:ext uri="{D42A27DB-BD31-4B8C-83A1-F6EECF244321}">
                    <p14:modId xmlns:p14="http://schemas.microsoft.com/office/powerpoint/2010/main" val="3064136563"/>
                  </p:ext>
                </p:extLst>
              </p:nvPr>
            </p:nvGraphicFramePr>
            <p:xfrm>
              <a:off x="6219825" y="1466849"/>
              <a:ext cx="5257800" cy="3014663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4"/>
              </a:graphicData>
            </a:graphic>
          </p:graphicFrame>
        </mc:Choice>
        <mc:Fallback>
          <p:pic>
            <p:nvPicPr>
              <p:cNvPr id="5" name="Chart 4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219825" y="1466849"/>
                <a:ext cx="5257800" cy="3014663"/>
              </a:xfrm>
              <a:prstGeom prst="rect">
                <a:avLst/>
              </a:prstGeom>
            </p:spPr>
          </p:pic>
        </mc:Fallback>
      </mc:AlternateContent>
      <p:sp>
        <p:nvSpPr>
          <p:cNvPr id="6" name="TextBox 5"/>
          <p:cNvSpPr txBox="1"/>
          <p:nvPr/>
        </p:nvSpPr>
        <p:spPr>
          <a:xfrm>
            <a:off x="1028700" y="4549676"/>
            <a:ext cx="1095094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The distribution for North America is more </a:t>
            </a:r>
          </a:p>
          <a:p>
            <a:r>
              <a:rPr lang="en-US" sz="4800" dirty="0"/>
              <a:t>symmetric; also in South America a typical</a:t>
            </a:r>
          </a:p>
          <a:p>
            <a:r>
              <a:rPr lang="en-US" sz="4800" dirty="0"/>
              <a:t>magnitude is higher</a:t>
            </a:r>
          </a:p>
        </p:txBody>
      </p:sp>
    </p:spTree>
    <p:extLst>
      <p:ext uri="{BB962C8B-B14F-4D97-AF65-F5344CB8AC3E}">
        <p14:creationId xmlns:p14="http://schemas.microsoft.com/office/powerpoint/2010/main" val="8939490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419100" y="266700"/>
            <a:ext cx="11277600" cy="5667375"/>
            <a:chOff x="1543050" y="1935480"/>
            <a:chExt cx="9105900" cy="2987040"/>
          </a:xfrm>
        </p:grpSpPr>
        <mc:AlternateContent xmlns:mc="http://schemas.openxmlformats.org/markup-compatibility/2006">
          <mc:Choice xmlns:cx1="http://schemas.microsoft.com/office/drawing/2015/9/8/chartex" Requires="cx1">
            <p:graphicFrame>
              <p:nvGraphicFramePr>
                <p:cNvPr id="4" name="Chart 3"/>
                <p:cNvGraphicFramePr/>
                <p:nvPr>
                  <p:extLst>
                    <p:ext uri="{D42A27DB-BD31-4B8C-83A1-F6EECF244321}">
                      <p14:modId xmlns:p14="http://schemas.microsoft.com/office/powerpoint/2010/main" val="1433270146"/>
                    </p:ext>
                  </p:extLst>
                </p:nvPr>
              </p:nvGraphicFramePr>
              <p:xfrm>
                <a:off x="1543050" y="1935480"/>
                <a:ext cx="4572000" cy="2987040"/>
              </p:xfrm>
              <a:graphic>
                <a:graphicData uri="http://schemas.microsoft.com/office/drawing/2014/chartex">
                  <cx:chart xmlns:cx="http://schemas.microsoft.com/office/drawing/2014/chartex" xmlns:r="http://schemas.openxmlformats.org/officeDocument/2006/relationships" r:id="rId2"/>
                </a:graphicData>
              </a:graphic>
            </p:graphicFrame>
          </mc:Choice>
          <mc:Fallback>
            <p:pic>
              <p:nvPicPr>
                <p:cNvPr id="4" name="Chart 3"/>
                <p:cNvPicPr>
                  <a:picLocks noGrp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419100" y="266700"/>
                  <a:ext cx="5662393" cy="566737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cx1="http://schemas.microsoft.com/office/drawing/2015/9/8/chartex" Requires="cx1">
            <p:graphicFrame>
              <p:nvGraphicFramePr>
                <p:cNvPr id="5" name="Chart 4"/>
                <p:cNvGraphicFramePr/>
                <p:nvPr>
                  <p:extLst>
                    <p:ext uri="{D42A27DB-BD31-4B8C-83A1-F6EECF244321}">
                      <p14:modId xmlns:p14="http://schemas.microsoft.com/office/powerpoint/2010/main" val="1253386585"/>
                    </p:ext>
                  </p:extLst>
                </p:nvPr>
              </p:nvGraphicFramePr>
              <p:xfrm>
                <a:off x="6076950" y="2171700"/>
                <a:ext cx="4572000" cy="2743200"/>
              </p:xfrm>
              <a:graphic>
                <a:graphicData uri="http://schemas.microsoft.com/office/drawing/2014/chartex">
                  <cx:chart xmlns:cx="http://schemas.microsoft.com/office/drawing/2014/chartex" xmlns:r="http://schemas.openxmlformats.org/officeDocument/2006/relationships" r:id="rId4"/>
                </a:graphicData>
              </a:graphic>
            </p:graphicFrame>
          </mc:Choice>
          <mc:Fallback>
            <p:pic>
              <p:nvPicPr>
                <p:cNvPr id="5" name="Chart 4"/>
                <p:cNvPicPr>
                  <a:picLocks noGrp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6034307" y="714885"/>
                  <a:ext cx="5662393" cy="5204732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833152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3676"/>
            <a:ext cx="10515600" cy="5354515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4800" dirty="0"/>
              <a:t>75.60946 47.67863 13.4834 68.27895 67.70208 27.63657 10.97026 52.80463 86.75896 35.4131 92.91208 89.27507 50.14048 13.405 49.27678 65.42801 13.67298 </a:t>
            </a:r>
          </a:p>
          <a:p>
            <a:pPr marL="0" lvl="0" indent="0">
              <a:buNone/>
            </a:pPr>
            <a:r>
              <a:rPr lang="en-US" sz="4800" dirty="0">
                <a:solidFill>
                  <a:prstClr val="black"/>
                </a:solidFill>
              </a:rPr>
              <a:t>Median ≈50.14</a:t>
            </a:r>
          </a:p>
          <a:p>
            <a:pPr marL="0" lvl="0" indent="0">
              <a:buNone/>
            </a:pPr>
            <a:r>
              <a:rPr lang="en-US" sz="4800" dirty="0">
                <a:solidFill>
                  <a:prstClr val="black"/>
                </a:solidFill>
              </a:rPr>
              <a:t>The mean is 50.61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4" name="Chart 3"/>
              <p:cNvGraphicFramePr/>
              <p:nvPr>
                <p:extLst>
                  <p:ext uri="{D42A27DB-BD31-4B8C-83A1-F6EECF244321}">
                    <p14:modId xmlns:p14="http://schemas.microsoft.com/office/powerpoint/2010/main" val="63504578"/>
                  </p:ext>
                </p:extLst>
              </p:nvPr>
            </p:nvGraphicFramePr>
            <p:xfrm>
              <a:off x="6280638" y="3807070"/>
              <a:ext cx="5158153" cy="3050930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4" name="Chart 3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280638" y="3807070"/>
                <a:ext cx="5158153" cy="305093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97975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Interpretation of mean (or average)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dirty="0"/>
              <a:t>“Center of mass”: if we have points with assigned masses, the “center of mass” is </a:t>
            </a:r>
          </a:p>
          <a:p>
            <a:pPr marL="0" indent="0">
              <a:buNone/>
            </a:pPr>
            <a:endParaRPr lang="en-US" sz="4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6248" y="3343275"/>
            <a:ext cx="6657766" cy="351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077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0146"/>
            <a:ext cx="10515600" cy="5886817"/>
          </a:xfrm>
        </p:spPr>
        <p:txBody>
          <a:bodyPr>
            <a:normAutofit/>
          </a:bodyPr>
          <a:lstStyle/>
          <a:p>
            <a:r>
              <a:rPr lang="en-US" sz="4800" dirty="0"/>
              <a:t>In the same way, the mean is a point where the histogram balances</a:t>
            </a:r>
          </a:p>
        </p:txBody>
      </p:sp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4" name="Chart 3"/>
              <p:cNvGraphicFramePr/>
              <p:nvPr>
                <p:extLst>
                  <p:ext uri="{D42A27DB-BD31-4B8C-83A1-F6EECF244321}">
                    <p14:modId xmlns:p14="http://schemas.microsoft.com/office/powerpoint/2010/main" val="4058217835"/>
                  </p:ext>
                </p:extLst>
              </p:nvPr>
            </p:nvGraphicFramePr>
            <p:xfrm>
              <a:off x="2215661" y="2057399"/>
              <a:ext cx="7763607" cy="4642339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4" name="Chart 3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15661" y="2057399"/>
                <a:ext cx="7763607" cy="4642339"/>
              </a:xfrm>
              <a:prstGeom prst="rect">
                <a:avLst/>
              </a:prstGeom>
            </p:spPr>
          </p:pic>
        </mc:Fallback>
      </mc:AlternateContent>
      <p:cxnSp>
        <p:nvCxnSpPr>
          <p:cNvPr id="6" name="Straight Connector 5"/>
          <p:cNvCxnSpPr/>
          <p:nvPr/>
        </p:nvCxnSpPr>
        <p:spPr>
          <a:xfrm flipV="1">
            <a:off x="6005146" y="3217985"/>
            <a:ext cx="0" cy="2013438"/>
          </a:xfrm>
          <a:prstGeom prst="line">
            <a:avLst/>
          </a:prstGeom>
          <a:ln w="4762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2578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Mean or median?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This is a tough question. For many “scientific” purposes, the mean is a lot better than the median. The notion of “Expectation” (which is a generalized mean) is central in Probability and Statistics</a:t>
            </a:r>
          </a:p>
        </p:txBody>
      </p:sp>
    </p:spTree>
    <p:extLst>
      <p:ext uri="{BB962C8B-B14F-4D97-AF65-F5344CB8AC3E}">
        <p14:creationId xmlns:p14="http://schemas.microsoft.com/office/powerpoint/2010/main" val="1915554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Mean or median vol.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However, in some situations median is more “stable”. For example, if we collect ages of students in a class, and typically it’s, say, 18, 19, 20; but then there is a 70 </a:t>
            </a:r>
            <a:r>
              <a:rPr lang="en-US" sz="4800" dirty="0" err="1"/>
              <a:t>y.o</a:t>
            </a:r>
            <a:r>
              <a:rPr lang="en-US" sz="4800" dirty="0"/>
              <a:t>. student. </a:t>
            </a:r>
          </a:p>
          <a:p>
            <a:pPr marL="0" indent="0">
              <a:buNone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887070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974"/>
            <a:ext cx="10515600" cy="65246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18,18,18,18,18,19,19,19,19,19,20,20,20,20,20, </a:t>
            </a:r>
            <a:r>
              <a:rPr lang="en-US" sz="4800" dirty="0">
                <a:solidFill>
                  <a:srgbClr val="FF0000"/>
                </a:solidFill>
              </a:rPr>
              <a:t>70</a:t>
            </a:r>
          </a:p>
          <a:p>
            <a:pPr marL="0" indent="0">
              <a:buNone/>
            </a:pPr>
            <a:endParaRPr lang="en-US" sz="4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4800" dirty="0"/>
              <a:t>With or without the </a:t>
            </a:r>
            <a:r>
              <a:rPr lang="en-US" sz="4800" dirty="0">
                <a:solidFill>
                  <a:srgbClr val="FF0000"/>
                </a:solidFill>
              </a:rPr>
              <a:t>70</a:t>
            </a:r>
            <a:r>
              <a:rPr lang="en-US" sz="4800" dirty="0"/>
              <a:t>, median is = 19.</a:t>
            </a:r>
          </a:p>
          <a:p>
            <a:pPr marL="0" indent="0">
              <a:buNone/>
            </a:pPr>
            <a:r>
              <a:rPr lang="en-US" sz="4800" dirty="0"/>
              <a:t>With the </a:t>
            </a:r>
            <a:r>
              <a:rPr lang="en-US" sz="4800" dirty="0">
                <a:solidFill>
                  <a:srgbClr val="FF0000"/>
                </a:solidFill>
              </a:rPr>
              <a:t>70</a:t>
            </a:r>
            <a:r>
              <a:rPr lang="en-US" sz="4800" dirty="0"/>
              <a:t>, mean is = </a:t>
            </a:r>
            <a:r>
              <a:rPr lang="en-US" sz="4800" dirty="0">
                <a:solidFill>
                  <a:srgbClr val="FF0000"/>
                </a:solidFill>
              </a:rPr>
              <a:t>22.19</a:t>
            </a:r>
          </a:p>
          <a:p>
            <a:pPr marL="0" indent="0">
              <a:buNone/>
            </a:pPr>
            <a:r>
              <a:rPr lang="en-US" sz="4800" dirty="0"/>
              <a:t>Without the </a:t>
            </a:r>
            <a:r>
              <a:rPr lang="en-US" sz="4800" dirty="0">
                <a:solidFill>
                  <a:srgbClr val="FF0000"/>
                </a:solidFill>
              </a:rPr>
              <a:t>70</a:t>
            </a:r>
            <a:r>
              <a:rPr lang="en-US" sz="4800" dirty="0"/>
              <a:t>, mean is = 19</a:t>
            </a:r>
          </a:p>
          <a:p>
            <a:pPr marL="0" indent="0">
              <a:buNone/>
            </a:pPr>
            <a:r>
              <a:rPr lang="en-US" sz="4800" dirty="0"/>
              <a:t>So with the obvious outlier, mean does not represent an “average” student.</a:t>
            </a:r>
          </a:p>
          <a:p>
            <a:pPr marL="0" indent="0">
              <a:buNone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703258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8600"/>
            <a:ext cx="10515600" cy="5948363"/>
          </a:xfrm>
        </p:spPr>
        <p:txBody>
          <a:bodyPr>
            <a:normAutofit/>
          </a:bodyPr>
          <a:lstStyle/>
          <a:p>
            <a:r>
              <a:rPr lang="en-US" sz="4800" dirty="0"/>
              <a:t>The reason behind this situation is not that the distribution is not symmetric. In fact, it is not symmetric in a special way</a:t>
            </a:r>
          </a:p>
        </p:txBody>
      </p:sp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4" name="Chart 3"/>
              <p:cNvGraphicFramePr/>
              <p:nvPr>
                <p:extLst>
                  <p:ext uri="{D42A27DB-BD31-4B8C-83A1-F6EECF244321}">
                    <p14:modId xmlns:p14="http://schemas.microsoft.com/office/powerpoint/2010/main" val="406757270"/>
                  </p:ext>
                </p:extLst>
              </p:nvPr>
            </p:nvGraphicFramePr>
            <p:xfrm>
              <a:off x="1219201" y="2295525"/>
              <a:ext cx="9439274" cy="4562475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4" name="Chart 3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9201" y="2295525"/>
                <a:ext cx="9439274" cy="4562475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10410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637</Words>
  <Application>Microsoft Office PowerPoint</Application>
  <PresentationFormat>Widescreen</PresentationFormat>
  <Paragraphs>65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Cambria Math</vt:lpstr>
      <vt:lpstr>Office Theme</vt:lpstr>
      <vt:lpstr>Lecture 5</vt:lpstr>
      <vt:lpstr>The center of symmetric distributions: the mean</vt:lpstr>
      <vt:lpstr>Example</vt:lpstr>
      <vt:lpstr>Interpretation of mean (or average) </vt:lpstr>
      <vt:lpstr>PowerPoint Presentation</vt:lpstr>
      <vt:lpstr>Mean or median? </vt:lpstr>
      <vt:lpstr>Mean or median vol. 2</vt:lpstr>
      <vt:lpstr>PowerPoint Presentation</vt:lpstr>
      <vt:lpstr>PowerPoint Presentation</vt:lpstr>
      <vt:lpstr>Draw a picture! </vt:lpstr>
      <vt:lpstr>The spread: the standard deviation</vt:lpstr>
      <vt:lpstr>Staying positive</vt:lpstr>
      <vt:lpstr>Example</vt:lpstr>
      <vt:lpstr>PowerPoint Presentation</vt:lpstr>
      <vt:lpstr>Glance into future: why do we need all that? </vt:lpstr>
      <vt:lpstr>PowerPoint Presentation</vt:lpstr>
      <vt:lpstr>Why it’s good to pay attention </vt:lpstr>
      <vt:lpstr>Understanding and comparing distributions</vt:lpstr>
      <vt:lpstr>Magnitudes only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</dc:creator>
  <cp:lastModifiedBy>tr</cp:lastModifiedBy>
  <cp:revision>12</cp:revision>
  <dcterms:created xsi:type="dcterms:W3CDTF">2016-09-06T22:26:20Z</dcterms:created>
  <dcterms:modified xsi:type="dcterms:W3CDTF">2016-09-07T00:40:25Z</dcterms:modified>
</cp:coreProperties>
</file>