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B0F4538-93BE-4B78-BBEA-F602CE0648FF}">
          <p14:sldIdLst>
            <p14:sldId id="256"/>
            <p14:sldId id="257"/>
            <p14:sldId id="259"/>
            <p14:sldId id="260"/>
            <p14:sldId id="261"/>
            <p14:sldId id="258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Sheet3!$A$1:$A$15</cx:f>
        <cx:lvl ptCount="15" formatCode="0.00000">
          <cx:pt idx="0">11.345510000000001</cx:pt>
          <cx:pt idx="1">40.091329999999999</cx:pt>
          <cx:pt idx="2">45.971829999999997</cx:pt>
          <cx:pt idx="3">49.027209999999997</cx:pt>
          <cx:pt idx="4">104.0294</cx:pt>
          <cx:pt idx="5">117.34780000000001</cx:pt>
          <cx:pt idx="6">127.4971</cx:pt>
          <cx:pt idx="7">139.119</cx:pt>
          <cx:pt idx="8">184.976</cx:pt>
          <cx:pt idx="9">188.49600000000001</cx:pt>
          <cx:pt idx="10">199.56309999999999</cx:pt>
          <cx:pt idx="11">219.2398</cx:pt>
          <cx:pt idx="12">241.87970000000001</cx:pt>
          <cx:pt idx="13">285.56549999999999</cx:pt>
          <cx:pt idx="14">289.82929999999999</cx:pt>
        </cx:lvl>
      </cx:numDim>
    </cx:data>
  </cx:chartData>
  <cx:chart>
    <cx:plotArea>
      <cx:plotAreaRegion>
        <cx:series layoutId="boxWhisker" uniqueId="{C92C8EE7-1C6E-4C3F-A5EC-D0A74D0BEE6A}">
          <cx:dataId val="0"/>
          <cx:layoutPr>
            <cx:visibility meanLine="1" meanMarker="1" nonoutliers="0" outliers="1"/>
            <cx:statistics quartileMethod="in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8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6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6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0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1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7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0541-0888-4772-BBA9-5A4EC5C91091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5E3C-B65D-4AFF-9583-73E80BCD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7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Quantitative variables continued</a:t>
            </a:r>
          </a:p>
        </p:txBody>
      </p:sp>
    </p:spTree>
    <p:extLst>
      <p:ext uri="{BB962C8B-B14F-4D97-AF65-F5344CB8AC3E}">
        <p14:creationId xmlns:p14="http://schemas.microsoft.com/office/powerpoint/2010/main" val="2878925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523" y="0"/>
            <a:ext cx="11163300" cy="659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Median = 139.119; </a:t>
            </a:r>
          </a:p>
          <a:p>
            <a:pPr marL="0" indent="0">
              <a:buNone/>
            </a:pPr>
            <a:r>
              <a:rPr lang="en-US" sz="4800" dirty="0"/>
              <a:t>Upper Quartile = 209.40145</a:t>
            </a:r>
          </a:p>
          <a:p>
            <a:pPr marL="0" indent="0">
              <a:buNone/>
            </a:pPr>
            <a:r>
              <a:rPr lang="en-US" sz="4800" dirty="0"/>
              <a:t>Lower Quartile = 76.528305</a:t>
            </a:r>
          </a:p>
          <a:p>
            <a:pPr marL="0" indent="0">
              <a:buNone/>
            </a:pPr>
            <a:r>
              <a:rPr lang="en-US" sz="4800" dirty="0"/>
              <a:t>IQR = 209.40145 - 76.528305 = 132.873145</a:t>
            </a:r>
          </a:p>
          <a:p>
            <a:pPr marL="0" indent="0">
              <a:buNone/>
            </a:pP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42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5-number summaries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2906"/>
          </a:xfrm>
        </p:spPr>
        <p:txBody>
          <a:bodyPr>
            <a:normAutofit/>
          </a:bodyPr>
          <a:lstStyle/>
          <a:p>
            <a:r>
              <a:rPr lang="en-US" sz="4800" dirty="0"/>
              <a:t>From any quantitative data we can collect 5 numbers:</a:t>
            </a:r>
          </a:p>
          <a:p>
            <a:pPr marL="0" indent="0">
              <a:buNone/>
            </a:pPr>
            <a:r>
              <a:rPr lang="en-US" sz="4800" dirty="0"/>
              <a:t>Minimal value --- Lower Quartile </a:t>
            </a:r>
          </a:p>
          <a:p>
            <a:pPr marL="0" indent="0">
              <a:buNone/>
            </a:pPr>
            <a:r>
              <a:rPr lang="en-US" sz="4800" dirty="0"/>
              <a:t>		     ---Median---</a:t>
            </a:r>
          </a:p>
          <a:p>
            <a:pPr marL="0" indent="0">
              <a:buNone/>
            </a:pPr>
            <a:r>
              <a:rPr lang="en-US" sz="4800" dirty="0"/>
              <a:t>Upper Quartile --- Maximal value</a:t>
            </a:r>
          </a:p>
          <a:p>
            <a:pPr marL="0" indent="0">
              <a:buNone/>
            </a:pPr>
            <a:r>
              <a:rPr lang="en-US" sz="4800" dirty="0"/>
              <a:t>That’s the simplest summary of the data</a:t>
            </a:r>
          </a:p>
        </p:txBody>
      </p:sp>
    </p:spTree>
    <p:extLst>
      <p:ext uri="{BB962C8B-B14F-4D97-AF65-F5344CB8AC3E}">
        <p14:creationId xmlns:p14="http://schemas.microsoft.com/office/powerpoint/2010/main" val="62748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Pictures again: boxplots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We can further visualize the 5-number summary into a “Boxplot”</a:t>
            </a:r>
          </a:p>
          <a:p>
            <a:r>
              <a:rPr lang="en-US" sz="4800" dirty="0"/>
              <a:t>E.g., for our data we will get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4265143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53593060"/>
                  </p:ext>
                </p:extLst>
              </p:nvPr>
            </p:nvGraphicFramePr>
            <p:xfrm>
              <a:off x="838200" y="184150"/>
              <a:ext cx="10515600" cy="599281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5" name="Content Placeholder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4150"/>
                <a:ext cx="10515600" cy="599281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9902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185"/>
            <a:ext cx="10515600" cy="5930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Please read how to draw boxplots on pp. 54 and 55 of the book!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>
                <a:solidFill>
                  <a:srgbClr val="FF0000"/>
                </a:solidFill>
              </a:rPr>
              <a:t>Warning: Excel by default computes quartile “Exclusive median”. </a:t>
            </a:r>
            <a:r>
              <a:rPr lang="en-US" sz="4800" dirty="0">
                <a:solidFill>
                  <a:srgbClr val="0070C0"/>
                </a:solidFill>
              </a:rPr>
              <a:t>To make up for that, double click on the boxplot, then Chart Options</a:t>
            </a:r>
            <a:r>
              <a:rPr lang="en-US" sz="4800" dirty="0">
                <a:solidFill>
                  <a:srgbClr val="0070C0"/>
                </a:solidFill>
                <a:sym typeface="Wingdings" panose="05000000000000000000" pitchFamily="2" charset="2"/>
              </a:rPr>
              <a:t> Series 1 -&gt; Series Options -&gt; Inclusive median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3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9186"/>
            <a:ext cx="10515600" cy="5292968"/>
          </a:xfrm>
        </p:spPr>
        <p:txBody>
          <a:bodyPr/>
          <a:lstStyle/>
          <a:p>
            <a:r>
              <a:rPr lang="en-US" dirty="0"/>
              <a:t>Read Chapter 3 (It won’t hurt if you read about mean and standard deviation, but we will cover it next time)</a:t>
            </a:r>
          </a:p>
          <a:p>
            <a:r>
              <a:rPr lang="en-US" dirty="0"/>
              <a:t>Do Page 72+: 6, 17a, 18, 19b, 21, 23 (try to do by hand, but check your answer on the </a:t>
            </a:r>
            <a:r>
              <a:rPr lang="en-US" dirty="0" err="1"/>
              <a:t>calc</a:t>
            </a:r>
            <a:r>
              <a:rPr lang="en-US" dirty="0"/>
              <a:t>), 25, 40abc, 42a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Yes, you can use a calculator or computer software. But in the paper you turn in you should explain all steps. </a:t>
            </a:r>
          </a:p>
          <a:p>
            <a:pPr marL="0" indent="0">
              <a:buNone/>
            </a:pPr>
            <a:r>
              <a:rPr lang="en-US" dirty="0"/>
              <a:t>That is, you can’t ask Excel to find the median, but you can ask it to sort the numbers. Then you write: original data is …; sorted data is …</a:t>
            </a:r>
          </a:p>
          <a:p>
            <a:pPr marL="0" indent="0">
              <a:buNone/>
            </a:pPr>
            <a:r>
              <a:rPr lang="en-US" dirty="0"/>
              <a:t>Then you highlight the median, etc. </a:t>
            </a:r>
          </a:p>
        </p:txBody>
      </p:sp>
    </p:spTree>
    <p:extLst>
      <p:ext uri="{BB962C8B-B14F-4D97-AF65-F5344CB8AC3E}">
        <p14:creationId xmlns:p14="http://schemas.microsoft.com/office/powerpoint/2010/main" val="242539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median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650"/>
            <a:ext cx="10515600" cy="5276850"/>
          </a:xfrm>
        </p:spPr>
        <p:txBody>
          <a:bodyPr>
            <a:normAutofit/>
          </a:bodyPr>
          <a:lstStyle/>
          <a:p>
            <a:r>
              <a:rPr lang="en-US" sz="4800" dirty="0"/>
              <a:t>Let’s first order numbers in our data. </a:t>
            </a:r>
          </a:p>
          <a:p>
            <a:r>
              <a:rPr lang="en-US" sz="4800" dirty="0"/>
              <a:t>If there is an odd number of numbers, then median = the middle value:</a:t>
            </a:r>
          </a:p>
          <a:p>
            <a:pPr marL="0" indent="0">
              <a:buNone/>
            </a:pPr>
            <a:r>
              <a:rPr lang="en-US" sz="4800" dirty="0"/>
              <a:t>1 4 6 7 10 19 26      Median =</a:t>
            </a:r>
          </a:p>
          <a:p>
            <a:r>
              <a:rPr lang="en-US" sz="4800" dirty="0"/>
              <a:t>If there is an even number of numbers, then average two middle values </a:t>
            </a:r>
          </a:p>
          <a:p>
            <a:pPr marL="0" indent="0">
              <a:buNone/>
            </a:pPr>
            <a:r>
              <a:rPr lang="en-US" sz="4800" dirty="0"/>
              <a:t>1 4 6 7 10 19 26 28      Median =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81975" y="3613576"/>
            <a:ext cx="170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15400" y="5753100"/>
            <a:ext cx="2533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(7+10)/2</a:t>
            </a:r>
          </a:p>
        </p:txBody>
      </p:sp>
    </p:spTree>
    <p:extLst>
      <p:ext uri="{BB962C8B-B14F-4D97-AF65-F5344CB8AC3E}">
        <p14:creationId xmlns:p14="http://schemas.microsoft.com/office/powerpoint/2010/main" val="85184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Median: an example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Here is the data: </a:t>
            </a:r>
          </a:p>
          <a:p>
            <a:pPr marL="0" indent="0">
              <a:buNone/>
            </a:pPr>
            <a:r>
              <a:rPr lang="en-US" sz="4800" dirty="0"/>
              <a:t>5.307479 0.37195 6.457738 6.926138 5.358067 5.288754 4.35266 3.438648 5.650973 8.726341 9.424503 9.989432 5.405536 8.899007 0.443621 3.777253 9.863241 9.957737 </a:t>
            </a:r>
          </a:p>
          <a:p>
            <a:pPr marL="0" indent="0">
              <a:buNone/>
            </a:pPr>
            <a:r>
              <a:rPr lang="en-US" sz="4800" dirty="0"/>
              <a:t>Can we tell the median fast? No </a:t>
            </a:r>
            <a:r>
              <a:rPr lang="en-US" sz="4800" dirty="0">
                <a:sym typeface="Wingdings" panose="05000000000000000000" pitchFamily="2" charset="2"/>
              </a:rPr>
              <a:t>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2588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5032375"/>
          </a:xfrm>
        </p:spPr>
        <p:txBody>
          <a:bodyPr>
            <a:normAutofit/>
          </a:bodyPr>
          <a:lstStyle/>
          <a:p>
            <a:r>
              <a:rPr lang="en-US" sz="4800" dirty="0"/>
              <a:t>We first order the numbers above. It can be done by hand, or in Excel </a:t>
            </a:r>
            <a:r>
              <a:rPr lang="en-US" sz="4800" dirty="0">
                <a:solidFill>
                  <a:srgbClr val="0070C0"/>
                </a:solidFill>
              </a:rPr>
              <a:t>(Data-&gt;Sort)</a:t>
            </a:r>
          </a:p>
          <a:p>
            <a:pPr marL="0" indent="0">
              <a:buNone/>
            </a:pPr>
            <a:r>
              <a:rPr lang="en-US" sz="4800" dirty="0"/>
              <a:t>0.37195 0.443621 3.438648 3.777253 4.35266 5.288754 5.307479 5.358067 5.405536 5.650973 6.457738 6.926138 8.726341 8.899007 9.424503 9.863241 9.957737 9.989432 </a:t>
            </a:r>
          </a:p>
        </p:txBody>
      </p:sp>
    </p:spTree>
    <p:extLst>
      <p:ext uri="{BB962C8B-B14F-4D97-AF65-F5344CB8AC3E}">
        <p14:creationId xmlns:p14="http://schemas.microsoft.com/office/powerpoint/2010/main" val="39425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vol. 3: 18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808"/>
            <a:ext cx="11172092" cy="5380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0.37195 0.443621 3.438648 3.777253 4.35266 5.288754 5.307479 5.358067</a:t>
            </a:r>
            <a:r>
              <a:rPr lang="en-US" sz="4800" dirty="0">
                <a:solidFill>
                  <a:srgbClr val="FF0000"/>
                </a:solidFill>
              </a:rPr>
              <a:t> 5.405536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FF0000"/>
                </a:solidFill>
              </a:rPr>
              <a:t>5.650973</a:t>
            </a:r>
            <a:r>
              <a:rPr lang="en-US" sz="4800" dirty="0"/>
              <a:t> 6.457738 6.926138 8.726341 8.899007 9.424503 9.863241 9.957737 9.989432 </a:t>
            </a:r>
          </a:p>
          <a:p>
            <a:pPr marL="0" indent="0">
              <a:buNone/>
            </a:pPr>
            <a:r>
              <a:rPr lang="en-US" sz="4800" dirty="0"/>
              <a:t>Median = (5.405536+5.650973)/2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0070C0"/>
                </a:solidFill>
              </a:rPr>
              <a:t>Tip: “=Median” in Excel does the trick</a:t>
            </a:r>
          </a:p>
        </p:txBody>
      </p:sp>
    </p:spTree>
    <p:extLst>
      <p:ext uri="{BB962C8B-B14F-4D97-AF65-F5344CB8AC3E}">
        <p14:creationId xmlns:p14="http://schemas.microsoft.com/office/powerpoint/2010/main" val="113236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4850"/>
            <a:ext cx="10972800" cy="6029325"/>
          </a:xfrm>
        </p:spPr>
        <p:txBody>
          <a:bodyPr>
            <a:normAutofit/>
          </a:bodyPr>
          <a:lstStyle/>
          <a:p>
            <a:r>
              <a:rPr lang="en-US" sz="4800" dirty="0"/>
              <a:t>Range:  (maximal value) – (minimal value)</a:t>
            </a:r>
          </a:p>
          <a:p>
            <a:r>
              <a:rPr lang="en-US" sz="4800" dirty="0"/>
              <a:t>Quartiles: Divide the data in the middle by median, and repeat with left-hand part and right-hand part.</a:t>
            </a:r>
          </a:p>
          <a:p>
            <a:pPr marL="0" indent="0">
              <a:buNone/>
            </a:pPr>
            <a:r>
              <a:rPr lang="en-US" sz="4800" dirty="0"/>
              <a:t>1 4 6 7 10 19 26 </a:t>
            </a:r>
            <a:r>
              <a:rPr lang="en-US" sz="4800" dirty="0">
                <a:sym typeface="Wingdings" panose="05000000000000000000" pitchFamily="2" charset="2"/>
              </a:rPr>
              <a:t>  1 4 6 7 // 7 10 19 26</a:t>
            </a:r>
          </a:p>
          <a:p>
            <a:pPr marL="0" indent="0">
              <a:buNone/>
            </a:pPr>
            <a:r>
              <a:rPr lang="en-US" sz="4800" dirty="0">
                <a:sym typeface="Wingdings" panose="05000000000000000000" pitchFamily="2" charset="2"/>
              </a:rPr>
              <a:t>Lower quartile = (4+6)/2=5</a:t>
            </a:r>
          </a:p>
          <a:p>
            <a:pPr marL="0" indent="0">
              <a:buNone/>
            </a:pPr>
            <a:r>
              <a:rPr lang="en-US" sz="4800" dirty="0">
                <a:sym typeface="Wingdings" panose="05000000000000000000" pitchFamily="2" charset="2"/>
              </a:rPr>
              <a:t>Upper quartile = (10+19)/2 = 14.5</a:t>
            </a:r>
          </a:p>
          <a:p>
            <a:r>
              <a:rPr lang="en-US" sz="4800" dirty="0">
                <a:sym typeface="Wingdings" panose="05000000000000000000" pitchFamily="2" charset="2"/>
              </a:rPr>
              <a:t>IQR = (upper q.) – (lower q.)</a:t>
            </a:r>
            <a:endParaRPr lang="en-US" sz="4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04875" y="-24765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Spread</a:t>
            </a:r>
          </a:p>
        </p:txBody>
      </p:sp>
    </p:spTree>
    <p:extLst>
      <p:ext uri="{BB962C8B-B14F-4D97-AF65-F5344CB8AC3E}">
        <p14:creationId xmlns:p14="http://schemas.microsoft.com/office/powerpoint/2010/main" val="86913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3677"/>
            <a:ext cx="10515600" cy="4893286"/>
          </a:xfrm>
        </p:spPr>
        <p:txBody>
          <a:bodyPr>
            <a:normAutofit/>
          </a:bodyPr>
          <a:lstStyle/>
          <a:p>
            <a:r>
              <a:rPr lang="en-US" sz="4800" dirty="0"/>
              <a:t>Bad thing: we need to order the data. Good thing: we do it only once, and then keep it ordered.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6500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638"/>
            <a:ext cx="10515600" cy="6550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184.976 104.0294 11.34551 199.5631 289.8293 139.119 40.09133 127.4971 45.97183 285.5655 49.02721 188.496 219.2398 241.8797 117.3478 </a:t>
            </a:r>
          </a:p>
          <a:p>
            <a:pPr marL="0" indent="0">
              <a:buNone/>
            </a:pPr>
            <a:r>
              <a:rPr lang="en-US" sz="4800" dirty="0"/>
              <a:t>					↓↓</a:t>
            </a:r>
          </a:p>
          <a:p>
            <a:pPr marL="0" indent="0">
              <a:buNone/>
            </a:pPr>
            <a:r>
              <a:rPr lang="en-US" sz="4800" dirty="0"/>
              <a:t>11.34551 40.09133 45.97183 49.02721 104.0294 117.3478 127.4971 139.119 184.976 188.496 199.5631 219.2398 241.8797 285.5655 289.8293 </a:t>
            </a:r>
          </a:p>
        </p:txBody>
      </p:sp>
    </p:spTree>
    <p:extLst>
      <p:ext uri="{BB962C8B-B14F-4D97-AF65-F5344CB8AC3E}">
        <p14:creationId xmlns:p14="http://schemas.microsoft.com/office/powerpoint/2010/main" val="2023978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338"/>
            <a:ext cx="10515600" cy="6673362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11.34551 40.09133 45.97183 49.02721 104.0294 117.3478 127.4971 </a:t>
            </a:r>
            <a:r>
              <a:rPr lang="en-US" sz="4800" dirty="0">
                <a:solidFill>
                  <a:srgbClr val="FF0000"/>
                </a:solidFill>
              </a:rPr>
              <a:t>139.119</a:t>
            </a:r>
            <a:r>
              <a:rPr lang="en-US" sz="4800" dirty="0"/>
              <a:t> 184.976 188.496 199.5631 219.2398 241.8797 285.5655 289.8293 </a:t>
            </a:r>
          </a:p>
          <a:p>
            <a:pPr marL="0" indent="0">
              <a:buNone/>
            </a:pPr>
            <a:r>
              <a:rPr lang="en-US" sz="4800" dirty="0"/>
              <a:t>					 ↓↓</a:t>
            </a:r>
          </a:p>
          <a:p>
            <a:pPr marL="0" indent="0">
              <a:buNone/>
            </a:pPr>
            <a:r>
              <a:rPr lang="en-US" sz="4800" dirty="0"/>
              <a:t>11.34551 40.09133 45.97183 </a:t>
            </a:r>
            <a:r>
              <a:rPr lang="en-US" sz="4800" dirty="0">
                <a:solidFill>
                  <a:srgbClr val="FF0000"/>
                </a:solidFill>
              </a:rPr>
              <a:t>49.02721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FF0000"/>
                </a:solidFill>
              </a:rPr>
              <a:t>104.0294</a:t>
            </a:r>
            <a:r>
              <a:rPr lang="en-US" sz="4800" dirty="0"/>
              <a:t> 117.3478 127.4971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/>
              <a:t>139.119</a:t>
            </a:r>
          </a:p>
          <a:p>
            <a:pPr marL="0" indent="0">
              <a:buNone/>
            </a:pPr>
            <a:r>
              <a:rPr lang="en-US" sz="4800" dirty="0"/>
              <a:t>139.119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/>
              <a:t>184.976 188.496 </a:t>
            </a:r>
            <a:r>
              <a:rPr lang="en-US" sz="4800" dirty="0">
                <a:solidFill>
                  <a:srgbClr val="FF0000"/>
                </a:solidFill>
              </a:rPr>
              <a:t>199.5631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FF0000"/>
                </a:solidFill>
              </a:rPr>
              <a:t>219.2398</a:t>
            </a:r>
            <a:r>
              <a:rPr lang="en-US" sz="4800" dirty="0"/>
              <a:t> 241.8797 285.5655 289.8293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40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563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Lecture 4</vt:lpstr>
      <vt:lpstr>The median </vt:lpstr>
      <vt:lpstr>Median: an example </vt:lpstr>
      <vt:lpstr>Example continued</vt:lpstr>
      <vt:lpstr>Example vol. 3: 18 numbers</vt:lpstr>
      <vt:lpstr>Spread</vt:lpstr>
      <vt:lpstr>Example </vt:lpstr>
      <vt:lpstr>PowerPoint Presentation</vt:lpstr>
      <vt:lpstr>PowerPoint Presentation</vt:lpstr>
      <vt:lpstr>PowerPoint Presentation</vt:lpstr>
      <vt:lpstr>5-number summaries </vt:lpstr>
      <vt:lpstr>Pictures again: boxplots</vt:lpstr>
      <vt:lpstr>PowerPoint Presentation</vt:lpstr>
      <vt:lpstr>PowerPoint Presentation</vt:lpstr>
      <vt:lpstr>Homework!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tr</dc:creator>
  <cp:lastModifiedBy>tr</cp:lastModifiedBy>
  <cp:revision>10</cp:revision>
  <dcterms:created xsi:type="dcterms:W3CDTF">2016-09-04T23:28:43Z</dcterms:created>
  <dcterms:modified xsi:type="dcterms:W3CDTF">2016-09-05T00:47:03Z</dcterms:modified>
</cp:coreProperties>
</file>