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" initials="t" lastIdx="1" clrIdx="0">
    <p:extLst>
      <p:ext uri="{19B8F6BF-5375-455C-9EA6-DF929625EA0E}">
        <p15:presenceInfo xmlns:p15="http://schemas.microsoft.com/office/powerpoint/2012/main" userId="t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2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D20-4C88-8F7B-56FB35D35F10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CD20-4C88-8F7B-56FB35D35F10}"/>
              </c:ext>
            </c:extLst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D20-4C88-8F7B-56FB35D35F10}"/>
              </c:ext>
            </c:extLst>
          </c:dPt>
          <c:cat>
            <c:strRef>
              <c:f>Sheet1!$A$2:$A$5</c:f>
              <c:strCache>
                <c:ptCount val="4"/>
                <c:pt idx="0">
                  <c:v>FR</c:v>
                </c:pt>
                <c:pt idx="1">
                  <c:v>SO</c:v>
                </c:pt>
                <c:pt idx="2">
                  <c:v>JR</c:v>
                </c:pt>
                <c:pt idx="3">
                  <c:v>SR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</c:v>
                </c:pt>
                <c:pt idx="1">
                  <c:v>25</c:v>
                </c:pt>
                <c:pt idx="2">
                  <c:v>30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20-4C88-8F7B-56FB35D35F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FR</c:v>
                </c:pt>
                <c:pt idx="1">
                  <c:v>SO</c:v>
                </c:pt>
                <c:pt idx="2">
                  <c:v>JR</c:v>
                </c:pt>
                <c:pt idx="3">
                  <c:v>SR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CD20-4C88-8F7B-56FB35D35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609330848"/>
        <c:axId val="609331176"/>
      </c:barChart>
      <c:lineChart>
        <c:grouping val="standar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FR</c:v>
                </c:pt>
                <c:pt idx="1">
                  <c:v>SO</c:v>
                </c:pt>
                <c:pt idx="2">
                  <c:v>JR</c:v>
                </c:pt>
                <c:pt idx="3">
                  <c:v>SR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D20-4C88-8F7B-56FB35D35F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9330848"/>
        <c:axId val="609331176"/>
      </c:lineChart>
      <c:catAx>
        <c:axId val="609330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9331176"/>
        <c:crosses val="autoZero"/>
        <c:auto val="1"/>
        <c:lblAlgn val="ctr"/>
        <c:lblOffset val="100"/>
        <c:noMultiLvlLbl val="0"/>
      </c:catAx>
      <c:valAx>
        <c:axId val="609331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9330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C25-418A-A736-652F3869473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C25-418A-A736-652F3869473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C25-418A-A736-652F3869473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C25-418A-A736-652F38694736}"/>
              </c:ext>
            </c:extLst>
          </c:dPt>
          <c:cat>
            <c:strRef>
              <c:f>Sheet1!$A$2:$A$5</c:f>
              <c:strCache>
                <c:ptCount val="4"/>
                <c:pt idx="0">
                  <c:v>FR</c:v>
                </c:pt>
                <c:pt idx="1">
                  <c:v>SO</c:v>
                </c:pt>
                <c:pt idx="2">
                  <c:v>JR</c:v>
                </c:pt>
                <c:pt idx="3">
                  <c:v>SR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</c:v>
                </c:pt>
                <c:pt idx="1">
                  <c:v>25</c:v>
                </c:pt>
                <c:pt idx="2">
                  <c:v>30</c:v>
                </c:pt>
                <c:pt idx="3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BC-4A26-AE94-69A324135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78238997299252"/>
          <c:y val="0.1386980553582825"/>
          <c:w val="0.27584968998440412"/>
          <c:h val="0.3660826976644919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4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FR</c:v>
                </c:pt>
                <c:pt idx="1">
                  <c:v>SO</c:v>
                </c:pt>
                <c:pt idx="2">
                  <c:v>JR</c:v>
                </c:pt>
                <c:pt idx="3">
                  <c:v>SR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34</c:v>
                </c:pt>
                <c:pt idx="1">
                  <c:v>25</c:v>
                </c:pt>
                <c:pt idx="2">
                  <c:v>30</c:v>
                </c:pt>
                <c:pt idx="3">
                  <c:v>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5D-4CC4-9891-15E9B9F5F0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FR</c:v>
                </c:pt>
                <c:pt idx="1">
                  <c:v>SO</c:v>
                </c:pt>
                <c:pt idx="2">
                  <c:v>JR</c:v>
                </c:pt>
                <c:pt idx="3">
                  <c:v>SR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45D-4CC4-9891-15E9B9F5F0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FR</c:v>
                </c:pt>
                <c:pt idx="1">
                  <c:v>SO</c:v>
                </c:pt>
                <c:pt idx="2">
                  <c:v>JR</c:v>
                </c:pt>
                <c:pt idx="3">
                  <c:v>SR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45D-4CC4-9891-15E9B9F5F0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37752688"/>
        <c:axId val="437751376"/>
      </c:lineChart>
      <c:catAx>
        <c:axId val="437752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751376"/>
        <c:crosses val="autoZero"/>
        <c:auto val="1"/>
        <c:lblAlgn val="ctr"/>
        <c:lblOffset val="100"/>
        <c:noMultiLvlLbl val="0"/>
      </c:catAx>
      <c:valAx>
        <c:axId val="437751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77526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6600969509051592E-2"/>
          <c:y val="2.7635712845241616E-2"/>
          <c:w val="0.95339903049094843"/>
          <c:h val="0.861001962149314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62</c:v>
                </c:pt>
                <c:pt idx="1">
                  <c:v>41</c:v>
                </c:pt>
                <c:pt idx="2">
                  <c:v>25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E1-4584-919E-0482B59B6D7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A0E1-4584-919E-0482B59B6D7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A0E1-4584-919E-0482B59B6D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425272792"/>
        <c:axId val="425273120"/>
      </c:barChart>
      <c:catAx>
        <c:axId val="425272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273120"/>
        <c:crosses val="autoZero"/>
        <c:auto val="1"/>
        <c:lblAlgn val="ctr"/>
        <c:lblOffset val="100"/>
        <c:noMultiLvlLbl val="0"/>
      </c:catAx>
      <c:valAx>
        <c:axId val="42527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272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Surv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62</c:v>
                </c:pt>
                <c:pt idx="1">
                  <c:v>41</c:v>
                </c:pt>
                <c:pt idx="2">
                  <c:v>25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AD-44B5-8657-2926221E87F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Nonsurv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38</c:v>
                </c:pt>
                <c:pt idx="1">
                  <c:v>59</c:v>
                </c:pt>
                <c:pt idx="2">
                  <c:v>75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AD-44B5-8657-2926221E87F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E4AD-44B5-8657-2926221E87FF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78197704"/>
        <c:axId val="578197376"/>
      </c:barChart>
      <c:catAx>
        <c:axId val="57819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97376"/>
        <c:crosses val="autoZero"/>
        <c:auto val="1"/>
        <c:lblAlgn val="ctr"/>
        <c:lblOffset val="100"/>
        <c:noMultiLvlLbl val="0"/>
      </c:catAx>
      <c:valAx>
        <c:axId val="5781973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819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270541082164326E-2"/>
          <c:y val="0"/>
          <c:w val="0.96472945891783568"/>
          <c:h val="0.874972355198264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Surv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62</c:v>
                </c:pt>
                <c:pt idx="1">
                  <c:v>41</c:v>
                </c:pt>
                <c:pt idx="2">
                  <c:v>25</c:v>
                </c:pt>
                <c:pt idx="3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96-4EA2-A436-AA8682C7B3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Nonsurv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38</c:v>
                </c:pt>
                <c:pt idx="1">
                  <c:v>59</c:v>
                </c:pt>
                <c:pt idx="2">
                  <c:v>75</c:v>
                </c:pt>
                <c:pt idx="3">
                  <c:v>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96-4EA2-A436-AA8682C7B34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First</c:v>
                </c:pt>
                <c:pt idx="1">
                  <c:v>Second</c:v>
                </c:pt>
                <c:pt idx="2">
                  <c:v>Third</c:v>
                </c:pt>
                <c:pt idx="3">
                  <c:v>Crew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3D96-4EA2-A436-AA8682C7B346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78197704"/>
        <c:axId val="578197376"/>
      </c:barChart>
      <c:catAx>
        <c:axId val="578197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8197376"/>
        <c:crosses val="autoZero"/>
        <c:auto val="1"/>
        <c:lblAlgn val="ctr"/>
        <c:lblOffset val="100"/>
        <c:noMultiLvlLbl val="0"/>
      </c:catAx>
      <c:valAx>
        <c:axId val="5781973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781977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8-28T20:50:34.553" idx="1">
    <p:pos x="10" y="10"/>
    <p:text/>
    <p:extLst>
      <p:ext uri="{C676402C-5697-4E1C-873F-D02D1690AC5C}">
        <p15:threadingInfo xmlns:p15="http://schemas.microsoft.com/office/powerpoint/2012/main" timeZoneBias="30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9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3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99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4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63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25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005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565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981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04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4E45-22D4-417C-8721-C9E8C3C4C9D2}" type="datetimeFigureOut">
              <a:rPr lang="en-US" smtClean="0"/>
              <a:t>8/28/2016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67C93-1340-4826-B405-9BCD70AF4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28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Displaying and describing categori</a:t>
            </a:r>
            <a:r>
              <a:rPr lang="en-US" sz="5400" dirty="0">
                <a:solidFill>
                  <a:srgbClr val="FF0000"/>
                </a:solidFill>
              </a:rPr>
              <a:t>c</a:t>
            </a:r>
            <a:r>
              <a:rPr lang="en-US" sz="5400" dirty="0"/>
              <a:t>al data</a:t>
            </a:r>
          </a:p>
        </p:txBody>
      </p:sp>
    </p:spTree>
    <p:extLst>
      <p:ext uri="{BB962C8B-B14F-4D97-AF65-F5344CB8AC3E}">
        <p14:creationId xmlns:p14="http://schemas.microsoft.com/office/powerpoint/2010/main" val="2234900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the relationship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800" dirty="0"/>
              <a:t>A single football player has two categorical “properties”: say, year of study and position? </a:t>
            </a:r>
          </a:p>
          <a:p>
            <a:r>
              <a:rPr lang="en-US" sz="4800" dirty="0"/>
              <a:t>We want to know: are they related or “independent”? I.e., if one is a senior, can we confidently say that, most probably, he is not a wide receiver?</a:t>
            </a:r>
          </a:p>
        </p:txBody>
      </p:sp>
    </p:spTree>
    <p:extLst>
      <p:ext uri="{BB962C8B-B14F-4D97-AF65-F5344CB8AC3E}">
        <p14:creationId xmlns:p14="http://schemas.microsoft.com/office/powerpoint/2010/main" val="84732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switch to the book: Titanic survivors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3320202"/>
              </p:ext>
            </p:extLst>
          </p:nvPr>
        </p:nvGraphicFramePr>
        <p:xfrm>
          <a:off x="889488" y="1690688"/>
          <a:ext cx="10413023" cy="3047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023">
                  <a:extLst>
                    <a:ext uri="{9D8B030D-6E8A-4147-A177-3AD203B41FA5}">
                      <a16:colId xmlns:a16="http://schemas.microsoft.com/office/drawing/2014/main" val="35849917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4545973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442690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235386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429019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97716582"/>
                    </a:ext>
                  </a:extLst>
                </a:gridCol>
              </a:tblGrid>
              <a:tr h="660217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First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Second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Third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957821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Alive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08765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Dead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75714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4032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38199" y="4738139"/>
            <a:ext cx="10515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Let’s identify the “</a:t>
            </a:r>
            <a:r>
              <a:rPr lang="en-US" sz="4000" dirty="0" err="1"/>
              <a:t>who”s</a:t>
            </a:r>
            <a:r>
              <a:rPr lang="en-US" sz="4000" dirty="0"/>
              <a:t> and the “</a:t>
            </a:r>
            <a:r>
              <a:rPr lang="en-US" sz="4000" dirty="0" err="1"/>
              <a:t>what”s</a:t>
            </a:r>
            <a:r>
              <a:rPr lang="en-US" sz="4000" dirty="0"/>
              <a:t>. Can we now say that someone from the first class had more chances to survive?</a:t>
            </a:r>
          </a:p>
        </p:txBody>
      </p:sp>
    </p:spTree>
    <p:extLst>
      <p:ext uri="{BB962C8B-B14F-4D97-AF65-F5344CB8AC3E}">
        <p14:creationId xmlns:p14="http://schemas.microsoft.com/office/powerpoint/2010/main" val="76556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6194219"/>
              </p:ext>
            </p:extLst>
          </p:nvPr>
        </p:nvGraphicFramePr>
        <p:xfrm>
          <a:off x="907073" y="72904"/>
          <a:ext cx="10413023" cy="3047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023">
                  <a:extLst>
                    <a:ext uri="{9D8B030D-6E8A-4147-A177-3AD203B41FA5}">
                      <a16:colId xmlns:a16="http://schemas.microsoft.com/office/drawing/2014/main" val="35849917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4545973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442690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235386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429019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97716582"/>
                    </a:ext>
                  </a:extLst>
                </a:gridCol>
              </a:tblGrid>
              <a:tr h="660217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First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Second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Third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957821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Alive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08765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Dead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75714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4032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07073" y="3349869"/>
            <a:ext cx="108394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The bad thing is that we see too much. We see that 203 1</a:t>
            </a:r>
            <a:r>
              <a:rPr lang="en-US" sz="4800" baseline="30000" dirty="0"/>
              <a:t>st</a:t>
            </a:r>
            <a:r>
              <a:rPr lang="en-US" sz="4800" dirty="0"/>
              <a:t> class passengers survived versus 178 from the 3</a:t>
            </a:r>
            <a:r>
              <a:rPr lang="en-US" sz="4800" baseline="30000" dirty="0"/>
              <a:t>rd</a:t>
            </a:r>
            <a:r>
              <a:rPr lang="en-US" sz="4800" dirty="0"/>
              <a:t> class. But then we look down and see 325 vs 706 </a:t>
            </a:r>
          </a:p>
        </p:txBody>
      </p:sp>
    </p:spTree>
    <p:extLst>
      <p:ext uri="{BB962C8B-B14F-4D97-AF65-F5344CB8AC3E}">
        <p14:creationId xmlns:p14="http://schemas.microsoft.com/office/powerpoint/2010/main" val="27866895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593224"/>
              </p:ext>
            </p:extLst>
          </p:nvPr>
        </p:nvGraphicFramePr>
        <p:xfrm>
          <a:off x="907072" y="64112"/>
          <a:ext cx="10413023" cy="3047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023">
                  <a:extLst>
                    <a:ext uri="{9D8B030D-6E8A-4147-A177-3AD203B41FA5}">
                      <a16:colId xmlns:a16="http://schemas.microsoft.com/office/drawing/2014/main" val="35849917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4545973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442690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235386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429019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797716582"/>
                    </a:ext>
                  </a:extLst>
                </a:gridCol>
              </a:tblGrid>
              <a:tr h="660217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First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Second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Third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957821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Alive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08765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Dead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1490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75714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885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2201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3740325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3287731"/>
              </p:ext>
            </p:extLst>
          </p:nvPr>
        </p:nvGraphicFramePr>
        <p:xfrm>
          <a:off x="1783371" y="3111563"/>
          <a:ext cx="8660423" cy="2387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0023">
                  <a:extLst>
                    <a:ext uri="{9D8B030D-6E8A-4147-A177-3AD203B41FA5}">
                      <a16:colId xmlns:a16="http://schemas.microsoft.com/office/drawing/2014/main" val="35849917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54545973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442690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2353869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14290194"/>
                    </a:ext>
                  </a:extLst>
                </a:gridCol>
              </a:tblGrid>
              <a:tr h="660217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First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Second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Third Class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Crew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957821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Alive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62%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24%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108765"/>
                  </a:ext>
                </a:extLst>
              </a:tr>
              <a:tr h="660217">
                <a:tc>
                  <a:txBody>
                    <a:bodyPr/>
                    <a:lstStyle/>
                    <a:p>
                      <a:r>
                        <a:rPr lang="en-US" sz="3200" dirty="0"/>
                        <a:t>Dead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76%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07571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3026" y="5374184"/>
            <a:ext cx="1106706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Instead of “Alive + Total” we now have only </a:t>
            </a:r>
          </a:p>
          <a:p>
            <a:r>
              <a:rPr lang="en-US" sz="4800" dirty="0"/>
              <a:t>one number to compare</a:t>
            </a:r>
          </a:p>
        </p:txBody>
      </p:sp>
    </p:spTree>
    <p:extLst>
      <p:ext uri="{BB962C8B-B14F-4D97-AF65-F5344CB8AC3E}">
        <p14:creationId xmlns:p14="http://schemas.microsoft.com/office/powerpoint/2010/main" val="1989141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Conditional distributions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We can do, for example, this: how many alive passengers were in the first class? In the second class? And so on. </a:t>
            </a:r>
          </a:p>
          <a:p>
            <a:r>
              <a:rPr lang="en-US" sz="4400" dirty="0"/>
              <a:t>Mathematically we ask: what is the proportion of survivors </a:t>
            </a:r>
            <a:r>
              <a:rPr lang="en-US" sz="4400" dirty="0">
                <a:solidFill>
                  <a:schemeClr val="accent1"/>
                </a:solidFill>
              </a:rPr>
              <a:t>CONDITIONED</a:t>
            </a:r>
            <a:r>
              <a:rPr lang="en-US" sz="4400" dirty="0"/>
              <a:t> to the fact that they are in the first class?</a:t>
            </a:r>
          </a:p>
        </p:txBody>
      </p:sp>
    </p:spTree>
    <p:extLst>
      <p:ext uri="{BB962C8B-B14F-4D97-AF65-F5344CB8AC3E}">
        <p14:creationId xmlns:p14="http://schemas.microsoft.com/office/powerpoint/2010/main" val="2400131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We get the following table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4437488"/>
              </p:ext>
            </p:extLst>
          </p:nvPr>
        </p:nvGraphicFramePr>
        <p:xfrm>
          <a:off x="1714500" y="1690688"/>
          <a:ext cx="8763000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42234520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62903044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7711355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520815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8214497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4800" dirty="0"/>
                        <a:t>First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Second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Third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Crew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4206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4800" dirty="0"/>
                        <a:t>203</a:t>
                      </a:r>
                    </a:p>
                    <a:p>
                      <a:r>
                        <a:rPr lang="en-US" sz="4800" dirty="0"/>
                        <a:t>28.6%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118</a:t>
                      </a:r>
                    </a:p>
                    <a:p>
                      <a:r>
                        <a:rPr lang="en-US" sz="4800" dirty="0"/>
                        <a:t>16.6%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178</a:t>
                      </a:r>
                    </a:p>
                    <a:p>
                      <a:r>
                        <a:rPr lang="en-US" sz="4800" dirty="0"/>
                        <a:t>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212</a:t>
                      </a:r>
                    </a:p>
                    <a:p>
                      <a:r>
                        <a:rPr lang="en-US" sz="4800" dirty="0"/>
                        <a:t>29.8%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711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326943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52953" y="4888523"/>
            <a:ext cx="45375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First column reads: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5743" y="5463491"/>
            <a:ext cx="1112959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203 out of 711 survivors were from the first class. Or: 28.6% of all survivors were from the first class</a:t>
            </a:r>
          </a:p>
        </p:txBody>
      </p:sp>
    </p:spTree>
    <p:extLst>
      <p:ext uri="{BB962C8B-B14F-4D97-AF65-F5344CB8AC3E}">
        <p14:creationId xmlns:p14="http://schemas.microsoft.com/office/powerpoint/2010/main" val="251104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Rule of thumb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2048"/>
            <a:ext cx="10515600" cy="5340106"/>
          </a:xfrm>
        </p:spPr>
        <p:txBody>
          <a:bodyPr>
            <a:normAutofit/>
          </a:bodyPr>
          <a:lstStyle/>
          <a:p>
            <a:r>
              <a:rPr lang="en-US" sz="4400" dirty="0"/>
              <a:t>The rule of thumb is: we have a table with certain property as row (alive/dead) and certain property as column (class). We then restrict ourselves to one particular column or row. Say, “how does the </a:t>
            </a:r>
            <a:r>
              <a:rPr lang="en-US" sz="4400" dirty="0">
                <a:solidFill>
                  <a:schemeClr val="accent1"/>
                </a:solidFill>
              </a:rPr>
              <a:t>survival</a:t>
            </a:r>
            <a:r>
              <a:rPr lang="en-US" sz="4400" dirty="0"/>
              <a:t> % differ for different classes?” This means that we care only about survivors; thus, so we condition to the fact that one survived.</a:t>
            </a:r>
          </a:p>
        </p:txBody>
      </p:sp>
    </p:spTree>
    <p:extLst>
      <p:ext uri="{BB962C8B-B14F-4D97-AF65-F5344CB8AC3E}">
        <p14:creationId xmlns:p14="http://schemas.microsoft.com/office/powerpoint/2010/main" val="19809503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 chart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We express </a:t>
            </a:r>
            <a:r>
              <a:rPr lang="en-US" sz="4400" dirty="0">
                <a:solidFill>
                  <a:schemeClr val="accent1"/>
                </a:solidFill>
              </a:rPr>
              <a:t>survivor percentages </a:t>
            </a:r>
            <a:r>
              <a:rPr lang="en-US" sz="4400" dirty="0"/>
              <a:t>depending on class</a:t>
            </a:r>
          </a:p>
          <a:p>
            <a:pPr marL="0" indent="0">
              <a:buNone/>
            </a:pPr>
            <a:endParaRPr lang="en-US" sz="4400" dirty="0">
              <a:solidFill>
                <a:schemeClr val="accent1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1377632545"/>
              </p:ext>
            </p:extLst>
          </p:nvPr>
        </p:nvGraphicFramePr>
        <p:xfrm>
          <a:off x="3019424" y="2876550"/>
          <a:ext cx="8334376" cy="3981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696691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 bar chart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And here is a side-by-side chart of survivors vs </a:t>
            </a:r>
            <a:r>
              <a:rPr lang="en-US" dirty="0" err="1"/>
              <a:t>nonsurvivors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043879132"/>
              </p:ext>
            </p:extLst>
          </p:nvPr>
        </p:nvGraphicFramePr>
        <p:xfrm>
          <a:off x="1876424" y="2278592"/>
          <a:ext cx="7921625" cy="4033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78444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4182488867"/>
              </p:ext>
            </p:extLst>
          </p:nvPr>
        </p:nvGraphicFramePr>
        <p:xfrm>
          <a:off x="2162174" y="0"/>
          <a:ext cx="7905751" cy="2581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9574" y="2703016"/>
            <a:ext cx="1141095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We (almost) see that the survival chance </a:t>
            </a:r>
            <a:r>
              <a:rPr lang="en-US" sz="4400" dirty="0">
                <a:solidFill>
                  <a:schemeClr val="accent1"/>
                </a:solidFill>
              </a:rPr>
              <a:t>DEPENDS </a:t>
            </a:r>
            <a:r>
              <a:rPr lang="en-US" sz="4400" dirty="0"/>
              <a:t>on the class. If all conditional distributions (conditioned to what?) were the same, we would say that survival chances and class are </a:t>
            </a:r>
            <a:r>
              <a:rPr lang="en-US" sz="4400" dirty="0">
                <a:solidFill>
                  <a:schemeClr val="accent1"/>
                </a:solidFill>
              </a:rPr>
              <a:t>INDEPENDENT</a:t>
            </a:r>
          </a:p>
        </p:txBody>
      </p:sp>
    </p:spTree>
    <p:extLst>
      <p:ext uri="{BB962C8B-B14F-4D97-AF65-F5344CB8AC3E}">
        <p14:creationId xmlns:p14="http://schemas.microsoft.com/office/powerpoint/2010/main" val="2903009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Make a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Large tables are inconvenient: we see many </a:t>
            </a:r>
            <a:r>
              <a:rPr lang="en-US" sz="4400" dirty="0" err="1"/>
              <a:t>many</a:t>
            </a:r>
            <a:r>
              <a:rPr lang="en-US" sz="4400" dirty="0"/>
              <a:t> rows, but can not observe anything (see next slide)</a:t>
            </a:r>
          </a:p>
        </p:txBody>
      </p:sp>
    </p:spTree>
    <p:extLst>
      <p:ext uri="{BB962C8B-B14F-4D97-AF65-F5344CB8AC3E}">
        <p14:creationId xmlns:p14="http://schemas.microsoft.com/office/powerpoint/2010/main" val="39086763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19" r="3112" b="1"/>
          <a:stretch/>
        </p:blipFill>
        <p:spPr>
          <a:xfrm>
            <a:off x="6671284" y="1362075"/>
            <a:ext cx="5111794" cy="427268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Homework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73150"/>
            <a:ext cx="5015484" cy="4351338"/>
          </a:xfrm>
        </p:spPr>
        <p:txBody>
          <a:bodyPr>
            <a:noAutofit/>
          </a:bodyPr>
          <a:lstStyle/>
          <a:p>
            <a:r>
              <a:rPr lang="en-US" sz="4400" dirty="0"/>
              <a:t>Read chapter 2. Work through examples and carefully read the “what can go wrong” section</a:t>
            </a:r>
          </a:p>
          <a:p>
            <a:r>
              <a:rPr lang="en-US" sz="4400" dirty="0"/>
              <a:t>Do p.33+: 1, 4, 5, 6, 17, 31, 34, 37bce, 41abd</a:t>
            </a:r>
          </a:p>
        </p:txBody>
      </p:sp>
    </p:spTree>
    <p:extLst>
      <p:ext uri="{BB962C8B-B14F-4D97-AF65-F5344CB8AC3E}">
        <p14:creationId xmlns:p14="http://schemas.microsoft.com/office/powerpoint/2010/main" val="1684999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304324"/>
            <a:ext cx="8314292" cy="6210776"/>
          </a:xfrm>
        </p:spPr>
      </p:pic>
      <p:sp>
        <p:nvSpPr>
          <p:cNvPr id="5" name="TextBox 4"/>
          <p:cNvSpPr txBox="1"/>
          <p:nvPr/>
        </p:nvSpPr>
        <p:spPr>
          <a:xfrm>
            <a:off x="87923" y="808892"/>
            <a:ext cx="19518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It has about 100 rows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505" y="1493520"/>
            <a:ext cx="1920240" cy="36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949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Make a picture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In the previous table, what if we wanted to see proportion of freshmen/</a:t>
            </a:r>
            <a:r>
              <a:rPr lang="en-US" sz="4400" dirty="0" err="1"/>
              <a:t>sophmores</a:t>
            </a:r>
            <a:r>
              <a:rPr lang="en-US" sz="4400" dirty="0"/>
              <a:t>/juniors/seniors in the Commodores football team?</a:t>
            </a:r>
          </a:p>
          <a:p>
            <a:r>
              <a:rPr lang="en-US" sz="4400" dirty="0"/>
              <a:t>We would have to draw a chart. Chart should make our eye immediately capture differences between proportions. </a:t>
            </a:r>
          </a:p>
        </p:txBody>
      </p:sp>
    </p:spTree>
    <p:extLst>
      <p:ext uri="{BB962C8B-B14F-4D97-AF65-F5344CB8AC3E}">
        <p14:creationId xmlns:p14="http://schemas.microsoft.com/office/powerpoint/2010/main" val="2458121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frequency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We first summarize the table we have into a shorter one</a:t>
            </a:r>
          </a:p>
          <a:p>
            <a:endParaRPr lang="en-US" sz="4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148149"/>
              </p:ext>
            </p:extLst>
          </p:nvPr>
        </p:nvGraphicFramePr>
        <p:xfrm>
          <a:off x="1450731" y="3445279"/>
          <a:ext cx="8638930" cy="32918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4319465">
                  <a:extLst>
                    <a:ext uri="{9D8B030D-6E8A-4147-A177-3AD203B41FA5}">
                      <a16:colId xmlns:a16="http://schemas.microsoft.com/office/drawing/2014/main" val="779574796"/>
                    </a:ext>
                  </a:extLst>
                </a:gridCol>
                <a:gridCol w="4319465">
                  <a:extLst>
                    <a:ext uri="{9D8B030D-6E8A-4147-A177-3AD203B41FA5}">
                      <a16:colId xmlns:a16="http://schemas.microsoft.com/office/drawing/2014/main" val="2805330005"/>
                    </a:ext>
                  </a:extLst>
                </a:gridCol>
              </a:tblGrid>
              <a:tr h="822407">
                <a:tc>
                  <a:txBody>
                    <a:bodyPr/>
                    <a:lstStyle/>
                    <a:p>
                      <a:r>
                        <a:rPr lang="en-US" sz="4000" dirty="0"/>
                        <a:t>Freshmen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57254"/>
                  </a:ext>
                </a:extLst>
              </a:tr>
              <a:tr h="822407">
                <a:tc>
                  <a:txBody>
                    <a:bodyPr/>
                    <a:lstStyle/>
                    <a:p>
                      <a:r>
                        <a:rPr lang="en-US" sz="4000" dirty="0" err="1"/>
                        <a:t>Sophmores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7503"/>
                  </a:ext>
                </a:extLst>
              </a:tr>
              <a:tr h="822407">
                <a:tc>
                  <a:txBody>
                    <a:bodyPr/>
                    <a:lstStyle/>
                    <a:p>
                      <a:r>
                        <a:rPr lang="en-US" sz="4000" dirty="0"/>
                        <a:t>Juniors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33639"/>
                  </a:ext>
                </a:extLst>
              </a:tr>
              <a:tr h="822407">
                <a:tc>
                  <a:txBody>
                    <a:bodyPr/>
                    <a:lstStyle/>
                    <a:p>
                      <a:r>
                        <a:rPr lang="en-US" sz="4000" dirty="0"/>
                        <a:t>Seniors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87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35773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1015"/>
            <a:ext cx="10515600" cy="59659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This table is still a bit too hard. We can, of course, compare 4 numbers. But what if we had more rows? Say, ages 0—2, 2—4, 4—6, and so on. Or the numbers are large: compare 10123248 to 10123419.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513438"/>
              </p:ext>
            </p:extLst>
          </p:nvPr>
        </p:nvGraphicFramePr>
        <p:xfrm>
          <a:off x="1776535" y="211015"/>
          <a:ext cx="8638930" cy="3291840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4319465">
                  <a:extLst>
                    <a:ext uri="{9D8B030D-6E8A-4147-A177-3AD203B41FA5}">
                      <a16:colId xmlns:a16="http://schemas.microsoft.com/office/drawing/2014/main" val="779574796"/>
                    </a:ext>
                  </a:extLst>
                </a:gridCol>
                <a:gridCol w="4319465">
                  <a:extLst>
                    <a:ext uri="{9D8B030D-6E8A-4147-A177-3AD203B41FA5}">
                      <a16:colId xmlns:a16="http://schemas.microsoft.com/office/drawing/2014/main" val="2805330005"/>
                    </a:ext>
                  </a:extLst>
                </a:gridCol>
              </a:tblGrid>
              <a:tr h="822407">
                <a:tc>
                  <a:txBody>
                    <a:bodyPr/>
                    <a:lstStyle/>
                    <a:p>
                      <a:r>
                        <a:rPr lang="en-US" sz="4000" dirty="0"/>
                        <a:t>Freshmen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57254"/>
                  </a:ext>
                </a:extLst>
              </a:tr>
              <a:tr h="822407">
                <a:tc>
                  <a:txBody>
                    <a:bodyPr/>
                    <a:lstStyle/>
                    <a:p>
                      <a:r>
                        <a:rPr lang="en-US" sz="4000" dirty="0" err="1"/>
                        <a:t>Sophmores</a:t>
                      </a:r>
                      <a:endParaRPr 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7503"/>
                  </a:ext>
                </a:extLst>
              </a:tr>
              <a:tr h="822407">
                <a:tc>
                  <a:txBody>
                    <a:bodyPr/>
                    <a:lstStyle/>
                    <a:p>
                      <a:r>
                        <a:rPr lang="en-US" sz="4000" dirty="0"/>
                        <a:t>Juniors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33639"/>
                  </a:ext>
                </a:extLst>
              </a:tr>
              <a:tr h="822407">
                <a:tc>
                  <a:txBody>
                    <a:bodyPr/>
                    <a:lstStyle/>
                    <a:p>
                      <a:r>
                        <a:rPr lang="en-US" sz="4000" dirty="0"/>
                        <a:t>Seniors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48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879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532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bar chart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6878534"/>
              </p:ext>
            </p:extLst>
          </p:nvPr>
        </p:nvGraphicFramePr>
        <p:xfrm>
          <a:off x="1057275" y="180657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795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pie chart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096095"/>
              </p:ext>
            </p:extLst>
          </p:nvPr>
        </p:nvGraphicFramePr>
        <p:xfrm>
          <a:off x="838200" y="1825625"/>
          <a:ext cx="10515600" cy="48916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981419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many more!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Just open MS Word and hit “Insert chart”</a:t>
            </a:r>
          </a:p>
          <a:p>
            <a:endParaRPr lang="en-US" sz="5400" dirty="0"/>
          </a:p>
          <a:p>
            <a:pPr marL="0" indent="0">
              <a:buNone/>
            </a:pPr>
            <a:endParaRPr lang="en-US" sz="5400" dirty="0"/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319620304"/>
              </p:ext>
            </p:extLst>
          </p:nvPr>
        </p:nvGraphicFramePr>
        <p:xfrm>
          <a:off x="3286125" y="3276600"/>
          <a:ext cx="6873874" cy="3400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38200" y="3630037"/>
            <a:ext cx="2133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/>
              <a:t>Why this one is bad?</a:t>
            </a:r>
          </a:p>
        </p:txBody>
      </p:sp>
    </p:spTree>
    <p:extLst>
      <p:ext uri="{BB962C8B-B14F-4D97-AF65-F5344CB8AC3E}">
        <p14:creationId xmlns:p14="http://schemas.microsoft.com/office/powerpoint/2010/main" val="160250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711</Words>
  <Application>Microsoft Office PowerPoint</Application>
  <PresentationFormat>Widescreen</PresentationFormat>
  <Paragraphs>164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Lecture 2</vt:lpstr>
      <vt:lpstr>Make a picture</vt:lpstr>
      <vt:lpstr>PowerPoint Presentation</vt:lpstr>
      <vt:lpstr>Make a picture</vt:lpstr>
      <vt:lpstr>A frequency table</vt:lpstr>
      <vt:lpstr>PowerPoint Presentation</vt:lpstr>
      <vt:lpstr>A bar chart</vt:lpstr>
      <vt:lpstr>A pie chart</vt:lpstr>
      <vt:lpstr>And many more! </vt:lpstr>
      <vt:lpstr>Exploring the relationship</vt:lpstr>
      <vt:lpstr>Let’s switch to the book: Titanic survivors</vt:lpstr>
      <vt:lpstr>PowerPoint Presentation</vt:lpstr>
      <vt:lpstr>PowerPoint Presentation</vt:lpstr>
      <vt:lpstr>Conditional distributions </vt:lpstr>
      <vt:lpstr>We get the following table</vt:lpstr>
      <vt:lpstr>Rule of thumb </vt:lpstr>
      <vt:lpstr>Bar chart again</vt:lpstr>
      <vt:lpstr>One more bar chart </vt:lpstr>
      <vt:lpstr>PowerPoint Presentation</vt:lpstr>
      <vt:lpstr>Homework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</dc:title>
  <dc:creator>tr</dc:creator>
  <cp:lastModifiedBy>tr</cp:lastModifiedBy>
  <cp:revision>12</cp:revision>
  <dcterms:created xsi:type="dcterms:W3CDTF">2016-08-29T01:39:50Z</dcterms:created>
  <dcterms:modified xsi:type="dcterms:W3CDTF">2016-08-29T03:52:30Z</dcterms:modified>
</cp:coreProperties>
</file>