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62" r:id="rId7"/>
    <p:sldId id="259"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38BBB29F-B40F-4714-BD9C-FAD72132D2B0}"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28539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38BBB29F-B40F-4714-BD9C-FAD72132D2B0}"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3508105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38BBB29F-B40F-4714-BD9C-FAD72132D2B0}"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154528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38BBB29F-B40F-4714-BD9C-FAD72132D2B0}"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326322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8BBB29F-B40F-4714-BD9C-FAD72132D2B0}"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944881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38BBB29F-B40F-4714-BD9C-FAD72132D2B0}"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87116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38BBB29F-B40F-4714-BD9C-FAD72132D2B0}" type="datetimeFigureOut">
              <a:rPr lang="en-US" smtClean="0"/>
              <a:t>8/23/2016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237281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38BBB29F-B40F-4714-BD9C-FAD72132D2B0}" type="datetimeFigureOut">
              <a:rPr lang="en-US" smtClean="0"/>
              <a:t>8/23/2016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1906751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BB29F-B40F-4714-BD9C-FAD72132D2B0}" type="datetimeFigureOut">
              <a:rPr lang="en-US" smtClean="0"/>
              <a:t>8/23/2016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4164787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BBB29F-B40F-4714-BD9C-FAD72132D2B0}"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269954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BBB29F-B40F-4714-BD9C-FAD72132D2B0}"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280B0-4D90-4F2D-AA09-85CC17E65223}" type="slidenum">
              <a:rPr lang="en-US" smtClean="0"/>
              <a:t>‹#›</a:t>
            </a:fld>
            <a:endParaRPr lang="en-US"/>
          </a:p>
        </p:txBody>
      </p:sp>
    </p:spTree>
    <p:extLst>
      <p:ext uri="{BB962C8B-B14F-4D97-AF65-F5344CB8AC3E}">
        <p14:creationId xmlns:p14="http://schemas.microsoft.com/office/powerpoint/2010/main" val="9876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BB29F-B40F-4714-BD9C-FAD72132D2B0}" type="datetimeFigureOut">
              <a:rPr lang="en-US" smtClean="0"/>
              <a:t>8/23/2016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280B0-4D90-4F2D-AA09-85CC17E65223}" type="slidenum">
              <a:rPr lang="en-US" smtClean="0"/>
              <a:t>‹#›</a:t>
            </a:fld>
            <a:endParaRPr lang="en-US"/>
          </a:p>
        </p:txBody>
      </p:sp>
    </p:spTree>
    <p:extLst>
      <p:ext uri="{BB962C8B-B14F-4D97-AF65-F5344CB8AC3E}">
        <p14:creationId xmlns:p14="http://schemas.microsoft.com/office/powerpoint/2010/main" val="3976505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leksandr.b.reznikov@Vanderbilt.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scott.m.rogers@vanderbilt.edu" TargetMode="External"/><Relationship Id="rId2" Type="http://schemas.openxmlformats.org/officeDocument/2006/relationships/hyperlink" Target="mailto:hua.lin@vanderbilt.edu" TargetMode="External"/><Relationship Id="rId1" Type="http://schemas.openxmlformats.org/officeDocument/2006/relationships/slideLayout" Target="../slideLayouts/slideLayout2.xml"/><Relationship Id="rId4" Type="http://schemas.openxmlformats.org/officeDocument/2006/relationships/hyperlink" Target="mailto:caley.e.caito@vanderbilt.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Math 1010</a:t>
            </a:r>
          </a:p>
        </p:txBody>
      </p:sp>
      <p:sp>
        <p:nvSpPr>
          <p:cNvPr id="3" name="Subtitle 2"/>
          <p:cNvSpPr>
            <a:spLocks noGrp="1"/>
          </p:cNvSpPr>
          <p:nvPr>
            <p:ph type="subTitle" idx="1"/>
          </p:nvPr>
        </p:nvSpPr>
        <p:spPr/>
        <p:txBody>
          <a:bodyPr/>
          <a:lstStyle/>
          <a:p>
            <a:r>
              <a:rPr lang="en-US" dirty="0"/>
              <a:t>Lecture 1, 8/24/2016</a:t>
            </a:r>
          </a:p>
          <a:p>
            <a:r>
              <a:rPr lang="en-US" dirty="0"/>
              <a:t>Alexander Reznikov</a:t>
            </a:r>
          </a:p>
        </p:txBody>
      </p:sp>
    </p:spTree>
    <p:extLst>
      <p:ext uri="{BB962C8B-B14F-4D97-AF65-F5344CB8AC3E}">
        <p14:creationId xmlns:p14="http://schemas.microsoft.com/office/powerpoint/2010/main" val="3628094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Variables</a:t>
            </a:r>
          </a:p>
        </p:txBody>
      </p:sp>
      <p:sp>
        <p:nvSpPr>
          <p:cNvPr id="3" name="Content Placeholder 2"/>
          <p:cNvSpPr>
            <a:spLocks noGrp="1"/>
          </p:cNvSpPr>
          <p:nvPr>
            <p:ph idx="1"/>
          </p:nvPr>
        </p:nvSpPr>
        <p:spPr>
          <a:xfrm>
            <a:off x="838200" y="1690688"/>
            <a:ext cx="10515600" cy="4539029"/>
          </a:xfrm>
        </p:spPr>
        <p:txBody>
          <a:bodyPr/>
          <a:lstStyle/>
          <a:p>
            <a:r>
              <a:rPr lang="en-US" dirty="0"/>
              <a:t>In statistics, the word “variable” has a different meaning. In fact, any characteristic is a variable. Say, gender, age, height; ISBN of the book or your email provider are also variables.</a:t>
            </a:r>
          </a:p>
          <a:p>
            <a:r>
              <a:rPr lang="en-US" dirty="0"/>
              <a:t>Variables can be </a:t>
            </a:r>
            <a:r>
              <a:rPr lang="en-US" b="1" dirty="0" err="1"/>
              <a:t>categorial</a:t>
            </a:r>
            <a:r>
              <a:rPr lang="en-US" b="1" dirty="0"/>
              <a:t> </a:t>
            </a:r>
            <a:r>
              <a:rPr lang="en-US" dirty="0"/>
              <a:t> or </a:t>
            </a:r>
            <a:r>
              <a:rPr lang="en-US" b="1" dirty="0"/>
              <a:t>quantitative. </a:t>
            </a:r>
            <a:r>
              <a:rPr lang="en-US" dirty="0"/>
              <a:t>Gender is a </a:t>
            </a:r>
            <a:r>
              <a:rPr lang="en-US" dirty="0" err="1"/>
              <a:t>categorial</a:t>
            </a:r>
            <a:r>
              <a:rPr lang="en-US" dirty="0"/>
              <a:t> variable, age is quantitative. Number of a bus can be also viewed as </a:t>
            </a:r>
            <a:r>
              <a:rPr lang="en-US" dirty="0" err="1"/>
              <a:t>categorial</a:t>
            </a:r>
            <a:r>
              <a:rPr lang="en-US" dirty="0"/>
              <a:t>, even though it is often a number. </a:t>
            </a:r>
          </a:p>
          <a:p>
            <a:r>
              <a:rPr lang="en-US" dirty="0"/>
              <a:t>Sometimes one can convert </a:t>
            </a:r>
            <a:r>
              <a:rPr lang="en-US" dirty="0" err="1"/>
              <a:t>categorial</a:t>
            </a:r>
            <a:r>
              <a:rPr lang="en-US" dirty="0"/>
              <a:t> to quantitative. For example, “A+/A/A-/B+/…/F” can be converted to “4.0 / 3.5 / 3.0 / …/ 0.0”. Or to “100/99/98/…”. One should know which one, otherwise one student can have GPA 3.9 (pretty good!) and another GPA 90 (pretty bad)</a:t>
            </a:r>
          </a:p>
          <a:p>
            <a:endParaRPr lang="en-US" dirty="0"/>
          </a:p>
        </p:txBody>
      </p:sp>
    </p:spTree>
    <p:extLst>
      <p:ext uri="{BB962C8B-B14F-4D97-AF65-F5344CB8AC3E}">
        <p14:creationId xmlns:p14="http://schemas.microsoft.com/office/powerpoint/2010/main" val="156541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a:t>
            </a:r>
          </a:p>
        </p:txBody>
      </p:sp>
      <p:sp>
        <p:nvSpPr>
          <p:cNvPr id="3" name="Content Placeholder 2"/>
          <p:cNvSpPr>
            <a:spLocks noGrp="1"/>
          </p:cNvSpPr>
          <p:nvPr>
            <p:ph idx="1"/>
          </p:nvPr>
        </p:nvSpPr>
        <p:spPr/>
        <p:txBody>
          <a:bodyPr/>
          <a:lstStyle/>
          <a:p>
            <a:r>
              <a:rPr lang="en-US" dirty="0"/>
              <a:t>In 2006, Consumer reports published an article evaluating refrigerators. It listed 41 models, giving the brand, cost, an overall rating, and the % requiring repairs over the past 5 years.</a:t>
            </a:r>
          </a:p>
          <a:p>
            <a:r>
              <a:rPr lang="en-US" dirty="0"/>
              <a:t>Identify the </a:t>
            </a:r>
            <a:r>
              <a:rPr lang="en-US" b="1" dirty="0"/>
              <a:t>who’s </a:t>
            </a:r>
            <a:r>
              <a:rPr lang="en-US" dirty="0"/>
              <a:t>and </a:t>
            </a:r>
            <a:r>
              <a:rPr lang="en-US" b="1" dirty="0"/>
              <a:t>what’s</a:t>
            </a:r>
          </a:p>
          <a:p>
            <a:r>
              <a:rPr lang="en-US" dirty="0"/>
              <a:t>Specify which variables are quantitative (in this case, identify the units), and which are </a:t>
            </a:r>
            <a:r>
              <a:rPr lang="en-US" dirty="0" err="1"/>
              <a:t>categorial</a:t>
            </a:r>
            <a:r>
              <a:rPr lang="en-US" dirty="0"/>
              <a:t>. </a:t>
            </a:r>
          </a:p>
          <a:p>
            <a:pPr marL="0" indent="0">
              <a:buNone/>
            </a:pPr>
            <a:endParaRPr lang="en-US" dirty="0"/>
          </a:p>
        </p:txBody>
      </p:sp>
    </p:spTree>
    <p:extLst>
      <p:ext uri="{BB962C8B-B14F-4D97-AF65-F5344CB8AC3E}">
        <p14:creationId xmlns:p14="http://schemas.microsoft.com/office/powerpoint/2010/main" val="20207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Homework</a:t>
            </a:r>
          </a:p>
        </p:txBody>
      </p:sp>
      <p:sp>
        <p:nvSpPr>
          <p:cNvPr id="3" name="Content Placeholder 2"/>
          <p:cNvSpPr>
            <a:spLocks noGrp="1"/>
          </p:cNvSpPr>
          <p:nvPr>
            <p:ph idx="1"/>
          </p:nvPr>
        </p:nvSpPr>
        <p:spPr/>
        <p:txBody>
          <a:bodyPr/>
          <a:lstStyle/>
          <a:p>
            <a:r>
              <a:rPr lang="en-US" dirty="0"/>
              <a:t>Read chapter 1</a:t>
            </a:r>
          </a:p>
          <a:p>
            <a:r>
              <a:rPr lang="en-US" dirty="0"/>
              <a:t>I will publish the survey we did today. Identify which variables are </a:t>
            </a:r>
            <a:r>
              <a:rPr lang="en-US" dirty="0" err="1"/>
              <a:t>categorial</a:t>
            </a:r>
            <a:r>
              <a:rPr lang="en-US" dirty="0"/>
              <a:t>, and which are quantitative. Which can be both?</a:t>
            </a:r>
          </a:p>
          <a:p>
            <a:r>
              <a:rPr lang="en-US" dirty="0"/>
              <a:t>Draw three conclusions from the data. Example of a (probably wrong!) conclusion is “Senior students have more siblings than freshmen”.</a:t>
            </a:r>
          </a:p>
        </p:txBody>
      </p:sp>
    </p:spTree>
    <p:extLst>
      <p:ext uri="{BB962C8B-B14F-4D97-AF65-F5344CB8AC3E}">
        <p14:creationId xmlns:p14="http://schemas.microsoft.com/office/powerpoint/2010/main" val="352896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am I?</a:t>
            </a:r>
          </a:p>
        </p:txBody>
      </p:sp>
      <p:sp>
        <p:nvSpPr>
          <p:cNvPr id="3" name="Content Placeholder 2"/>
          <p:cNvSpPr>
            <a:spLocks noGrp="1"/>
          </p:cNvSpPr>
          <p:nvPr>
            <p:ph idx="1"/>
          </p:nvPr>
        </p:nvSpPr>
        <p:spPr/>
        <p:txBody>
          <a:bodyPr/>
          <a:lstStyle/>
          <a:p>
            <a:r>
              <a:rPr lang="en-US" sz="4400" dirty="0"/>
              <a:t>Alexander Reznikov</a:t>
            </a:r>
          </a:p>
          <a:p>
            <a:r>
              <a:rPr lang="en-US" sz="4400" dirty="0"/>
              <a:t>SC1527, MW 10:10-11:40am or by appointment via email</a:t>
            </a:r>
          </a:p>
          <a:p>
            <a:r>
              <a:rPr lang="en-US" sz="4400" dirty="0"/>
              <a:t>Email: </a:t>
            </a:r>
            <a:r>
              <a:rPr lang="en-US" sz="4400" dirty="0">
                <a:hlinkClick r:id="rId2"/>
              </a:rPr>
              <a:t>aleksandr.b.reznikov@Vanderbilt.edu</a:t>
            </a:r>
            <a:endParaRPr lang="en-US" sz="4400" dirty="0"/>
          </a:p>
          <a:p>
            <a:pPr marL="0" indent="0">
              <a:buNone/>
            </a:pPr>
            <a:endParaRPr lang="en-US" dirty="0"/>
          </a:p>
        </p:txBody>
      </p:sp>
    </p:spTree>
    <p:extLst>
      <p:ext uri="{BB962C8B-B14F-4D97-AF65-F5344CB8AC3E}">
        <p14:creationId xmlns:p14="http://schemas.microsoft.com/office/powerpoint/2010/main" val="360861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Know your TA’s</a:t>
            </a:r>
          </a:p>
        </p:txBody>
      </p:sp>
      <p:sp>
        <p:nvSpPr>
          <p:cNvPr id="3" name="Content Placeholder 2"/>
          <p:cNvSpPr>
            <a:spLocks noGrp="1"/>
          </p:cNvSpPr>
          <p:nvPr>
            <p:ph idx="1"/>
          </p:nvPr>
        </p:nvSpPr>
        <p:spPr>
          <a:xfrm>
            <a:off x="838200" y="1825624"/>
            <a:ext cx="10515600" cy="4627929"/>
          </a:xfrm>
        </p:spPr>
        <p:txBody>
          <a:bodyPr/>
          <a:lstStyle/>
          <a:p>
            <a:r>
              <a:rPr lang="en-US" dirty="0"/>
              <a:t>     10:05-10:55     Hua Lin, </a:t>
            </a:r>
            <a:r>
              <a:rPr lang="en-US" u="sng" dirty="0">
                <a:hlinkClick r:id="rId2"/>
              </a:rPr>
              <a:t>hua.lin@vanderbilt.edu</a:t>
            </a:r>
            <a:endParaRPr lang="en-US" dirty="0"/>
          </a:p>
          <a:p>
            <a:pPr marL="0" indent="0">
              <a:buNone/>
            </a:pPr>
            <a:r>
              <a:rPr lang="en-US" dirty="0"/>
              <a:t>        11:10-12:00     Scott M. Rogers, </a:t>
            </a:r>
            <a:r>
              <a:rPr lang="en-US" u="sng" dirty="0">
                <a:hlinkClick r:id="rId3"/>
              </a:rPr>
              <a:t>scott.m.rogers@vanderbilt.edu</a:t>
            </a:r>
            <a:endParaRPr lang="en-US" dirty="0"/>
          </a:p>
          <a:p>
            <a:pPr marL="0" indent="0">
              <a:buNone/>
            </a:pPr>
            <a:r>
              <a:rPr lang="en-US" dirty="0"/>
              <a:t>            1:10-2:00     Caley E. </a:t>
            </a:r>
            <a:r>
              <a:rPr lang="en-US" dirty="0" err="1"/>
              <a:t>Caito</a:t>
            </a:r>
            <a:r>
              <a:rPr lang="en-US" dirty="0"/>
              <a:t>, </a:t>
            </a:r>
            <a:r>
              <a:rPr lang="en-US" u="sng" dirty="0">
                <a:hlinkClick r:id="rId4"/>
              </a:rPr>
              <a:t>caley.e.caito@vanderbilt.edu</a:t>
            </a:r>
            <a:endParaRPr lang="en-US" u="sng" dirty="0"/>
          </a:p>
          <a:p>
            <a:r>
              <a:rPr lang="en-US" dirty="0"/>
              <a:t>TA’s will announce their office hours; if they are by appointment, feel free to email them and set it up. </a:t>
            </a:r>
          </a:p>
          <a:p>
            <a:r>
              <a:rPr lang="en-US" dirty="0"/>
              <a:t>TA’s will do some grading, and their job is to help you through the course as much as possible. However, you should help them help you: if you are not sure about a specific problem or topic, prepare questions in advance and ask during the discussion. </a:t>
            </a:r>
          </a:p>
        </p:txBody>
      </p:sp>
    </p:spTree>
    <p:extLst>
      <p:ext uri="{BB962C8B-B14F-4D97-AF65-F5344CB8AC3E}">
        <p14:creationId xmlns:p14="http://schemas.microsoft.com/office/powerpoint/2010/main" val="128725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Syllabus 1</a:t>
            </a:r>
          </a:p>
        </p:txBody>
      </p:sp>
      <p:sp>
        <p:nvSpPr>
          <p:cNvPr id="3" name="Content Placeholder 2"/>
          <p:cNvSpPr>
            <a:spLocks noGrp="1"/>
          </p:cNvSpPr>
          <p:nvPr>
            <p:ph idx="1"/>
          </p:nvPr>
        </p:nvSpPr>
        <p:spPr/>
        <p:txBody>
          <a:bodyPr>
            <a:normAutofit fontScale="85000" lnSpcReduction="20000"/>
          </a:bodyPr>
          <a:lstStyle/>
          <a:p>
            <a:r>
              <a:rPr lang="en-US" sz="2400" dirty="0"/>
              <a:t>This course covers several important concepts of statistics and probability. We will learn how to understand plots and how to work with data. Even though we will mainly focus on “real-life” applications, we will also learn what math stands behind them. The main objective of the course is to be able to analyze given data and understand what we can and what we can not derive from it. The course will cover Chapters 1—14 of the book.</a:t>
            </a:r>
          </a:p>
          <a:p>
            <a:r>
              <a:rPr lang="en-US" sz="2400" dirty="0"/>
              <a:t>I expect that you can work with numbers (add, subtract, multiply and divide, at least approximately) without help of calculator. That is, you do not need to know how much is 114/19, but you should be able to say that it is somewhere between 5 and 7.   </a:t>
            </a:r>
          </a:p>
          <a:p>
            <a:r>
              <a:rPr lang="en-US" sz="2400" dirty="0"/>
              <a:t>There will be a quiz at the end of each recitation. Also, there will be weekly homework assignments. We will have two or three hourly in-class tests and one two-hour final exam. Each in-class test is worth 100 points. Each quiz is worth 10 points and each homework is worth 15 points. The final examination is worth 150 points. One worst quiz and one worst homework will be dropped. Grades are based on the work shown, not on what was intended or implied. Sloppy, poorly justified and disorganized work, even though displaying the correct answer, cannot be given full credit. Full credit is given only for a correct solution and a correct answer. Please note that your TAs should be able to understand your solutions without spending too much time. Please be friendly to them and write your solutions clearly. </a:t>
            </a:r>
          </a:p>
          <a:p>
            <a:endParaRPr lang="en-US" sz="2000" dirty="0"/>
          </a:p>
          <a:p>
            <a:endParaRPr lang="en-US" dirty="0"/>
          </a:p>
        </p:txBody>
      </p:sp>
    </p:spTree>
    <p:extLst>
      <p:ext uri="{BB962C8B-B14F-4D97-AF65-F5344CB8AC3E}">
        <p14:creationId xmlns:p14="http://schemas.microsoft.com/office/powerpoint/2010/main" val="1948978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Syllabus 2</a:t>
            </a:r>
          </a:p>
        </p:txBody>
      </p:sp>
      <p:sp>
        <p:nvSpPr>
          <p:cNvPr id="3" name="Content Placeholder 2"/>
          <p:cNvSpPr>
            <a:spLocks noGrp="1"/>
          </p:cNvSpPr>
          <p:nvPr>
            <p:ph idx="1"/>
          </p:nvPr>
        </p:nvSpPr>
        <p:spPr/>
        <p:txBody>
          <a:bodyPr>
            <a:normAutofit lnSpcReduction="10000"/>
          </a:bodyPr>
          <a:lstStyle/>
          <a:p>
            <a:r>
              <a:rPr lang="en-US" sz="2400" dirty="0"/>
              <a:t>Be proactive in class, ask questions when you do not understand, work as many problems as time allows you, and help each other collaborate on understanding the course and solving the problems. If you ask a good or interesting question during the class (or discussion), you will receive extra 2 points (for each question). </a:t>
            </a:r>
          </a:p>
          <a:p>
            <a:r>
              <a:rPr lang="en-US" sz="2400" dirty="0"/>
              <a:t>I am available during office hours or via email; also, the teaching assistants will have office hours and you can email them. Please notice that graded homework might be not enough to ace in-class tests. Thus, it is recommended to solve more problems from the textbook. You can, of course, ask me or your TA about problems that are not assigned.</a:t>
            </a:r>
          </a:p>
          <a:p>
            <a:r>
              <a:rPr lang="en-US" sz="2400" dirty="0"/>
              <a:t>Homework is an integral part of the course; note that some notions introduced in the exercises may appear on a test. You are encouraged to come and see me or your TA during our office hours. I will gladly provide help on particular problems, provided that you genuinely attempted to solve them.</a:t>
            </a:r>
          </a:p>
          <a:p>
            <a:endParaRPr lang="en-US" dirty="0"/>
          </a:p>
        </p:txBody>
      </p:sp>
    </p:spTree>
    <p:extLst>
      <p:ext uri="{BB962C8B-B14F-4D97-AF65-F5344CB8AC3E}">
        <p14:creationId xmlns:p14="http://schemas.microsoft.com/office/powerpoint/2010/main" val="2163817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Syllabus 3</a:t>
            </a:r>
          </a:p>
        </p:txBody>
      </p:sp>
      <p:sp>
        <p:nvSpPr>
          <p:cNvPr id="3" name="Content Placeholder 2"/>
          <p:cNvSpPr>
            <a:spLocks noGrp="1"/>
          </p:cNvSpPr>
          <p:nvPr>
            <p:ph idx="1"/>
          </p:nvPr>
        </p:nvSpPr>
        <p:spPr/>
        <p:txBody>
          <a:bodyPr/>
          <a:lstStyle/>
          <a:p>
            <a:r>
              <a:rPr lang="en-US" dirty="0"/>
              <a:t>Sometimes we will use help of a computer to analyze data. We will mainly work with MS Excel, as it is free for all of us, and it does a decent job. You are also encouraged to use the CD that goes with your book.</a:t>
            </a:r>
          </a:p>
          <a:p>
            <a:r>
              <a:rPr lang="en-US" dirty="0"/>
              <a:t>You do not need to be an Excel expert. Whenever we need it, I will show what to do.</a:t>
            </a:r>
          </a:p>
          <a:p>
            <a:r>
              <a:rPr lang="en-US" dirty="0"/>
              <a:t>You do not need to bring your laptops to class. In fact, I strongly suggest to keep them off your table during the class. </a:t>
            </a:r>
          </a:p>
          <a:p>
            <a:r>
              <a:rPr lang="en-US" dirty="0"/>
              <a:t>Slides, grades and some other material will be available on Blackboard</a:t>
            </a:r>
          </a:p>
        </p:txBody>
      </p:sp>
    </p:spTree>
    <p:extLst>
      <p:ext uri="{BB962C8B-B14F-4D97-AF65-F5344CB8AC3E}">
        <p14:creationId xmlns:p14="http://schemas.microsoft.com/office/powerpoint/2010/main" val="3567204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Syllabus 4</a:t>
            </a:r>
          </a:p>
        </p:txBody>
      </p:sp>
      <p:sp>
        <p:nvSpPr>
          <p:cNvPr id="3" name="Content Placeholder 2"/>
          <p:cNvSpPr>
            <a:spLocks noGrp="1"/>
          </p:cNvSpPr>
          <p:nvPr>
            <p:ph idx="1"/>
          </p:nvPr>
        </p:nvSpPr>
        <p:spPr/>
        <p:txBody>
          <a:bodyPr/>
          <a:lstStyle/>
          <a:p>
            <a:r>
              <a:rPr lang="en-US" dirty="0"/>
              <a:t>Attendance might be taken at any time. If you miss a class, you are responsible for any announcement made, any material covered, and any additional topic introduced during this class. Office hours will not be used for this purpose.</a:t>
            </a:r>
          </a:p>
          <a:p>
            <a:r>
              <a:rPr lang="en-US" dirty="0"/>
              <a:t>Make-up tests will only be given in exceptional circumstances – excused absence as defined by the University catalog. In such cases, you must provide a valid reason for your absence and must normally notify me in advance. If you oversleep a quiz, you can attend a later discussion to take it. Please do not abuse this!</a:t>
            </a:r>
          </a:p>
        </p:txBody>
      </p:sp>
    </p:spTree>
    <p:extLst>
      <p:ext uri="{BB962C8B-B14F-4D97-AF65-F5344CB8AC3E}">
        <p14:creationId xmlns:p14="http://schemas.microsoft.com/office/powerpoint/2010/main" val="312178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“Statistics”?</a:t>
            </a:r>
          </a:p>
        </p:txBody>
      </p:sp>
      <p:sp>
        <p:nvSpPr>
          <p:cNvPr id="3" name="Content Placeholder 2"/>
          <p:cNvSpPr>
            <a:spLocks noGrp="1"/>
          </p:cNvSpPr>
          <p:nvPr>
            <p:ph idx="1"/>
          </p:nvPr>
        </p:nvSpPr>
        <p:spPr/>
        <p:txBody>
          <a:bodyPr/>
          <a:lstStyle/>
          <a:p>
            <a:r>
              <a:rPr lang="en-US" dirty="0"/>
              <a:t>Statistics help us understand the world by analyzing </a:t>
            </a:r>
            <a:r>
              <a:rPr lang="en-US" b="1" dirty="0"/>
              <a:t>data</a:t>
            </a:r>
            <a:r>
              <a:rPr lang="en-US" dirty="0"/>
              <a:t>.</a:t>
            </a:r>
          </a:p>
          <a:p>
            <a:r>
              <a:rPr lang="en-US" dirty="0"/>
              <a:t>Statistics is the art of distilling meaning from </a:t>
            </a:r>
            <a:r>
              <a:rPr lang="en-US" b="1" dirty="0"/>
              <a:t>data</a:t>
            </a:r>
            <a:r>
              <a:rPr lang="en-US" dirty="0"/>
              <a:t>.</a:t>
            </a:r>
          </a:p>
          <a:p>
            <a:r>
              <a:rPr lang="en-US" dirty="0"/>
              <a:t>Is `17, 21, 30, 44, 76’ data? </a:t>
            </a:r>
          </a:p>
          <a:p>
            <a:r>
              <a:rPr lang="en-US" dirty="0"/>
              <a:t>What about `Students scores on the test are 17, 21, 30, 44, 76 pts’? What does it tell us?</a:t>
            </a:r>
          </a:p>
          <a:p>
            <a:r>
              <a:rPr lang="en-US" dirty="0"/>
              <a:t> How about `The buses that stop near ones home have numbers 17, 21, 30, 44, 76’?</a:t>
            </a:r>
          </a:p>
          <a:p>
            <a:r>
              <a:rPr lang="en-US" dirty="0"/>
              <a:t>We need to know </a:t>
            </a:r>
            <a:r>
              <a:rPr lang="en-US" b="1" dirty="0"/>
              <a:t>what </a:t>
            </a:r>
            <a:r>
              <a:rPr lang="en-US" dirty="0"/>
              <a:t>values are measured and </a:t>
            </a:r>
            <a:r>
              <a:rPr lang="en-US" b="1" dirty="0"/>
              <a:t>who</a:t>
            </a:r>
            <a:r>
              <a:rPr lang="en-US" dirty="0"/>
              <a:t> they are measured on.</a:t>
            </a:r>
            <a:r>
              <a:rPr lang="en-US" b="1" dirty="0"/>
              <a:t> </a:t>
            </a:r>
            <a:endParaRPr lang="en-US" dirty="0"/>
          </a:p>
        </p:txBody>
      </p:sp>
    </p:spTree>
    <p:extLst>
      <p:ext uri="{BB962C8B-B14F-4D97-AF65-F5344CB8AC3E}">
        <p14:creationId xmlns:p14="http://schemas.microsoft.com/office/powerpoint/2010/main" val="236898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Survey</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Please write your age, gender, year of study, major, favorite sport, area code of your cell phone number, and number of siblings you have.</a:t>
            </a:r>
          </a:p>
          <a:p>
            <a:endParaRPr lang="en-US" dirty="0"/>
          </a:p>
        </p:txBody>
      </p:sp>
    </p:spTree>
    <p:extLst>
      <p:ext uri="{BB962C8B-B14F-4D97-AF65-F5344CB8AC3E}">
        <p14:creationId xmlns:p14="http://schemas.microsoft.com/office/powerpoint/2010/main" val="2899895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1233</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Math 1010</vt:lpstr>
      <vt:lpstr>Who am I?</vt:lpstr>
      <vt:lpstr>Know your TA’s</vt:lpstr>
      <vt:lpstr>Syllabus 1</vt:lpstr>
      <vt:lpstr>Syllabus 2</vt:lpstr>
      <vt:lpstr>Syllabus 3</vt:lpstr>
      <vt:lpstr>Syllabus 4</vt:lpstr>
      <vt:lpstr>What is “Statistics”?</vt:lpstr>
      <vt:lpstr>Survey</vt:lpstr>
      <vt:lpstr>Variables</vt:lpstr>
      <vt:lpstr>Example </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1010</dc:title>
  <dc:creator>tr</dc:creator>
  <cp:lastModifiedBy>tr</cp:lastModifiedBy>
  <cp:revision>10</cp:revision>
  <dcterms:created xsi:type="dcterms:W3CDTF">2016-08-23T22:06:52Z</dcterms:created>
  <dcterms:modified xsi:type="dcterms:W3CDTF">2016-08-23T23:36:02Z</dcterms:modified>
</cp:coreProperties>
</file>