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handoutMasterIdLst>
    <p:handoutMasterId r:id="rId87"/>
  </p:handoutMasterIdLst>
  <p:sldIdLst>
    <p:sldId id="282" r:id="rId2"/>
    <p:sldId id="312" r:id="rId3"/>
    <p:sldId id="285" r:id="rId4"/>
    <p:sldId id="350" r:id="rId5"/>
    <p:sldId id="286" r:id="rId6"/>
    <p:sldId id="287" r:id="rId7"/>
    <p:sldId id="288" r:id="rId8"/>
    <p:sldId id="289" r:id="rId9"/>
    <p:sldId id="351" r:id="rId10"/>
    <p:sldId id="290" r:id="rId11"/>
    <p:sldId id="291" r:id="rId12"/>
    <p:sldId id="292" r:id="rId13"/>
    <p:sldId id="293" r:id="rId14"/>
    <p:sldId id="294" r:id="rId15"/>
    <p:sldId id="296" r:id="rId16"/>
    <p:sldId id="298" r:id="rId17"/>
    <p:sldId id="388" r:id="rId18"/>
    <p:sldId id="309" r:id="rId19"/>
    <p:sldId id="310" r:id="rId20"/>
    <p:sldId id="311" r:id="rId21"/>
    <p:sldId id="306" r:id="rId22"/>
    <p:sldId id="307" r:id="rId23"/>
    <p:sldId id="308" r:id="rId24"/>
    <p:sldId id="299" r:id="rId25"/>
    <p:sldId id="301" r:id="rId26"/>
    <p:sldId id="302" r:id="rId27"/>
    <p:sldId id="328" r:id="rId28"/>
    <p:sldId id="327" r:id="rId29"/>
    <p:sldId id="329" r:id="rId30"/>
    <p:sldId id="389" r:id="rId31"/>
    <p:sldId id="381" r:id="rId32"/>
    <p:sldId id="385" r:id="rId33"/>
    <p:sldId id="386" r:id="rId34"/>
    <p:sldId id="383" r:id="rId35"/>
    <p:sldId id="387" r:id="rId36"/>
    <p:sldId id="325" r:id="rId37"/>
    <p:sldId id="326" r:id="rId38"/>
    <p:sldId id="330" r:id="rId39"/>
    <p:sldId id="313" r:id="rId40"/>
    <p:sldId id="314" r:id="rId41"/>
    <p:sldId id="315" r:id="rId42"/>
    <p:sldId id="333" r:id="rId43"/>
    <p:sldId id="362" r:id="rId44"/>
    <p:sldId id="390" r:id="rId45"/>
    <p:sldId id="334" r:id="rId46"/>
    <p:sldId id="336" r:id="rId47"/>
    <p:sldId id="337" r:id="rId48"/>
    <p:sldId id="391" r:id="rId49"/>
    <p:sldId id="340" r:id="rId50"/>
    <p:sldId id="392" r:id="rId51"/>
    <p:sldId id="352" r:id="rId52"/>
    <p:sldId id="393" r:id="rId53"/>
    <p:sldId id="364" r:id="rId54"/>
    <p:sldId id="394" r:id="rId55"/>
    <p:sldId id="376" r:id="rId56"/>
    <p:sldId id="348" r:id="rId57"/>
    <p:sldId id="346" r:id="rId58"/>
    <p:sldId id="377" r:id="rId59"/>
    <p:sldId id="354" r:id="rId60"/>
    <p:sldId id="395" r:id="rId61"/>
    <p:sldId id="356" r:id="rId62"/>
    <p:sldId id="358" r:id="rId63"/>
    <p:sldId id="357" r:id="rId64"/>
    <p:sldId id="359" r:id="rId65"/>
    <p:sldId id="365" r:id="rId66"/>
    <p:sldId id="396" r:id="rId67"/>
    <p:sldId id="367" r:id="rId68"/>
    <p:sldId id="366" r:id="rId69"/>
    <p:sldId id="397" r:id="rId70"/>
    <p:sldId id="370" r:id="rId71"/>
    <p:sldId id="369" r:id="rId72"/>
    <p:sldId id="398" r:id="rId73"/>
    <p:sldId id="399" r:id="rId74"/>
    <p:sldId id="400" r:id="rId75"/>
    <p:sldId id="378" r:id="rId76"/>
    <p:sldId id="371" r:id="rId77"/>
    <p:sldId id="375" r:id="rId78"/>
    <p:sldId id="401" r:id="rId79"/>
    <p:sldId id="379" r:id="rId80"/>
    <p:sldId id="332" r:id="rId81"/>
    <p:sldId id="363" r:id="rId82"/>
    <p:sldId id="331" r:id="rId83"/>
    <p:sldId id="317" r:id="rId84"/>
    <p:sldId id="368" r:id="rId85"/>
    <p:sldId id="380" r:id="rId8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292929"/>
    <a:srgbClr val="0000FF"/>
    <a:srgbClr val="996633"/>
    <a:srgbClr val="00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034" autoAdjust="0"/>
    <p:restoredTop sz="99791" autoAdjust="0"/>
  </p:normalViewPr>
  <p:slideViewPr>
    <p:cSldViewPr snapToObjects="1">
      <p:cViewPr>
        <p:scale>
          <a:sx n="75" d="100"/>
          <a:sy n="75" d="100"/>
        </p:scale>
        <p:origin x="-2216" y="-174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Lst>
  </p:outlineViewPr>
  <p:notesTextViewPr>
    <p:cViewPr>
      <p:scale>
        <a:sx n="100" d="100"/>
        <a:sy n="100" d="100"/>
      </p:scale>
      <p:origin x="0" y="0"/>
    </p:cViewPr>
  </p:notesTextViewPr>
  <p:sorterViewPr>
    <p:cViewPr>
      <p:scale>
        <a:sx n="145" d="100"/>
        <a:sy n="145" d="100"/>
      </p:scale>
      <p:origin x="0" y="12224"/>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viewProps" Target="viewProps.xml"/><Relationship Id="rId91" Type="http://schemas.openxmlformats.org/officeDocument/2006/relationships/theme" Target="theme/theme1.xml"/><Relationship Id="rId9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handoutMaster" Target="handoutMasters/handoutMaster1.xml"/><Relationship Id="rId88" Type="http://schemas.openxmlformats.org/officeDocument/2006/relationships/printerSettings" Target="printerSettings/printerSettings1.bin"/><Relationship Id="rId89" Type="http://schemas.openxmlformats.org/officeDocument/2006/relationships/presProps" Target="presProps.xml"/></Relationships>
</file>

<file path=ppt/_rels/viewProps.xml.rels><?xml version="1.0" encoding="UTF-8" standalone="yes"?>
<Relationships xmlns="http://schemas.openxmlformats.org/package/2006/relationships"><Relationship Id="rId9" Type="http://schemas.openxmlformats.org/officeDocument/2006/relationships/slide" Target="slides/slide26.xml"/><Relationship Id="rId20" Type="http://schemas.openxmlformats.org/officeDocument/2006/relationships/slide" Target="slides/slide51.xml"/><Relationship Id="rId21" Type="http://schemas.openxmlformats.org/officeDocument/2006/relationships/slide" Target="slides/slide56.xml"/><Relationship Id="rId22" Type="http://schemas.openxmlformats.org/officeDocument/2006/relationships/slide" Target="slides/slide59.xml"/><Relationship Id="rId23" Type="http://schemas.openxmlformats.org/officeDocument/2006/relationships/slide" Target="slides/slide61.xml"/><Relationship Id="rId24" Type="http://schemas.openxmlformats.org/officeDocument/2006/relationships/slide" Target="slides/slide62.xml"/><Relationship Id="rId25" Type="http://schemas.openxmlformats.org/officeDocument/2006/relationships/slide" Target="slides/slide63.xml"/><Relationship Id="rId26" Type="http://schemas.openxmlformats.org/officeDocument/2006/relationships/slide" Target="slides/slide64.xml"/><Relationship Id="rId27" Type="http://schemas.openxmlformats.org/officeDocument/2006/relationships/slide" Target="slides/slide80.xml"/><Relationship Id="rId28" Type="http://schemas.openxmlformats.org/officeDocument/2006/relationships/slide" Target="slides/slide83.xml"/><Relationship Id="rId10" Type="http://schemas.openxmlformats.org/officeDocument/2006/relationships/slide" Target="slides/slide36.xml"/><Relationship Id="rId11" Type="http://schemas.openxmlformats.org/officeDocument/2006/relationships/slide" Target="slides/slide37.xml"/><Relationship Id="rId12" Type="http://schemas.openxmlformats.org/officeDocument/2006/relationships/slide" Target="slides/slide38.xml"/><Relationship Id="rId13" Type="http://schemas.openxmlformats.org/officeDocument/2006/relationships/slide" Target="slides/slide39.xml"/><Relationship Id="rId14" Type="http://schemas.openxmlformats.org/officeDocument/2006/relationships/slide" Target="slides/slide40.xml"/><Relationship Id="rId15" Type="http://schemas.openxmlformats.org/officeDocument/2006/relationships/slide" Target="slides/slide41.xml"/><Relationship Id="rId16" Type="http://schemas.openxmlformats.org/officeDocument/2006/relationships/slide" Target="slides/slide42.xml"/><Relationship Id="rId17" Type="http://schemas.openxmlformats.org/officeDocument/2006/relationships/slide" Target="slides/slide46.xml"/><Relationship Id="rId18" Type="http://schemas.openxmlformats.org/officeDocument/2006/relationships/slide" Target="slides/slide47.xml"/><Relationship Id="rId19" Type="http://schemas.openxmlformats.org/officeDocument/2006/relationships/slide" Target="slides/slide49.xml"/><Relationship Id="rId1" Type="http://schemas.openxmlformats.org/officeDocument/2006/relationships/slide" Target="slides/slide2.xml"/><Relationship Id="rId2" Type="http://schemas.openxmlformats.org/officeDocument/2006/relationships/slide" Target="slides/slide3.xml"/><Relationship Id="rId3" Type="http://schemas.openxmlformats.org/officeDocument/2006/relationships/slide" Target="slides/slide4.xml"/><Relationship Id="rId4" Type="http://schemas.openxmlformats.org/officeDocument/2006/relationships/slide" Target="slides/slide9.xml"/><Relationship Id="rId5" Type="http://schemas.openxmlformats.org/officeDocument/2006/relationships/slide" Target="slides/slide14.xml"/><Relationship Id="rId6" Type="http://schemas.openxmlformats.org/officeDocument/2006/relationships/slide" Target="slides/slide15.xml"/><Relationship Id="rId7" Type="http://schemas.openxmlformats.org/officeDocument/2006/relationships/slide" Target="slides/slide16.xml"/><Relationship Id="rId8"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277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277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277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4CDE1205-546B-B042-99FF-CDBE8B6CE63D}" type="slidenum">
              <a:rPr lang="en-US"/>
              <a:pPr/>
              <a:t>‹#›</a:t>
            </a:fld>
            <a:endParaRPr lang="en-US"/>
          </a:p>
        </p:txBody>
      </p:sp>
    </p:spTree>
    <p:extLst>
      <p:ext uri="{BB962C8B-B14F-4D97-AF65-F5344CB8AC3E}">
        <p14:creationId xmlns:p14="http://schemas.microsoft.com/office/powerpoint/2010/main" val="40732281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B224E8-E456-4E46-8D40-F648BD40F224}" type="slidenum">
              <a:rPr lang="en-US"/>
              <a:pPr/>
              <a:t>‹#›</a:t>
            </a:fld>
            <a:endParaRPr lang="en-US"/>
          </a:p>
        </p:txBody>
      </p:sp>
    </p:spTree>
    <p:extLst>
      <p:ext uri="{BB962C8B-B14F-4D97-AF65-F5344CB8AC3E}">
        <p14:creationId xmlns:p14="http://schemas.microsoft.com/office/powerpoint/2010/main" val="349024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E431DA-3D06-2B44-9B97-3C1654061285}" type="slidenum">
              <a:rPr lang="en-US"/>
              <a:pPr/>
              <a:t>‹#›</a:t>
            </a:fld>
            <a:endParaRPr lang="en-US"/>
          </a:p>
        </p:txBody>
      </p:sp>
    </p:spTree>
    <p:extLst>
      <p:ext uri="{BB962C8B-B14F-4D97-AF65-F5344CB8AC3E}">
        <p14:creationId xmlns:p14="http://schemas.microsoft.com/office/powerpoint/2010/main" val="3295881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AC3DEA-1686-AF4C-9817-1BF031F9F375}" type="slidenum">
              <a:rPr lang="en-US"/>
              <a:pPr/>
              <a:t>‹#›</a:t>
            </a:fld>
            <a:endParaRPr lang="en-US"/>
          </a:p>
        </p:txBody>
      </p:sp>
    </p:spTree>
    <p:extLst>
      <p:ext uri="{BB962C8B-B14F-4D97-AF65-F5344CB8AC3E}">
        <p14:creationId xmlns:p14="http://schemas.microsoft.com/office/powerpoint/2010/main" val="273173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0BDAD5-DBD9-4B4E-8773-B060A4268F09}" type="slidenum">
              <a:rPr lang="en-US"/>
              <a:pPr/>
              <a:t>‹#›</a:t>
            </a:fld>
            <a:endParaRPr lang="en-US"/>
          </a:p>
        </p:txBody>
      </p:sp>
    </p:spTree>
    <p:extLst>
      <p:ext uri="{BB962C8B-B14F-4D97-AF65-F5344CB8AC3E}">
        <p14:creationId xmlns:p14="http://schemas.microsoft.com/office/powerpoint/2010/main" val="2657699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203335-4769-FC4C-A3DB-3F919365BB86}" type="slidenum">
              <a:rPr lang="en-US"/>
              <a:pPr/>
              <a:t>‹#›</a:t>
            </a:fld>
            <a:endParaRPr lang="en-US"/>
          </a:p>
        </p:txBody>
      </p:sp>
    </p:spTree>
    <p:extLst>
      <p:ext uri="{BB962C8B-B14F-4D97-AF65-F5344CB8AC3E}">
        <p14:creationId xmlns:p14="http://schemas.microsoft.com/office/powerpoint/2010/main" val="16616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1518DD-6EB4-B040-BED6-C96B5A9DA2D0}" type="slidenum">
              <a:rPr lang="en-US"/>
              <a:pPr/>
              <a:t>‹#›</a:t>
            </a:fld>
            <a:endParaRPr lang="en-US"/>
          </a:p>
        </p:txBody>
      </p:sp>
    </p:spTree>
    <p:extLst>
      <p:ext uri="{BB962C8B-B14F-4D97-AF65-F5344CB8AC3E}">
        <p14:creationId xmlns:p14="http://schemas.microsoft.com/office/powerpoint/2010/main" val="425072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74AC913-282E-4048-A22D-7A0C58269B89}" type="slidenum">
              <a:rPr lang="en-US"/>
              <a:pPr/>
              <a:t>‹#›</a:t>
            </a:fld>
            <a:endParaRPr lang="en-US"/>
          </a:p>
        </p:txBody>
      </p:sp>
    </p:spTree>
    <p:extLst>
      <p:ext uri="{BB962C8B-B14F-4D97-AF65-F5344CB8AC3E}">
        <p14:creationId xmlns:p14="http://schemas.microsoft.com/office/powerpoint/2010/main" val="2540123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980CAC5-2157-5D47-A6DE-2260E454FB43}" type="slidenum">
              <a:rPr lang="en-US"/>
              <a:pPr/>
              <a:t>‹#›</a:t>
            </a:fld>
            <a:endParaRPr lang="en-US"/>
          </a:p>
        </p:txBody>
      </p:sp>
    </p:spTree>
    <p:extLst>
      <p:ext uri="{BB962C8B-B14F-4D97-AF65-F5344CB8AC3E}">
        <p14:creationId xmlns:p14="http://schemas.microsoft.com/office/powerpoint/2010/main" val="796971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8FC5E7D-DFFB-8645-9108-664A9E3B650F}" type="slidenum">
              <a:rPr lang="en-US"/>
              <a:pPr/>
              <a:t>‹#›</a:t>
            </a:fld>
            <a:endParaRPr lang="en-US"/>
          </a:p>
        </p:txBody>
      </p:sp>
    </p:spTree>
    <p:extLst>
      <p:ext uri="{BB962C8B-B14F-4D97-AF65-F5344CB8AC3E}">
        <p14:creationId xmlns:p14="http://schemas.microsoft.com/office/powerpoint/2010/main" val="2574521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4808F53-DAC2-D849-80EC-A2727E91A8F6}" type="slidenum">
              <a:rPr lang="en-US"/>
              <a:pPr/>
              <a:t>‹#›</a:t>
            </a:fld>
            <a:endParaRPr lang="en-US"/>
          </a:p>
        </p:txBody>
      </p:sp>
    </p:spTree>
    <p:extLst>
      <p:ext uri="{BB962C8B-B14F-4D97-AF65-F5344CB8AC3E}">
        <p14:creationId xmlns:p14="http://schemas.microsoft.com/office/powerpoint/2010/main" val="1448455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30838D-2C80-2945-9E1B-D11559302E35}" type="slidenum">
              <a:rPr lang="en-US"/>
              <a:pPr/>
              <a:t>‹#›</a:t>
            </a:fld>
            <a:endParaRPr lang="en-US"/>
          </a:p>
        </p:txBody>
      </p:sp>
    </p:spTree>
    <p:extLst>
      <p:ext uri="{BB962C8B-B14F-4D97-AF65-F5344CB8AC3E}">
        <p14:creationId xmlns:p14="http://schemas.microsoft.com/office/powerpoint/2010/main" val="26151015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847DBE2A-F47E-1F41-8C1F-203A6A3247B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eaLnBrk="0" fontAlgn="base" hangingPunct="0">
        <a:spcBef>
          <a:spcPct val="0"/>
        </a:spcBef>
        <a:spcAft>
          <a:spcPct val="0"/>
        </a:spcAft>
        <a:defRPr sz="4400">
          <a:solidFill>
            <a:schemeClr val="tx2"/>
          </a:solidFill>
          <a:latin typeface="Arial" charset="0"/>
          <a:ea typeface="ＭＳ Ｐゴシック" charset="0"/>
        </a:defRPr>
      </a:lvl6pPr>
      <a:lvl7pPr marL="914400" algn="ctr" rtl="0" eaLnBrk="0" fontAlgn="base" hangingPunct="0">
        <a:spcBef>
          <a:spcPct val="0"/>
        </a:spcBef>
        <a:spcAft>
          <a:spcPct val="0"/>
        </a:spcAft>
        <a:defRPr sz="4400">
          <a:solidFill>
            <a:schemeClr val="tx2"/>
          </a:solidFill>
          <a:latin typeface="Arial" charset="0"/>
          <a:ea typeface="ＭＳ Ｐゴシック" charset="0"/>
        </a:defRPr>
      </a:lvl7pPr>
      <a:lvl8pPr marL="1371600" algn="ctr" rtl="0" eaLnBrk="0" fontAlgn="base" hangingPunct="0">
        <a:spcBef>
          <a:spcPct val="0"/>
        </a:spcBef>
        <a:spcAft>
          <a:spcPct val="0"/>
        </a:spcAft>
        <a:defRPr sz="4400">
          <a:solidFill>
            <a:schemeClr val="tx2"/>
          </a:solidFill>
          <a:latin typeface="Arial" charset="0"/>
          <a:ea typeface="ＭＳ Ｐゴシック" charset="0"/>
        </a:defRPr>
      </a:lvl8pPr>
      <a:lvl9pPr marL="1828800" algn="ctr" rtl="0" eaLnBrk="0" fontAlgn="base" hangingPunct="0">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 Id="rId3" Type="http://schemas.openxmlformats.org/officeDocument/2006/relationships/image" Target="../media/image1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717925" y="2743200"/>
            <a:ext cx="155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VMQ 3.03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49250"/>
            <a:ext cx="3957638" cy="6159500"/>
          </a:xfrm>
          <a:prstGeom prst="rect">
            <a:avLst/>
          </a:prstGeom>
          <a:noFill/>
          <a:extLst>
            <a:ext uri="{909E8E84-426E-40dd-AFC4-6F175D3DCCD1}">
              <a14:hiddenFill xmlns:a14="http://schemas.microsoft.com/office/drawing/2010/main">
                <a:solidFill>
                  <a:srgbClr val="FFFFFF"/>
                </a:solidFill>
              </a14:hiddenFill>
            </a:ext>
          </a:extLst>
        </p:spPr>
      </p:pic>
      <p:sp>
        <p:nvSpPr>
          <p:cNvPr id="43011" name="Text Box 3"/>
          <p:cNvSpPr txBox="1">
            <a:spLocks noChangeArrowheads="1"/>
          </p:cNvSpPr>
          <p:nvPr/>
        </p:nvSpPr>
        <p:spPr bwMode="auto">
          <a:xfrm>
            <a:off x="533400" y="1143000"/>
            <a:ext cx="2743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Is this picture </a:t>
            </a:r>
            <a:r>
              <a:rPr lang="ja-JP" altLang="en-US">
                <a:latin typeface="Arial"/>
              </a:rPr>
              <a:t>“</a:t>
            </a:r>
            <a:r>
              <a:rPr lang="en-US"/>
              <a:t>OLD</a:t>
            </a:r>
            <a:r>
              <a:rPr lang="ja-JP" altLang="en-US">
                <a:latin typeface="Arial"/>
              </a:rPr>
              <a:t>”</a:t>
            </a:r>
            <a:r>
              <a:rPr lang="en-US"/>
              <a:t> or </a:t>
            </a:r>
            <a:r>
              <a:rPr lang="ja-JP" altLang="en-US">
                <a:latin typeface="Arial"/>
              </a:rPr>
              <a:t>“</a:t>
            </a:r>
            <a:r>
              <a:rPr lang="en-US"/>
              <a:t>NEW</a:t>
            </a:r>
            <a:r>
              <a:rPr lang="ja-JP" altLang="en-US">
                <a:latin typeface="Arial"/>
              </a:rPr>
              <a:t>”</a:t>
            </a:r>
            <a:r>
              <a:rPr lang="en-US"/>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50" y="304800"/>
            <a:ext cx="3740150" cy="5829300"/>
          </a:xfrm>
          <a:prstGeom prst="rect">
            <a:avLst/>
          </a:prstGeom>
          <a:noFill/>
          <a:extLst>
            <a:ext uri="{909E8E84-426E-40dd-AFC4-6F175D3DCCD1}">
              <a14:hiddenFill xmlns:a14="http://schemas.microsoft.com/office/drawing/2010/main">
                <a:solidFill>
                  <a:srgbClr val="FFFFFF"/>
                </a:solidFill>
              </a14:hiddenFill>
            </a:ext>
          </a:extLst>
        </p:spPr>
      </p:pic>
      <p:sp>
        <p:nvSpPr>
          <p:cNvPr id="44035" name="Text Box 3"/>
          <p:cNvSpPr txBox="1">
            <a:spLocks noChangeArrowheads="1"/>
          </p:cNvSpPr>
          <p:nvPr/>
        </p:nvSpPr>
        <p:spPr bwMode="auto">
          <a:xfrm>
            <a:off x="533400" y="1143000"/>
            <a:ext cx="2743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Is this picture </a:t>
            </a:r>
            <a:r>
              <a:rPr lang="ja-JP" altLang="en-US">
                <a:latin typeface="Arial"/>
              </a:rPr>
              <a:t>“</a:t>
            </a:r>
            <a:r>
              <a:rPr lang="en-US"/>
              <a:t>OLD</a:t>
            </a:r>
            <a:r>
              <a:rPr lang="ja-JP" altLang="en-US">
                <a:latin typeface="Arial"/>
              </a:rPr>
              <a:t>”</a:t>
            </a:r>
            <a:r>
              <a:rPr lang="en-US"/>
              <a:t> or </a:t>
            </a:r>
            <a:r>
              <a:rPr lang="ja-JP" altLang="en-US">
                <a:latin typeface="Arial"/>
              </a:rPr>
              <a:t>“</a:t>
            </a:r>
            <a:r>
              <a:rPr lang="en-US"/>
              <a:t>NEW</a:t>
            </a:r>
            <a:r>
              <a:rPr lang="ja-JP" altLang="en-US">
                <a:latin typeface="Arial"/>
              </a:rPr>
              <a:t>”</a:t>
            </a:r>
            <a:r>
              <a:rPr lang="en-US"/>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9613" y="1143000"/>
            <a:ext cx="5360987" cy="4021138"/>
          </a:xfrm>
          <a:prstGeom prst="rect">
            <a:avLst/>
          </a:prstGeom>
          <a:noFill/>
          <a:extLst>
            <a:ext uri="{909E8E84-426E-40dd-AFC4-6F175D3DCCD1}">
              <a14:hiddenFill xmlns:a14="http://schemas.microsoft.com/office/drawing/2010/main">
                <a:solidFill>
                  <a:srgbClr val="FFFFFF"/>
                </a:solidFill>
              </a14:hiddenFill>
            </a:ext>
          </a:extLst>
        </p:spPr>
      </p:pic>
      <p:sp>
        <p:nvSpPr>
          <p:cNvPr id="45059" name="Text Box 3"/>
          <p:cNvSpPr txBox="1">
            <a:spLocks noChangeArrowheads="1"/>
          </p:cNvSpPr>
          <p:nvPr/>
        </p:nvSpPr>
        <p:spPr bwMode="auto">
          <a:xfrm>
            <a:off x="533400" y="1143000"/>
            <a:ext cx="2743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Is this picture </a:t>
            </a:r>
            <a:r>
              <a:rPr lang="ja-JP" altLang="en-US">
                <a:latin typeface="Arial"/>
              </a:rPr>
              <a:t>“</a:t>
            </a:r>
            <a:r>
              <a:rPr lang="en-US"/>
              <a:t>OLD</a:t>
            </a:r>
            <a:r>
              <a:rPr lang="ja-JP" altLang="en-US">
                <a:latin typeface="Arial"/>
              </a:rPr>
              <a:t>”</a:t>
            </a:r>
            <a:r>
              <a:rPr lang="en-US"/>
              <a:t> or </a:t>
            </a:r>
            <a:r>
              <a:rPr lang="ja-JP" altLang="en-US">
                <a:latin typeface="Arial"/>
              </a:rPr>
              <a:t>“</a:t>
            </a:r>
            <a:r>
              <a:rPr lang="en-US"/>
              <a:t>NEW</a:t>
            </a:r>
            <a:r>
              <a:rPr lang="ja-JP" altLang="en-US">
                <a:latin typeface="Arial"/>
              </a:rPr>
              <a:t>”</a:t>
            </a:r>
            <a:r>
              <a:rPr lang="en-US"/>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683000" y="3200400"/>
            <a:ext cx="1776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and so 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381000"/>
            <a:ext cx="7772400" cy="1143000"/>
          </a:xfrm>
        </p:spPr>
        <p:txBody>
          <a:bodyPr/>
          <a:lstStyle/>
          <a:p>
            <a:r>
              <a:rPr lang="en-US"/>
              <a:t>Question 1</a:t>
            </a:r>
          </a:p>
        </p:txBody>
      </p:sp>
      <p:sp>
        <p:nvSpPr>
          <p:cNvPr id="47107" name="Rectangle 3"/>
          <p:cNvSpPr>
            <a:spLocks noGrp="1" noChangeArrowheads="1"/>
          </p:cNvSpPr>
          <p:nvPr>
            <p:ph type="body" idx="1"/>
          </p:nvPr>
        </p:nvSpPr>
        <p:spPr>
          <a:xfrm>
            <a:off x="685800" y="1752600"/>
            <a:ext cx="7772400" cy="4114800"/>
          </a:xfrm>
        </p:spPr>
        <p:txBody>
          <a:bodyPr/>
          <a:lstStyle/>
          <a:p>
            <a:r>
              <a:rPr lang="en-US" sz="2400" b="1">
                <a:cs typeface="Times" charset="0"/>
              </a:rPr>
              <a:t>How accurate do you think your responses would be if the initial set contained 20 pictures?</a:t>
            </a:r>
            <a:endParaRPr lang="en-US" b="1">
              <a:latin typeface="Times" charset="0"/>
              <a:cs typeface="Times" charset="0"/>
            </a:endParaRPr>
          </a:p>
          <a:p>
            <a:pPr lvl="2">
              <a:buFontTx/>
              <a:buNone/>
            </a:pPr>
            <a:r>
              <a:rPr lang="en-US" sz="1800" b="1">
                <a:cs typeface="Times" charset="0"/>
              </a:rPr>
              <a:t>a. very accurate - 		90-100% correct</a:t>
            </a:r>
          </a:p>
          <a:p>
            <a:pPr lvl="2">
              <a:buFontTx/>
              <a:buNone/>
            </a:pPr>
            <a:r>
              <a:rPr lang="en-US" sz="1800" b="1">
                <a:cs typeface="Times" charset="0"/>
              </a:rPr>
              <a:t>b. accurate - 			80-89% correct</a:t>
            </a:r>
          </a:p>
          <a:p>
            <a:pPr lvl="2">
              <a:buFontTx/>
              <a:buNone/>
            </a:pPr>
            <a:r>
              <a:rPr lang="en-US" sz="1800" b="1">
                <a:cs typeface="Times" charset="0"/>
              </a:rPr>
              <a:t>c. somewhat accurate - 		70-79% correct</a:t>
            </a:r>
          </a:p>
          <a:p>
            <a:pPr lvl="2">
              <a:buFontTx/>
              <a:buNone/>
            </a:pPr>
            <a:r>
              <a:rPr lang="en-US" sz="1800" b="1">
                <a:cs typeface="Times" charset="0"/>
              </a:rPr>
              <a:t>d. barely accurate - 		60-69% correct</a:t>
            </a:r>
          </a:p>
          <a:p>
            <a:pPr lvl="2">
              <a:buFontTx/>
              <a:buNone/>
            </a:pPr>
            <a:r>
              <a:rPr lang="en-US" sz="1800" b="1">
                <a:cs typeface="Times" charset="0"/>
              </a:rPr>
              <a:t>e. inaccurate - guessing - 	50-59% correct</a:t>
            </a:r>
            <a:r>
              <a:rPr lang="en-US" b="1">
                <a:latin typeface="Times" charset="0"/>
                <a:cs typeface="Times"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381000"/>
            <a:ext cx="7772400" cy="1143000"/>
          </a:xfrm>
        </p:spPr>
        <p:txBody>
          <a:bodyPr/>
          <a:lstStyle/>
          <a:p>
            <a:r>
              <a:rPr lang="en-US"/>
              <a:t>Question 2</a:t>
            </a:r>
          </a:p>
        </p:txBody>
      </p:sp>
      <p:sp>
        <p:nvSpPr>
          <p:cNvPr id="49155" name="Rectangle 3"/>
          <p:cNvSpPr>
            <a:spLocks noGrp="1" noChangeArrowheads="1"/>
          </p:cNvSpPr>
          <p:nvPr>
            <p:ph type="body" idx="1"/>
          </p:nvPr>
        </p:nvSpPr>
        <p:spPr>
          <a:xfrm>
            <a:off x="685800" y="1752600"/>
            <a:ext cx="7772400" cy="4114800"/>
          </a:xfrm>
        </p:spPr>
        <p:txBody>
          <a:bodyPr/>
          <a:lstStyle/>
          <a:p>
            <a:r>
              <a:rPr lang="en-US" sz="2400" b="1">
                <a:cs typeface="Times" charset="0"/>
              </a:rPr>
              <a:t>How accurate do you think your responses would be if the initial set contained 50 pictures?</a:t>
            </a:r>
            <a:endParaRPr lang="en-US" b="1">
              <a:latin typeface="Times" charset="0"/>
              <a:cs typeface="Times" charset="0"/>
            </a:endParaRPr>
          </a:p>
          <a:p>
            <a:pPr lvl="2">
              <a:buFontTx/>
              <a:buNone/>
            </a:pPr>
            <a:r>
              <a:rPr lang="en-US" sz="1800" b="1">
                <a:cs typeface="Times" charset="0"/>
              </a:rPr>
              <a:t>a. very accurate - 		90-100% correct</a:t>
            </a:r>
          </a:p>
          <a:p>
            <a:pPr lvl="2">
              <a:buFontTx/>
              <a:buNone/>
            </a:pPr>
            <a:r>
              <a:rPr lang="en-US" sz="1800" b="1">
                <a:cs typeface="Times" charset="0"/>
              </a:rPr>
              <a:t>b. accurate - 			80-89% correct</a:t>
            </a:r>
          </a:p>
          <a:p>
            <a:pPr lvl="2">
              <a:buFontTx/>
              <a:buNone/>
            </a:pPr>
            <a:r>
              <a:rPr lang="en-US" sz="1800" b="1">
                <a:cs typeface="Times" charset="0"/>
              </a:rPr>
              <a:t>c. somewhat accurate - 		70-79% correct</a:t>
            </a:r>
          </a:p>
          <a:p>
            <a:pPr lvl="2">
              <a:buFontTx/>
              <a:buNone/>
            </a:pPr>
            <a:r>
              <a:rPr lang="en-US" sz="1800" b="1">
                <a:cs typeface="Times" charset="0"/>
              </a:rPr>
              <a:t>d. barely accurate - 		60-69% correct</a:t>
            </a:r>
          </a:p>
          <a:p>
            <a:pPr lvl="2">
              <a:buFontTx/>
              <a:buNone/>
            </a:pPr>
            <a:r>
              <a:rPr lang="en-US" sz="1800" b="1">
                <a:cs typeface="Times" charset="0"/>
              </a:rPr>
              <a:t>e. inaccurate - guessing - 	50-59% correct</a:t>
            </a:r>
            <a:r>
              <a:rPr lang="en-US" b="1">
                <a:latin typeface="Times" charset="0"/>
                <a:cs typeface="Times"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685800" y="1752600"/>
            <a:ext cx="7772400" cy="4114800"/>
          </a:xfrm>
        </p:spPr>
        <p:txBody>
          <a:bodyPr/>
          <a:lstStyle/>
          <a:p>
            <a:r>
              <a:rPr lang="en-US" sz="2400" b="1">
                <a:cs typeface="Times" charset="0"/>
              </a:rPr>
              <a:t>How accurate do you think your responses would be if the initial set contained 1000 pictures?</a:t>
            </a:r>
            <a:endParaRPr lang="en-US" b="1">
              <a:latin typeface="Times" charset="0"/>
              <a:cs typeface="Times" charset="0"/>
            </a:endParaRPr>
          </a:p>
          <a:p>
            <a:pPr lvl="2">
              <a:buFontTx/>
              <a:buNone/>
            </a:pPr>
            <a:r>
              <a:rPr lang="en-US" sz="1800" b="1">
                <a:cs typeface="Times" charset="0"/>
              </a:rPr>
              <a:t>a. very accurate - 		90-100% correct</a:t>
            </a:r>
          </a:p>
          <a:p>
            <a:pPr lvl="2">
              <a:buFontTx/>
              <a:buNone/>
            </a:pPr>
            <a:r>
              <a:rPr lang="en-US" sz="1800" b="1">
                <a:cs typeface="Times" charset="0"/>
              </a:rPr>
              <a:t>b. accurate - 			80-89% correct</a:t>
            </a:r>
          </a:p>
          <a:p>
            <a:pPr lvl="2">
              <a:buFontTx/>
              <a:buNone/>
            </a:pPr>
            <a:r>
              <a:rPr lang="en-US" sz="1800" b="1">
                <a:cs typeface="Times" charset="0"/>
              </a:rPr>
              <a:t>c. somewhat accurate - 		70-79% correct</a:t>
            </a:r>
          </a:p>
          <a:p>
            <a:pPr lvl="2">
              <a:buFontTx/>
              <a:buNone/>
            </a:pPr>
            <a:r>
              <a:rPr lang="en-US" sz="1800" b="1">
                <a:cs typeface="Times" charset="0"/>
              </a:rPr>
              <a:t>d. barely accurate - 		60-69% correct</a:t>
            </a:r>
          </a:p>
          <a:p>
            <a:pPr lvl="2">
              <a:buFontTx/>
              <a:buNone/>
            </a:pPr>
            <a:r>
              <a:rPr lang="en-US" sz="1800" b="1">
                <a:cs typeface="Times" charset="0"/>
              </a:rPr>
              <a:t>e. inaccurate - guessing - 	50-59% correct</a:t>
            </a:r>
            <a:r>
              <a:rPr lang="en-US" b="1">
                <a:latin typeface="Times" charset="0"/>
                <a:cs typeface="Times" charset="0"/>
              </a:rPr>
              <a:t> </a:t>
            </a:r>
          </a:p>
          <a:p>
            <a:pPr lvl="2">
              <a:buFontTx/>
              <a:buNone/>
            </a:pPr>
            <a:endParaRPr lang="en-US" b="1">
              <a:latin typeface="Times" charset="0"/>
              <a:cs typeface="Times" charset="0"/>
            </a:endParaRPr>
          </a:p>
        </p:txBody>
      </p:sp>
      <p:sp>
        <p:nvSpPr>
          <p:cNvPr id="51207" name="Rectangle 7"/>
          <p:cNvSpPr>
            <a:spLocks noGrp="1" noChangeArrowheads="1"/>
          </p:cNvSpPr>
          <p:nvPr>
            <p:ph type="title"/>
          </p:nvPr>
        </p:nvSpPr>
        <p:spPr>
          <a:xfrm>
            <a:off x="685800" y="381000"/>
            <a:ext cx="7772400" cy="1143000"/>
          </a:xfrm>
        </p:spPr>
        <p:txBody>
          <a:bodyPr/>
          <a:lstStyle/>
          <a:p>
            <a:r>
              <a:rPr lang="en-US"/>
              <a:t>Question 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t>Question 4</a:t>
            </a:r>
          </a:p>
        </p:txBody>
      </p:sp>
      <p:sp>
        <p:nvSpPr>
          <p:cNvPr id="146436" name="Text Box 4"/>
          <p:cNvSpPr txBox="1">
            <a:spLocks noChangeArrowheads="1"/>
          </p:cNvSpPr>
          <p:nvPr>
            <p:ph type="body" idx="1"/>
          </p:nvPr>
        </p:nvSpPr>
        <p:spPr>
          <a:noFill/>
          <a:ln/>
        </p:spPr>
        <p:txBody>
          <a:bodyPr/>
          <a:lstStyle/>
          <a:p>
            <a:pPr>
              <a:spcBef>
                <a:spcPct val="50000"/>
              </a:spcBef>
              <a:buFontTx/>
              <a:buNone/>
            </a:pPr>
            <a:r>
              <a:rPr lang="en-US" sz="2400"/>
              <a:t>	Have you ever heard about research on people</a:t>
            </a:r>
            <a:r>
              <a:rPr lang="ja-JP" altLang="en-US" sz="2400">
                <a:latin typeface="Arial"/>
              </a:rPr>
              <a:t>’</a:t>
            </a:r>
            <a:r>
              <a:rPr lang="en-US" sz="2400"/>
              <a:t>s memory for pictures before-- in an experiment, in class, on TV, or elsewhere?       </a:t>
            </a:r>
          </a:p>
          <a:p>
            <a:pPr>
              <a:spcBef>
                <a:spcPct val="50000"/>
              </a:spcBef>
              <a:buFontTx/>
              <a:buNone/>
            </a:pPr>
            <a:r>
              <a:rPr lang="en-US" sz="2400"/>
              <a:t>			 A = Yes  B = No</a:t>
            </a:r>
          </a:p>
          <a:p>
            <a:pPr>
              <a:spcBef>
                <a:spcPct val="50000"/>
              </a:spcBef>
              <a:buFontTx/>
              <a:buNone/>
            </a:pPr>
            <a:endParaRPr lang="en-US" sz="24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6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1066800" y="1524000"/>
            <a:ext cx="70104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t>Imagine that you are watching a movie. In a certain scene, two people are talking.  While one of them is talking the camera cuts to another view. In the new shot, the actor who is talking is wearing a different shirt and the basketball she is holding has changed from blue and white to orange. </a:t>
            </a:r>
          </a:p>
          <a:p>
            <a:endParaRPr lang="en-US" b="1"/>
          </a:p>
          <a:p>
            <a:r>
              <a:rPr lang="en-US" b="1"/>
              <a:t>You were not </a:t>
            </a:r>
            <a:r>
              <a:rPr lang="en-US" b="1" u="sng"/>
              <a:t>trying</a:t>
            </a:r>
            <a:r>
              <a:rPr lang="en-US" b="1"/>
              <a:t> to detect changes.</a:t>
            </a:r>
            <a:endParaRPr lang="en-US" sz="2000" b="1"/>
          </a:p>
        </p:txBody>
      </p:sp>
      <p:sp>
        <p:nvSpPr>
          <p:cNvPr id="62467" name="Rectangle 3"/>
          <p:cNvSpPr>
            <a:spLocks noChangeArrowheads="1"/>
          </p:cNvSpPr>
          <p:nvPr/>
        </p:nvSpPr>
        <p:spPr bwMode="auto">
          <a:xfrm>
            <a:off x="685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4400">
                <a:solidFill>
                  <a:schemeClr val="tx2"/>
                </a:solidFill>
              </a:rPr>
              <a:t>Changes in scenes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4114800" cy="3497263"/>
          </a:xfrm>
          <a:prstGeom prst="rect">
            <a:avLst/>
          </a:prstGeom>
          <a:noFill/>
          <a:extLst>
            <a:ext uri="{909E8E84-426E-40dd-AFC4-6F175D3DCCD1}">
              <a14:hiddenFill xmlns:a14="http://schemas.microsoft.com/office/drawing/2010/main">
                <a:solidFill>
                  <a:srgbClr val="FFFFFF"/>
                </a:solidFill>
              </a14:hiddenFill>
            </a:ext>
          </a:extLst>
        </p:spPr>
      </p:pic>
      <p:pic>
        <p:nvPicPr>
          <p:cNvPr id="634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900" y="1066800"/>
            <a:ext cx="4178300" cy="3527425"/>
          </a:xfrm>
          <a:prstGeom prst="rect">
            <a:avLst/>
          </a:prstGeom>
          <a:noFill/>
          <a:extLst>
            <a:ext uri="{909E8E84-426E-40dd-AFC4-6F175D3DCCD1}">
              <a14:hiddenFill xmlns:a14="http://schemas.microsoft.com/office/drawing/2010/main">
                <a:solidFill>
                  <a:srgbClr val="FFFFFF"/>
                </a:solidFill>
              </a14:hiddenFill>
            </a:ext>
          </a:extLst>
        </p:spPr>
      </p:pic>
      <p:sp>
        <p:nvSpPr>
          <p:cNvPr id="63495" name="Text Box 7"/>
          <p:cNvSpPr txBox="1">
            <a:spLocks noChangeArrowheads="1"/>
          </p:cNvSpPr>
          <p:nvPr/>
        </p:nvSpPr>
        <p:spPr bwMode="auto">
          <a:xfrm>
            <a:off x="304800" y="4724400"/>
            <a:ext cx="3670300" cy="863600"/>
          </a:xfrm>
          <a:prstGeom prst="rect">
            <a:avLst/>
          </a:prstGeom>
          <a:noFill/>
          <a:ln w="9525">
            <a:solidFill>
              <a:srgbClr val="00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pPr>
            <a:r>
              <a:rPr lang="en-US" sz="2000">
                <a:solidFill>
                  <a:srgbClr val="00CC00"/>
                </a:solidFill>
              </a:rPr>
              <a:t>Blue basketball jersey</a:t>
            </a:r>
          </a:p>
          <a:p>
            <a:pPr>
              <a:spcBef>
                <a:spcPct val="50000"/>
              </a:spcBef>
              <a:buFontTx/>
              <a:buChar char="•"/>
            </a:pPr>
            <a:r>
              <a:rPr lang="en-US" sz="2000">
                <a:solidFill>
                  <a:srgbClr val="00CC00"/>
                </a:solidFill>
              </a:rPr>
              <a:t>Blue and white basketball</a:t>
            </a:r>
            <a:endParaRPr lang="en-US"/>
          </a:p>
        </p:txBody>
      </p:sp>
      <p:sp>
        <p:nvSpPr>
          <p:cNvPr id="63496" name="Text Box 8"/>
          <p:cNvSpPr txBox="1">
            <a:spLocks noChangeArrowheads="1"/>
          </p:cNvSpPr>
          <p:nvPr/>
        </p:nvSpPr>
        <p:spPr bwMode="auto">
          <a:xfrm>
            <a:off x="5168900" y="4724400"/>
            <a:ext cx="3670300" cy="863600"/>
          </a:xfrm>
          <a:prstGeom prst="rect">
            <a:avLst/>
          </a:prstGeom>
          <a:noFill/>
          <a:ln w="9525">
            <a:solidFill>
              <a:srgbClr val="00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pPr>
            <a:r>
              <a:rPr lang="en-US" sz="2000">
                <a:solidFill>
                  <a:srgbClr val="00CC00"/>
                </a:solidFill>
              </a:rPr>
              <a:t>Yellow basketball jersey</a:t>
            </a:r>
          </a:p>
          <a:p>
            <a:pPr>
              <a:spcBef>
                <a:spcPct val="50000"/>
              </a:spcBef>
              <a:buFontTx/>
              <a:buChar char="•"/>
            </a:pPr>
            <a:r>
              <a:rPr lang="en-US" sz="2000">
                <a:solidFill>
                  <a:srgbClr val="00CC00"/>
                </a:solidFill>
              </a:rPr>
              <a:t>Orange basketball</a:t>
            </a:r>
            <a:endParaRPr lang="en-US"/>
          </a:p>
        </p:txBody>
      </p:sp>
      <p:sp>
        <p:nvSpPr>
          <p:cNvPr id="63498" name="Line 10"/>
          <p:cNvSpPr>
            <a:spLocks noChangeShapeType="1"/>
          </p:cNvSpPr>
          <p:nvPr/>
        </p:nvSpPr>
        <p:spPr bwMode="auto">
          <a:xfrm>
            <a:off x="3975100" y="5181600"/>
            <a:ext cx="1193800" cy="0"/>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3200"/>
              <a:t>Completing the Scantron</a:t>
            </a:r>
            <a:endParaRPr lang="en-US"/>
          </a:p>
        </p:txBody>
      </p:sp>
      <p:sp>
        <p:nvSpPr>
          <p:cNvPr id="65539" name="Rectangle 3"/>
          <p:cNvSpPr>
            <a:spLocks noGrp="1" noChangeArrowheads="1"/>
          </p:cNvSpPr>
          <p:nvPr>
            <p:ph type="body" idx="1"/>
          </p:nvPr>
        </p:nvSpPr>
        <p:spPr/>
        <p:txBody>
          <a:bodyPr/>
          <a:lstStyle/>
          <a:p>
            <a:r>
              <a:rPr lang="en-US"/>
              <a:t>Fill in your name on the scantron (Last, First) and student #</a:t>
            </a:r>
          </a:p>
          <a:p>
            <a:r>
              <a:rPr lang="en-US"/>
              <a:t>Under </a:t>
            </a:r>
            <a:r>
              <a:rPr lang="ja-JP" altLang="en-US">
                <a:latin typeface="Arial"/>
              </a:rPr>
              <a:t>“</a:t>
            </a:r>
            <a:r>
              <a:rPr lang="en-US"/>
              <a:t>Test Code</a:t>
            </a:r>
            <a:r>
              <a:rPr lang="ja-JP" altLang="en-US">
                <a:latin typeface="Arial"/>
              </a:rPr>
              <a:t>”</a:t>
            </a:r>
            <a:r>
              <a:rPr lang="en-US"/>
              <a:t> bubble in </a:t>
            </a:r>
            <a:r>
              <a:rPr lang="ja-JP" altLang="en-US">
                <a:latin typeface="Arial"/>
              </a:rPr>
              <a:t>“</a:t>
            </a:r>
            <a:r>
              <a:rPr lang="en-US"/>
              <a:t>02</a:t>
            </a:r>
            <a:r>
              <a:rPr lang="ja-JP" altLang="en-US">
                <a:latin typeface="Arial"/>
              </a:rPr>
              <a:t>”</a:t>
            </a:r>
            <a:endParaRPr lang="en-US"/>
          </a:p>
          <a:p>
            <a:r>
              <a:rPr lang="en-US"/>
              <a:t>Under </a:t>
            </a:r>
            <a:r>
              <a:rPr lang="ja-JP" altLang="en-US">
                <a:latin typeface="Arial"/>
              </a:rPr>
              <a:t>“</a:t>
            </a:r>
            <a:r>
              <a:rPr lang="en-US"/>
              <a:t>Special Code</a:t>
            </a:r>
            <a:r>
              <a:rPr lang="ja-JP" altLang="en-US">
                <a:latin typeface="Arial"/>
              </a:rPr>
              <a:t>”</a:t>
            </a:r>
            <a:r>
              <a:rPr lang="en-US"/>
              <a:t> Bubble in your subject number - the experimenter will be able to tell you this.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685800" y="17526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pPr>
            <a:r>
              <a:rPr lang="en-US"/>
              <a:t>Would you notice that the actor</a:t>
            </a:r>
            <a:r>
              <a:rPr lang="ja-JP" altLang="en-US">
                <a:latin typeface="Arial"/>
              </a:rPr>
              <a:t>’</a:t>
            </a:r>
            <a:r>
              <a:rPr lang="en-US"/>
              <a:t>s shirt and/or basketball changed if you were not trying to detect changes?</a:t>
            </a:r>
          </a:p>
          <a:p>
            <a:pPr marL="342900" indent="-342900">
              <a:spcBef>
                <a:spcPct val="20000"/>
              </a:spcBef>
              <a:buFontTx/>
              <a:buChar char="•"/>
            </a:pPr>
            <a:endParaRPr lang="en-US"/>
          </a:p>
          <a:p>
            <a:pPr marL="742950" lvl="1" indent="-285750">
              <a:spcBef>
                <a:spcPct val="20000"/>
              </a:spcBef>
            </a:pPr>
            <a:r>
              <a:rPr lang="en-US" sz="2800"/>
              <a:t>	</a:t>
            </a:r>
            <a:r>
              <a:rPr lang="en-US"/>
              <a:t>a.  I definitely would not have noticed the change</a:t>
            </a:r>
          </a:p>
          <a:p>
            <a:pPr marL="742950" lvl="1" indent="-285750">
              <a:spcBef>
                <a:spcPct val="20000"/>
              </a:spcBef>
            </a:pPr>
            <a:r>
              <a:rPr lang="en-US"/>
              <a:t>	b.  I probably would not have noticed the change</a:t>
            </a:r>
          </a:p>
          <a:p>
            <a:pPr marL="742950" lvl="1" indent="-285750">
              <a:spcBef>
                <a:spcPct val="20000"/>
              </a:spcBef>
            </a:pPr>
            <a:r>
              <a:rPr lang="en-US"/>
              <a:t>	c.  I probably would have noticed the change</a:t>
            </a:r>
          </a:p>
          <a:p>
            <a:pPr marL="742950" lvl="1" indent="-285750">
              <a:spcBef>
                <a:spcPct val="20000"/>
              </a:spcBef>
            </a:pPr>
            <a:r>
              <a:rPr lang="en-US"/>
              <a:t>	d.  I definitely would have noticed the change</a:t>
            </a:r>
          </a:p>
        </p:txBody>
      </p:sp>
      <p:sp>
        <p:nvSpPr>
          <p:cNvPr id="64516" name="Rectangle 4"/>
          <p:cNvSpPr>
            <a:spLocks noGrp="1" noChangeArrowheads="1"/>
          </p:cNvSpPr>
          <p:nvPr>
            <p:ph type="title" idx="4294967295"/>
          </p:nvPr>
        </p:nvSpPr>
        <p:spPr/>
        <p:txBody>
          <a:bodyPr/>
          <a:lstStyle/>
          <a:p>
            <a:r>
              <a:rPr lang="en-US"/>
              <a:t>Question 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143000" y="1371600"/>
            <a:ext cx="68580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t>Imagine that you are watching a movie. In a certain scene, an actor is sitting at his desk in a small office.  The actor looks up in response to a ringing phone, gets up from his chair and walks by the camera to answer the phone in the hall. In the next shot a different actor, wearing different clothes, walks by the phone and answers it. </a:t>
            </a:r>
          </a:p>
          <a:p>
            <a:endParaRPr lang="en-US"/>
          </a:p>
          <a:p>
            <a:r>
              <a:rPr lang="en-US" b="1"/>
              <a:t>You were not </a:t>
            </a:r>
            <a:r>
              <a:rPr lang="en-US" b="1" u="sng"/>
              <a:t>trying</a:t>
            </a:r>
            <a:r>
              <a:rPr lang="en-US" b="1"/>
              <a:t> to detect changes.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913" y="457200"/>
            <a:ext cx="7304087" cy="5895975"/>
          </a:xfrm>
          <a:prstGeom prst="rect">
            <a:avLst/>
          </a:prstGeom>
          <a:noFill/>
          <a:extLst>
            <a:ext uri="{909E8E84-426E-40dd-AFC4-6F175D3DCCD1}">
              <a14:hiddenFill xmlns:a14="http://schemas.microsoft.com/office/drawing/2010/main">
                <a:solidFill>
                  <a:srgbClr val="FFFFFF"/>
                </a:solidFill>
              </a14:hiddenFill>
            </a:ext>
          </a:extLst>
        </p:spPr>
      </p:pic>
      <p:sp>
        <p:nvSpPr>
          <p:cNvPr id="60420" name="Text Box 4"/>
          <p:cNvSpPr txBox="1">
            <a:spLocks noChangeArrowheads="1"/>
          </p:cNvSpPr>
          <p:nvPr/>
        </p:nvSpPr>
        <p:spPr bwMode="auto">
          <a:xfrm>
            <a:off x="304800" y="1195388"/>
            <a:ext cx="990600" cy="1014412"/>
          </a:xfrm>
          <a:prstGeom prst="rect">
            <a:avLst/>
          </a:prstGeom>
          <a:noFill/>
          <a:ln w="9525">
            <a:solidFill>
              <a:srgbClr val="00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solidFill>
                  <a:srgbClr val="00CC00"/>
                </a:solidFill>
              </a:rPr>
              <a:t>Actor </a:t>
            </a:r>
          </a:p>
          <a:p>
            <a:pPr algn="ctr">
              <a:spcBef>
                <a:spcPct val="50000"/>
              </a:spcBef>
            </a:pPr>
            <a:r>
              <a:rPr lang="en-US">
                <a:solidFill>
                  <a:srgbClr val="00CC00"/>
                </a:solidFill>
              </a:rPr>
              <a:t>1</a:t>
            </a:r>
            <a:endParaRPr lang="en-US"/>
          </a:p>
        </p:txBody>
      </p:sp>
      <p:sp>
        <p:nvSpPr>
          <p:cNvPr id="60421" name="Text Box 5"/>
          <p:cNvSpPr txBox="1">
            <a:spLocks noChangeArrowheads="1"/>
          </p:cNvSpPr>
          <p:nvPr/>
        </p:nvSpPr>
        <p:spPr bwMode="auto">
          <a:xfrm>
            <a:off x="304800" y="4191000"/>
            <a:ext cx="990600" cy="1014413"/>
          </a:xfrm>
          <a:prstGeom prst="rect">
            <a:avLst/>
          </a:prstGeom>
          <a:noFill/>
          <a:ln w="9525">
            <a:solidFill>
              <a:srgbClr val="00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solidFill>
                  <a:srgbClr val="00CC00"/>
                </a:solidFill>
              </a:rPr>
              <a:t>Actor </a:t>
            </a:r>
          </a:p>
          <a:p>
            <a:pPr algn="ctr">
              <a:spcBef>
                <a:spcPct val="50000"/>
              </a:spcBef>
            </a:pPr>
            <a:r>
              <a:rPr lang="en-US">
                <a:solidFill>
                  <a:srgbClr val="00CC00"/>
                </a:solidFill>
              </a:rPr>
              <a:t>2</a:t>
            </a:r>
            <a:endParaRPr lang="en-US"/>
          </a:p>
        </p:txBody>
      </p:sp>
      <p:sp>
        <p:nvSpPr>
          <p:cNvPr id="60422" name="Line 6"/>
          <p:cNvSpPr>
            <a:spLocks noChangeShapeType="1"/>
          </p:cNvSpPr>
          <p:nvPr/>
        </p:nvSpPr>
        <p:spPr bwMode="auto">
          <a:xfrm>
            <a:off x="762000" y="2286000"/>
            <a:ext cx="0" cy="1752600"/>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pPr>
            <a:r>
              <a:rPr lang="en-US"/>
              <a:t>Would you notice that the actors in the first and second shots were different if you were not trying to detect changes?</a:t>
            </a:r>
          </a:p>
          <a:p>
            <a:pPr marL="342900" indent="-342900">
              <a:spcBef>
                <a:spcPct val="20000"/>
              </a:spcBef>
            </a:pPr>
            <a:endParaRPr lang="en-US" sz="3200"/>
          </a:p>
          <a:p>
            <a:pPr marL="742950" lvl="1" indent="-285750">
              <a:spcBef>
                <a:spcPct val="20000"/>
              </a:spcBef>
            </a:pPr>
            <a:r>
              <a:rPr lang="en-US"/>
              <a:t>   a.  I definitely would not have noticed the change</a:t>
            </a:r>
          </a:p>
          <a:p>
            <a:pPr marL="742950" lvl="1" indent="-285750">
              <a:spcBef>
                <a:spcPct val="20000"/>
              </a:spcBef>
            </a:pPr>
            <a:r>
              <a:rPr lang="en-US"/>
              <a:t>	b.  I probably would not have noticed the change</a:t>
            </a:r>
          </a:p>
          <a:p>
            <a:pPr marL="742950" lvl="1" indent="-285750">
              <a:spcBef>
                <a:spcPct val="20000"/>
              </a:spcBef>
            </a:pPr>
            <a:r>
              <a:rPr lang="en-US"/>
              <a:t>	c.  I probably would have noticed the change</a:t>
            </a:r>
          </a:p>
          <a:p>
            <a:pPr marL="742950" lvl="1" indent="-285750">
              <a:spcBef>
                <a:spcPct val="20000"/>
              </a:spcBef>
            </a:pPr>
            <a:r>
              <a:rPr lang="en-US"/>
              <a:t>	d.  I definitely would have noticed the change</a:t>
            </a:r>
          </a:p>
        </p:txBody>
      </p:sp>
      <p:sp>
        <p:nvSpPr>
          <p:cNvPr id="61444" name="Rectangle 4"/>
          <p:cNvSpPr>
            <a:spLocks noGrp="1" noChangeArrowheads="1"/>
          </p:cNvSpPr>
          <p:nvPr>
            <p:ph type="title" idx="4294967295"/>
          </p:nvPr>
        </p:nvSpPr>
        <p:spPr/>
        <p:txBody>
          <a:bodyPr/>
          <a:lstStyle/>
          <a:p>
            <a:r>
              <a:rPr lang="en-US"/>
              <a:t>Question 6</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685800" y="1600200"/>
            <a:ext cx="7772400" cy="4114800"/>
          </a:xfrm>
        </p:spPr>
        <p:txBody>
          <a:bodyPr/>
          <a:lstStyle/>
          <a:p>
            <a:r>
              <a:rPr lang="en-US" sz="2400"/>
              <a:t>Imagine that you are watching a movie. In a certain scene, two actors are having a conversation in a restaurant. In a series of shots you see one actor, then the other as each in turn talks. In one shot, there are red plates on the table. In the next shot, the plates are white instead of red. </a:t>
            </a:r>
          </a:p>
          <a:p>
            <a:endParaRPr lang="en-US" sz="2400"/>
          </a:p>
          <a:p>
            <a:pPr>
              <a:buFontTx/>
              <a:buNone/>
            </a:pPr>
            <a:r>
              <a:rPr lang="en-US" sz="2400" b="1"/>
              <a:t>You were not </a:t>
            </a:r>
            <a:r>
              <a:rPr lang="en-US" sz="2400" b="1" u="sng"/>
              <a:t>trying</a:t>
            </a:r>
            <a:r>
              <a:rPr lang="en-US" sz="2400" b="1"/>
              <a:t> to detect changes.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3265488"/>
          </a:xfrm>
          <a:prstGeom prst="rect">
            <a:avLst/>
          </a:prstGeom>
          <a:noFill/>
          <a:extLst>
            <a:ext uri="{909E8E84-426E-40dd-AFC4-6F175D3DCCD1}">
              <a14:hiddenFill xmlns:a14="http://schemas.microsoft.com/office/drawing/2010/main">
                <a:solidFill>
                  <a:srgbClr val="FFFFFF"/>
                </a:solidFill>
              </a14:hiddenFill>
            </a:ext>
          </a:extLst>
        </p:spPr>
      </p:pic>
      <p:sp>
        <p:nvSpPr>
          <p:cNvPr id="54276" name="Text Box 4"/>
          <p:cNvSpPr txBox="1">
            <a:spLocks noChangeArrowheads="1"/>
          </p:cNvSpPr>
          <p:nvPr/>
        </p:nvSpPr>
        <p:spPr bwMode="auto">
          <a:xfrm>
            <a:off x="990600" y="4724400"/>
            <a:ext cx="1981200" cy="466725"/>
          </a:xfrm>
          <a:prstGeom prst="rect">
            <a:avLst/>
          </a:prstGeom>
          <a:noFill/>
          <a:ln w="9525">
            <a:solidFill>
              <a:srgbClr val="00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00CC00"/>
                </a:solidFill>
              </a:rPr>
              <a:t>Plates-- red</a:t>
            </a:r>
            <a:endParaRPr lang="en-US"/>
          </a:p>
        </p:txBody>
      </p:sp>
      <p:sp>
        <p:nvSpPr>
          <p:cNvPr id="54277" name="Text Box 5"/>
          <p:cNvSpPr txBox="1">
            <a:spLocks noChangeArrowheads="1"/>
          </p:cNvSpPr>
          <p:nvPr/>
        </p:nvSpPr>
        <p:spPr bwMode="auto">
          <a:xfrm>
            <a:off x="5867400" y="4724400"/>
            <a:ext cx="2057400" cy="466725"/>
          </a:xfrm>
          <a:prstGeom prst="rect">
            <a:avLst/>
          </a:prstGeom>
          <a:noFill/>
          <a:ln w="9525">
            <a:solidFill>
              <a:srgbClr val="00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rgbClr val="00CC00"/>
                </a:solidFill>
              </a:rPr>
              <a:t>Plates-- white</a:t>
            </a:r>
            <a:endParaRPr lang="en-US"/>
          </a:p>
        </p:txBody>
      </p:sp>
      <p:sp>
        <p:nvSpPr>
          <p:cNvPr id="54279" name="Line 7"/>
          <p:cNvSpPr>
            <a:spLocks noChangeShapeType="1"/>
          </p:cNvSpPr>
          <p:nvPr/>
        </p:nvSpPr>
        <p:spPr bwMode="auto">
          <a:xfrm>
            <a:off x="3200400" y="4953000"/>
            <a:ext cx="2438400" cy="0"/>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685800" y="1676400"/>
            <a:ext cx="8153400" cy="4114800"/>
          </a:xfrm>
        </p:spPr>
        <p:txBody>
          <a:bodyPr/>
          <a:lstStyle/>
          <a:p>
            <a:r>
              <a:rPr lang="en-US" sz="2800"/>
              <a:t>Would you notice the plates change color if you were not trying to detect changes?</a:t>
            </a:r>
          </a:p>
          <a:p>
            <a:pPr>
              <a:buFontTx/>
              <a:buNone/>
            </a:pPr>
            <a:endParaRPr lang="en-US" sz="2800"/>
          </a:p>
          <a:p>
            <a:pPr>
              <a:buFontTx/>
              <a:buNone/>
            </a:pPr>
            <a:r>
              <a:rPr lang="en-US" sz="2400"/>
              <a:t>		a.  I definitely would not have noticed the change</a:t>
            </a:r>
          </a:p>
          <a:p>
            <a:pPr lvl="1">
              <a:buFontTx/>
              <a:buNone/>
            </a:pPr>
            <a:r>
              <a:rPr lang="en-US" sz="2400"/>
              <a:t>		b.  I probably would not have noticed the change</a:t>
            </a:r>
          </a:p>
          <a:p>
            <a:pPr lvl="1">
              <a:buFontTx/>
              <a:buNone/>
            </a:pPr>
            <a:r>
              <a:rPr lang="en-US" sz="2400"/>
              <a:t>		c.  I probably would have noticed the change</a:t>
            </a:r>
          </a:p>
          <a:p>
            <a:pPr lvl="1">
              <a:buFontTx/>
              <a:buNone/>
            </a:pPr>
            <a:r>
              <a:rPr lang="en-US" sz="2400"/>
              <a:t>		d.  I definitely would have noticed the change</a:t>
            </a:r>
            <a:endParaRPr lang="en-US"/>
          </a:p>
        </p:txBody>
      </p:sp>
      <p:sp>
        <p:nvSpPr>
          <p:cNvPr id="55305" name="Rectangle 9"/>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n-US" sz="4400">
                <a:solidFill>
                  <a:schemeClr val="tx2"/>
                </a:solidFill>
              </a:rPr>
              <a:t>Question 7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1066800" y="1524000"/>
            <a:ext cx="70104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t>Imagine that you are looking at a picture with ten different objects in it. While you are looking at the picture, it unexpectedly disappears for a moment, then reappears. When the picture reappears, one of the ten objects in it is different: a monkey has changed into a shirt. </a:t>
            </a:r>
          </a:p>
          <a:p>
            <a:endParaRPr lang="en-US"/>
          </a:p>
          <a:p>
            <a:r>
              <a:rPr lang="en-US" b="1"/>
              <a:t>You were not </a:t>
            </a:r>
            <a:r>
              <a:rPr lang="en-US" b="1" u="sng"/>
              <a:t>trying</a:t>
            </a:r>
            <a:r>
              <a:rPr lang="en-US" b="1"/>
              <a:t> to detect changes.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17638"/>
            <a:ext cx="4083050" cy="3459162"/>
          </a:xfrm>
          <a:prstGeom prst="rect">
            <a:avLst/>
          </a:prstGeom>
          <a:noFill/>
          <a:extLst>
            <a:ext uri="{909E8E84-426E-40dd-AFC4-6F175D3DCCD1}">
              <a14:hiddenFill xmlns:a14="http://schemas.microsoft.com/office/drawing/2010/main">
                <a:solidFill>
                  <a:srgbClr val="FFFFFF"/>
                </a:solidFill>
              </a14:hiddenFill>
            </a:ext>
          </a:extLst>
        </p:spPr>
      </p:pic>
      <p:pic>
        <p:nvPicPr>
          <p:cNvPr id="829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3138" y="1455738"/>
            <a:ext cx="4038600" cy="3421062"/>
          </a:xfrm>
          <a:prstGeom prst="rect">
            <a:avLst/>
          </a:prstGeom>
          <a:noFill/>
          <a:extLst>
            <a:ext uri="{909E8E84-426E-40dd-AFC4-6F175D3DCCD1}">
              <a14:hiddenFill xmlns:a14="http://schemas.microsoft.com/office/drawing/2010/main">
                <a:solidFill>
                  <a:srgbClr val="FFFFFF"/>
                </a:solidFill>
              </a14:hiddenFill>
            </a:ext>
          </a:extLst>
        </p:spPr>
      </p:pic>
      <p:sp>
        <p:nvSpPr>
          <p:cNvPr id="82949" name="Text Box 5"/>
          <p:cNvSpPr txBox="1">
            <a:spLocks noChangeArrowheads="1"/>
          </p:cNvSpPr>
          <p:nvPr/>
        </p:nvSpPr>
        <p:spPr bwMode="auto">
          <a:xfrm>
            <a:off x="685800" y="3810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monkey</a:t>
            </a:r>
          </a:p>
        </p:txBody>
      </p:sp>
      <p:sp>
        <p:nvSpPr>
          <p:cNvPr id="82950" name="Text Box 6"/>
          <p:cNvSpPr txBox="1">
            <a:spLocks noChangeArrowheads="1"/>
          </p:cNvSpPr>
          <p:nvPr/>
        </p:nvSpPr>
        <p:spPr bwMode="auto">
          <a:xfrm>
            <a:off x="5334000" y="3810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shirt</a:t>
            </a:r>
          </a:p>
        </p:txBody>
      </p:sp>
      <p:sp>
        <p:nvSpPr>
          <p:cNvPr id="82951" name="Line 7"/>
          <p:cNvSpPr>
            <a:spLocks noChangeShapeType="1"/>
          </p:cNvSpPr>
          <p:nvPr/>
        </p:nvSpPr>
        <p:spPr bwMode="auto">
          <a:xfrm>
            <a:off x="1371600" y="838200"/>
            <a:ext cx="152400" cy="1600200"/>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952" name="Line 8"/>
          <p:cNvSpPr>
            <a:spLocks noChangeShapeType="1"/>
          </p:cNvSpPr>
          <p:nvPr/>
        </p:nvSpPr>
        <p:spPr bwMode="auto">
          <a:xfrm>
            <a:off x="5791200" y="838200"/>
            <a:ext cx="381000" cy="1447800"/>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953" name="Oval 9"/>
          <p:cNvSpPr>
            <a:spLocks noChangeArrowheads="1"/>
          </p:cNvSpPr>
          <p:nvPr/>
        </p:nvSpPr>
        <p:spPr bwMode="auto">
          <a:xfrm>
            <a:off x="1219200" y="2438400"/>
            <a:ext cx="939800" cy="939800"/>
          </a:xfrm>
          <a:prstGeom prst="ellipse">
            <a:avLst/>
          </a:prstGeom>
          <a:noFill/>
          <a:ln w="28575">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82954" name="Oval 10"/>
          <p:cNvSpPr>
            <a:spLocks noChangeArrowheads="1"/>
          </p:cNvSpPr>
          <p:nvPr/>
        </p:nvSpPr>
        <p:spPr bwMode="auto">
          <a:xfrm>
            <a:off x="5781675" y="2314575"/>
            <a:ext cx="890588" cy="928688"/>
          </a:xfrm>
          <a:prstGeom prst="ellipse">
            <a:avLst/>
          </a:prstGeom>
          <a:noFill/>
          <a:ln w="38100">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685800" y="1828800"/>
            <a:ext cx="7772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pPr>
            <a:r>
              <a:rPr lang="en-US"/>
              <a:t>Would you notice that the monkey had changed into the shirt if you were not trying to detect changes?</a:t>
            </a:r>
          </a:p>
          <a:p>
            <a:pPr marL="342900" indent="-342900">
              <a:spcBef>
                <a:spcPct val="20000"/>
              </a:spcBef>
            </a:pPr>
            <a:endParaRPr lang="en-US" sz="2000"/>
          </a:p>
          <a:p>
            <a:pPr marL="742950" lvl="1" indent="-285750">
              <a:spcBef>
                <a:spcPct val="20000"/>
              </a:spcBef>
            </a:pPr>
            <a:r>
              <a:rPr lang="en-US"/>
              <a:t>   a.  I definitely would not have noticed the change</a:t>
            </a:r>
          </a:p>
          <a:p>
            <a:pPr marL="742950" lvl="1" indent="-285750">
              <a:spcBef>
                <a:spcPct val="20000"/>
              </a:spcBef>
            </a:pPr>
            <a:r>
              <a:rPr lang="en-US"/>
              <a:t>	b.  I probably would not have noticed the change</a:t>
            </a:r>
          </a:p>
          <a:p>
            <a:pPr marL="742950" lvl="1" indent="-285750">
              <a:spcBef>
                <a:spcPct val="20000"/>
              </a:spcBef>
            </a:pPr>
            <a:r>
              <a:rPr lang="en-US"/>
              <a:t>	c.  I probably would have noticed the change</a:t>
            </a:r>
          </a:p>
          <a:p>
            <a:pPr marL="742950" lvl="1" indent="-285750">
              <a:spcBef>
                <a:spcPct val="20000"/>
              </a:spcBef>
            </a:pPr>
            <a:r>
              <a:rPr lang="en-US"/>
              <a:t>	d.  I definitely would have noticed the change</a:t>
            </a:r>
          </a:p>
        </p:txBody>
      </p:sp>
      <p:sp>
        <p:nvSpPr>
          <p:cNvPr id="84999" name="Rectangle 7"/>
          <p:cNvSpPr>
            <a:spLocks noGrp="1" noChangeArrowheads="1"/>
          </p:cNvSpPr>
          <p:nvPr>
            <p:ph type="title" idx="4294967295"/>
          </p:nvPr>
        </p:nvSpPr>
        <p:spPr/>
        <p:txBody>
          <a:bodyPr/>
          <a:lstStyle/>
          <a:p>
            <a:r>
              <a:rPr lang="en-US"/>
              <a:t>Question 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Memory for Pictures</a:t>
            </a:r>
          </a:p>
        </p:txBody>
      </p:sp>
      <p:sp>
        <p:nvSpPr>
          <p:cNvPr id="37891" name="Rectangle 3"/>
          <p:cNvSpPr>
            <a:spLocks noGrp="1" noChangeArrowheads="1"/>
          </p:cNvSpPr>
          <p:nvPr>
            <p:ph type="body" idx="1"/>
          </p:nvPr>
        </p:nvSpPr>
        <p:spPr/>
        <p:txBody>
          <a:bodyPr/>
          <a:lstStyle/>
          <a:p>
            <a:pPr>
              <a:lnSpc>
                <a:spcPct val="90000"/>
              </a:lnSpc>
            </a:pPr>
            <a:r>
              <a:rPr lang="en-US" sz="2400" b="1">
                <a:cs typeface="Times" charset="0"/>
              </a:rPr>
              <a:t>Imagine your memory for pictures is being tested. In the test you are first shown a number of pictures from magazines (ranging from natural scenes to individual objects). You can see each picture for three seconds. After you see the first set of pictures, you see a second set of pictures, half of which are from the first set and half of which are new. Your job is to indicate if a picture is old or new.</a:t>
            </a:r>
          </a:p>
          <a:p>
            <a:pPr>
              <a:lnSpc>
                <a:spcPct val="90000"/>
              </a:lnSpc>
            </a:pPr>
            <a:r>
              <a:rPr lang="en-US" sz="2400" b="1">
                <a:cs typeface="Times" charset="0"/>
              </a:rPr>
              <a:t>You will not actually do this task, but you will see some examples of the task.</a:t>
            </a:r>
            <a:endParaRPr lang="en-US" b="1">
              <a:latin typeface="Times" charset="0"/>
              <a:cs typeface="Times"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t>Question 9</a:t>
            </a:r>
          </a:p>
        </p:txBody>
      </p:sp>
      <p:sp>
        <p:nvSpPr>
          <p:cNvPr id="147460" name="Text Box 4"/>
          <p:cNvSpPr txBox="1">
            <a:spLocks noChangeArrowheads="1"/>
          </p:cNvSpPr>
          <p:nvPr>
            <p:ph type="body" idx="1"/>
          </p:nvPr>
        </p:nvSpPr>
        <p:spPr>
          <a:noFill/>
          <a:ln/>
        </p:spPr>
        <p:txBody>
          <a:bodyPr/>
          <a:lstStyle/>
          <a:p>
            <a:pPr>
              <a:spcBef>
                <a:spcPct val="50000"/>
              </a:spcBef>
              <a:buFontTx/>
              <a:buNone/>
            </a:pPr>
            <a:r>
              <a:rPr lang="en-US" sz="2400"/>
              <a:t>	Have you ever heard about research on detecting changes before-- in an experiment, in class, on TV, or elsewhere?     </a:t>
            </a:r>
          </a:p>
          <a:p>
            <a:pPr>
              <a:spcBef>
                <a:spcPct val="50000"/>
              </a:spcBef>
              <a:buFontTx/>
              <a:buNone/>
            </a:pPr>
            <a:r>
              <a:rPr lang="en-US" sz="2400"/>
              <a:t>			 A = Yes  B = No</a:t>
            </a:r>
          </a:p>
          <a:p>
            <a:pPr>
              <a:spcBef>
                <a:spcPct val="50000"/>
              </a:spcBef>
              <a:buFontTx/>
              <a:buNone/>
            </a:pPr>
            <a:endParaRPr lang="en-US" sz="24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7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ChangeArrowheads="1"/>
          </p:cNvSpPr>
          <p:nvPr/>
        </p:nvSpPr>
        <p:spPr bwMode="auto">
          <a:xfrm>
            <a:off x="1524000" y="990600"/>
            <a:ext cx="6172200" cy="441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t>Imagine that you are in a psychology experiment where you are asked to detect changes in scenes.  Each scene is presented for a brief time.  Then the scene disappears for a moment, then reappears and something is different.  Some of the scenes would be normal and some would be jumbled.   Your job is to determine what has changed.  </a:t>
            </a:r>
          </a:p>
          <a:p>
            <a:endParaRPr lang="en-US"/>
          </a:p>
          <a:p>
            <a:r>
              <a:rPr lang="en-US"/>
              <a:t>So, you are actively searching for changes.</a:t>
            </a:r>
            <a:endParaRPr lang="en-US" b="1"/>
          </a:p>
          <a:p>
            <a:endParaRPr lang="en-US" sz="2000"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76400"/>
            <a:ext cx="57150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3363" name="Text Box 3"/>
          <p:cNvSpPr txBox="1">
            <a:spLocks noChangeArrowheads="1"/>
          </p:cNvSpPr>
          <p:nvPr/>
        </p:nvSpPr>
        <p:spPr bwMode="auto">
          <a:xfrm>
            <a:off x="1752600" y="533400"/>
            <a:ext cx="6096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Here is an example scene.  The next few slides will demonstrate the change.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596900"/>
            <a:ext cx="3509962" cy="263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4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96900"/>
            <a:ext cx="3509963" cy="270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4388" name="Text Box 4"/>
          <p:cNvSpPr txBox="1">
            <a:spLocks noChangeArrowheads="1"/>
          </p:cNvSpPr>
          <p:nvPr/>
        </p:nvSpPr>
        <p:spPr bwMode="auto">
          <a:xfrm>
            <a:off x="3276600" y="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Jumbled scene</a:t>
            </a:r>
          </a:p>
        </p:txBody>
      </p:sp>
      <p:sp>
        <p:nvSpPr>
          <p:cNvPr id="144389" name="Text Box 5"/>
          <p:cNvSpPr txBox="1">
            <a:spLocks noChangeArrowheads="1"/>
          </p:cNvSpPr>
          <p:nvPr/>
        </p:nvSpPr>
        <p:spPr bwMode="auto">
          <a:xfrm>
            <a:off x="4229100" y="3336925"/>
            <a:ext cx="251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solidFill>
                  <a:srgbClr val="00CC00"/>
                </a:solidFill>
              </a:rPr>
              <a:t>The duck changed from yellow to green</a:t>
            </a:r>
            <a:endParaRPr lang="en-US"/>
          </a:p>
        </p:txBody>
      </p:sp>
      <p:sp>
        <p:nvSpPr>
          <p:cNvPr id="144390" name="Text Box 6"/>
          <p:cNvSpPr txBox="1">
            <a:spLocks noChangeArrowheads="1"/>
          </p:cNvSpPr>
          <p:nvPr/>
        </p:nvSpPr>
        <p:spPr bwMode="auto">
          <a:xfrm>
            <a:off x="3714750" y="844550"/>
            <a:ext cx="2457450"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70000"/>
              </a:lnSpc>
              <a:spcBef>
                <a:spcPct val="50000"/>
              </a:spcBef>
            </a:pPr>
            <a:r>
              <a:rPr lang="en-US" sz="1800">
                <a:solidFill>
                  <a:srgbClr val="00CC00"/>
                </a:solidFill>
              </a:rPr>
              <a:t>scene </a:t>
            </a:r>
          </a:p>
          <a:p>
            <a:pPr>
              <a:lnSpc>
                <a:spcPct val="70000"/>
              </a:lnSpc>
              <a:spcBef>
                <a:spcPct val="50000"/>
              </a:spcBef>
            </a:pPr>
            <a:r>
              <a:rPr lang="en-US" sz="1800">
                <a:solidFill>
                  <a:srgbClr val="00CC00"/>
                </a:solidFill>
              </a:rPr>
              <a:t>disappears</a:t>
            </a:r>
          </a:p>
          <a:p>
            <a:pPr>
              <a:lnSpc>
                <a:spcPct val="70000"/>
              </a:lnSpc>
              <a:spcBef>
                <a:spcPct val="50000"/>
              </a:spcBef>
            </a:pPr>
            <a:r>
              <a:rPr lang="en-US" sz="1800">
                <a:solidFill>
                  <a:srgbClr val="00CC00"/>
                </a:solidFill>
              </a:rPr>
              <a:t>and </a:t>
            </a:r>
          </a:p>
          <a:p>
            <a:pPr>
              <a:lnSpc>
                <a:spcPct val="70000"/>
              </a:lnSpc>
              <a:spcBef>
                <a:spcPct val="50000"/>
              </a:spcBef>
            </a:pPr>
            <a:r>
              <a:rPr lang="en-US" sz="1800">
                <a:solidFill>
                  <a:srgbClr val="00CC00"/>
                </a:solidFill>
              </a:rPr>
              <a:t>reappears</a:t>
            </a:r>
            <a:endParaRPr lang="en-US"/>
          </a:p>
        </p:txBody>
      </p:sp>
      <p:sp>
        <p:nvSpPr>
          <p:cNvPr id="144391" name="Line 7"/>
          <p:cNvSpPr>
            <a:spLocks noChangeShapeType="1"/>
          </p:cNvSpPr>
          <p:nvPr/>
        </p:nvSpPr>
        <p:spPr bwMode="auto">
          <a:xfrm>
            <a:off x="3962400" y="2362200"/>
            <a:ext cx="838200" cy="0"/>
          </a:xfrm>
          <a:prstGeom prst="line">
            <a:avLst/>
          </a:prstGeom>
          <a:noFill/>
          <a:ln w="28575">
            <a:solidFill>
              <a:srgbClr val="00CC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92" name="Oval 8"/>
          <p:cNvSpPr>
            <a:spLocks noChangeArrowheads="1"/>
          </p:cNvSpPr>
          <p:nvPr/>
        </p:nvSpPr>
        <p:spPr bwMode="auto">
          <a:xfrm>
            <a:off x="7756525" y="1987550"/>
            <a:ext cx="1011238" cy="909638"/>
          </a:xfrm>
          <a:prstGeom prst="ellipse">
            <a:avLst/>
          </a:prstGeom>
          <a:noFill/>
          <a:ln w="28575">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93" name="Line 9"/>
          <p:cNvSpPr>
            <a:spLocks noChangeShapeType="1"/>
          </p:cNvSpPr>
          <p:nvPr/>
        </p:nvSpPr>
        <p:spPr bwMode="auto">
          <a:xfrm flipH="1" flipV="1">
            <a:off x="3657600" y="2973388"/>
            <a:ext cx="571500" cy="363537"/>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94" name="Line 10"/>
          <p:cNvSpPr>
            <a:spLocks noChangeShapeType="1"/>
          </p:cNvSpPr>
          <p:nvPr/>
        </p:nvSpPr>
        <p:spPr bwMode="auto">
          <a:xfrm flipV="1">
            <a:off x="6492875" y="2940050"/>
            <a:ext cx="1263650" cy="731838"/>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4395" name="Text Box 11"/>
          <p:cNvSpPr txBox="1">
            <a:spLocks noChangeArrowheads="1"/>
          </p:cNvSpPr>
          <p:nvPr/>
        </p:nvSpPr>
        <p:spPr bwMode="auto">
          <a:xfrm>
            <a:off x="317500" y="4032250"/>
            <a:ext cx="8597900" cy="297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chemeClr val="tx2"/>
                </a:solidFill>
              </a:rPr>
              <a:t>Question 10  :</a:t>
            </a:r>
            <a:r>
              <a:rPr lang="en-US"/>
              <a:t>  Do you think you would notice that the duck changed from yellow to green in this jumbled scene?</a:t>
            </a:r>
          </a:p>
          <a:p>
            <a:pPr lvl="1">
              <a:spcBef>
                <a:spcPct val="20000"/>
              </a:spcBef>
            </a:pPr>
            <a:r>
              <a:rPr lang="en-US" sz="2800">
                <a:cs typeface="Times" charset="0"/>
              </a:rPr>
              <a:t>	</a:t>
            </a:r>
            <a:r>
              <a:rPr lang="en-US" sz="2000">
                <a:cs typeface="Times" charset="0"/>
              </a:rPr>
              <a:t>a. I definitely would not have seen that the duck changed</a:t>
            </a:r>
          </a:p>
          <a:p>
            <a:pPr lvl="1">
              <a:spcBef>
                <a:spcPct val="20000"/>
              </a:spcBef>
            </a:pPr>
            <a:r>
              <a:rPr lang="en-US" sz="2000">
                <a:cs typeface="Times" charset="0"/>
              </a:rPr>
              <a:t>	b. I probably would not have seen that the duck changed</a:t>
            </a:r>
          </a:p>
          <a:p>
            <a:pPr lvl="1">
              <a:spcBef>
                <a:spcPct val="20000"/>
              </a:spcBef>
            </a:pPr>
            <a:r>
              <a:rPr lang="en-US" sz="2000">
                <a:cs typeface="Times" charset="0"/>
              </a:rPr>
              <a:t>	c. I probably would have seen that the duck changed</a:t>
            </a:r>
          </a:p>
          <a:p>
            <a:pPr lvl="1">
              <a:spcBef>
                <a:spcPct val="20000"/>
              </a:spcBef>
            </a:pPr>
            <a:r>
              <a:rPr lang="en-US" sz="2000">
                <a:cs typeface="Times" charset="0"/>
              </a:rPr>
              <a:t>	d. I definitely would have seen that the duck changed</a:t>
            </a:r>
            <a:endParaRPr lang="en-US"/>
          </a:p>
          <a:p>
            <a:pPr>
              <a:spcBef>
                <a:spcPct val="50000"/>
              </a:spcBef>
            </a:pPr>
            <a:endParaRPr lang="en-US"/>
          </a:p>
        </p:txBody>
      </p:sp>
      <p:sp>
        <p:nvSpPr>
          <p:cNvPr id="144396" name="Oval 12"/>
          <p:cNvSpPr>
            <a:spLocks noChangeArrowheads="1"/>
          </p:cNvSpPr>
          <p:nvPr/>
        </p:nvSpPr>
        <p:spPr bwMode="auto">
          <a:xfrm>
            <a:off x="2646363" y="1987550"/>
            <a:ext cx="1011237" cy="909638"/>
          </a:xfrm>
          <a:prstGeom prst="ellipse">
            <a:avLst/>
          </a:prstGeom>
          <a:noFill/>
          <a:ln w="28575">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27"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533400"/>
            <a:ext cx="3519488" cy="264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132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533400"/>
            <a:ext cx="3519487"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1331" name="Text Box 19"/>
          <p:cNvSpPr txBox="1">
            <a:spLocks noChangeArrowheads="1"/>
          </p:cNvSpPr>
          <p:nvPr/>
        </p:nvSpPr>
        <p:spPr bwMode="auto">
          <a:xfrm>
            <a:off x="3200400" y="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Normal scene</a:t>
            </a:r>
          </a:p>
        </p:txBody>
      </p:sp>
      <p:sp>
        <p:nvSpPr>
          <p:cNvPr id="141332" name="Text Box 20"/>
          <p:cNvSpPr txBox="1">
            <a:spLocks noChangeArrowheads="1"/>
          </p:cNvSpPr>
          <p:nvPr/>
        </p:nvSpPr>
        <p:spPr bwMode="auto">
          <a:xfrm>
            <a:off x="4229100" y="3254375"/>
            <a:ext cx="251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solidFill>
                  <a:srgbClr val="00CC00"/>
                </a:solidFill>
              </a:rPr>
              <a:t>The duck changed from yellow to green</a:t>
            </a:r>
            <a:endParaRPr lang="en-US"/>
          </a:p>
        </p:txBody>
      </p:sp>
      <p:sp>
        <p:nvSpPr>
          <p:cNvPr id="141333" name="Oval 21"/>
          <p:cNvSpPr>
            <a:spLocks noChangeArrowheads="1"/>
          </p:cNvSpPr>
          <p:nvPr/>
        </p:nvSpPr>
        <p:spPr bwMode="auto">
          <a:xfrm>
            <a:off x="5481638" y="533400"/>
            <a:ext cx="1011237" cy="909638"/>
          </a:xfrm>
          <a:prstGeom prst="ellipse">
            <a:avLst/>
          </a:prstGeom>
          <a:noFill/>
          <a:ln w="28575">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1334" name="Line 22"/>
          <p:cNvSpPr>
            <a:spLocks noChangeShapeType="1"/>
          </p:cNvSpPr>
          <p:nvPr/>
        </p:nvSpPr>
        <p:spPr bwMode="auto">
          <a:xfrm flipH="1" flipV="1">
            <a:off x="1295400" y="1443038"/>
            <a:ext cx="2933700" cy="1811337"/>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1335" name="Line 23"/>
          <p:cNvSpPr>
            <a:spLocks noChangeShapeType="1"/>
          </p:cNvSpPr>
          <p:nvPr/>
        </p:nvSpPr>
        <p:spPr bwMode="auto">
          <a:xfrm flipV="1">
            <a:off x="5481638" y="1443038"/>
            <a:ext cx="690562" cy="1811337"/>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1336" name="Oval 24"/>
          <p:cNvSpPr>
            <a:spLocks noChangeArrowheads="1"/>
          </p:cNvSpPr>
          <p:nvPr/>
        </p:nvSpPr>
        <p:spPr bwMode="auto">
          <a:xfrm>
            <a:off x="284163" y="533400"/>
            <a:ext cx="1011237" cy="909638"/>
          </a:xfrm>
          <a:prstGeom prst="ellipse">
            <a:avLst/>
          </a:prstGeom>
          <a:noFill/>
          <a:ln w="28575">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1337" name="Rectangle 25"/>
          <p:cNvSpPr>
            <a:spLocks noChangeArrowheads="1"/>
          </p:cNvSpPr>
          <p:nvPr/>
        </p:nvSpPr>
        <p:spPr bwMode="auto">
          <a:xfrm>
            <a:off x="304800" y="4032250"/>
            <a:ext cx="8753475" cy="297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solidFill>
                  <a:schemeClr val="tx2"/>
                </a:solidFill>
              </a:rPr>
              <a:t>Question 11  :</a:t>
            </a:r>
            <a:r>
              <a:rPr lang="en-US"/>
              <a:t>  Do you think you would notice that the duck changed from yellow to green in this normal scene?</a:t>
            </a:r>
          </a:p>
          <a:p>
            <a:pPr lvl="1">
              <a:spcBef>
                <a:spcPct val="20000"/>
              </a:spcBef>
            </a:pPr>
            <a:r>
              <a:rPr lang="en-US" sz="2800">
                <a:cs typeface="Times" charset="0"/>
              </a:rPr>
              <a:t>	</a:t>
            </a:r>
            <a:r>
              <a:rPr lang="en-US" sz="2000">
                <a:cs typeface="Times" charset="0"/>
              </a:rPr>
              <a:t>a. I definitely would not have seen that the duck changed</a:t>
            </a:r>
          </a:p>
          <a:p>
            <a:pPr lvl="1">
              <a:spcBef>
                <a:spcPct val="20000"/>
              </a:spcBef>
            </a:pPr>
            <a:r>
              <a:rPr lang="en-US" sz="2000">
                <a:cs typeface="Times" charset="0"/>
              </a:rPr>
              <a:t>	b. I probably would not have seen that the duck changed</a:t>
            </a:r>
          </a:p>
          <a:p>
            <a:pPr lvl="1">
              <a:spcBef>
                <a:spcPct val="20000"/>
              </a:spcBef>
            </a:pPr>
            <a:r>
              <a:rPr lang="en-US" sz="2000">
                <a:cs typeface="Times" charset="0"/>
              </a:rPr>
              <a:t>	c. I probably would have seen that the duck changed</a:t>
            </a:r>
          </a:p>
          <a:p>
            <a:pPr lvl="1">
              <a:spcBef>
                <a:spcPct val="20000"/>
              </a:spcBef>
            </a:pPr>
            <a:r>
              <a:rPr lang="en-US" sz="2000">
                <a:cs typeface="Times" charset="0"/>
              </a:rPr>
              <a:t>	d. I definitely would have seen that the duck changed</a:t>
            </a:r>
            <a:endParaRPr lang="en-US"/>
          </a:p>
          <a:p>
            <a:pPr>
              <a:spcBef>
                <a:spcPct val="50000"/>
              </a:spcBef>
            </a:pPr>
            <a:endParaRPr lang="en-US"/>
          </a:p>
        </p:txBody>
      </p:sp>
      <p:sp>
        <p:nvSpPr>
          <p:cNvPr id="141338" name="Text Box 26"/>
          <p:cNvSpPr txBox="1">
            <a:spLocks noChangeArrowheads="1"/>
          </p:cNvSpPr>
          <p:nvPr/>
        </p:nvSpPr>
        <p:spPr bwMode="auto">
          <a:xfrm>
            <a:off x="3714750" y="533400"/>
            <a:ext cx="2457450"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70000"/>
              </a:lnSpc>
              <a:spcBef>
                <a:spcPct val="50000"/>
              </a:spcBef>
            </a:pPr>
            <a:r>
              <a:rPr lang="en-US" sz="1800">
                <a:solidFill>
                  <a:srgbClr val="00CC00"/>
                </a:solidFill>
              </a:rPr>
              <a:t>scene </a:t>
            </a:r>
          </a:p>
          <a:p>
            <a:pPr>
              <a:lnSpc>
                <a:spcPct val="70000"/>
              </a:lnSpc>
              <a:spcBef>
                <a:spcPct val="50000"/>
              </a:spcBef>
            </a:pPr>
            <a:r>
              <a:rPr lang="en-US" sz="1800">
                <a:solidFill>
                  <a:srgbClr val="00CC00"/>
                </a:solidFill>
              </a:rPr>
              <a:t>disappears</a:t>
            </a:r>
          </a:p>
          <a:p>
            <a:pPr>
              <a:lnSpc>
                <a:spcPct val="70000"/>
              </a:lnSpc>
              <a:spcBef>
                <a:spcPct val="50000"/>
              </a:spcBef>
            </a:pPr>
            <a:r>
              <a:rPr lang="en-US" sz="1800">
                <a:solidFill>
                  <a:srgbClr val="00CC00"/>
                </a:solidFill>
              </a:rPr>
              <a:t>and </a:t>
            </a:r>
          </a:p>
          <a:p>
            <a:pPr>
              <a:lnSpc>
                <a:spcPct val="70000"/>
              </a:lnSpc>
              <a:spcBef>
                <a:spcPct val="50000"/>
              </a:spcBef>
            </a:pPr>
            <a:r>
              <a:rPr lang="en-US" sz="1800">
                <a:solidFill>
                  <a:srgbClr val="00CC00"/>
                </a:solidFill>
              </a:rPr>
              <a:t>reappears</a:t>
            </a:r>
            <a:endParaRPr lang="en-US"/>
          </a:p>
        </p:txBody>
      </p:sp>
      <p:sp>
        <p:nvSpPr>
          <p:cNvPr id="141339" name="Line 27"/>
          <p:cNvSpPr>
            <a:spLocks noChangeShapeType="1"/>
          </p:cNvSpPr>
          <p:nvPr/>
        </p:nvSpPr>
        <p:spPr bwMode="auto">
          <a:xfrm>
            <a:off x="3962400" y="2057400"/>
            <a:ext cx="838200" cy="0"/>
          </a:xfrm>
          <a:prstGeom prst="line">
            <a:avLst/>
          </a:prstGeom>
          <a:noFill/>
          <a:ln w="28575">
            <a:solidFill>
              <a:srgbClr val="00CC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t>Question 12 </a:t>
            </a:r>
          </a:p>
        </p:txBody>
      </p:sp>
      <p:sp>
        <p:nvSpPr>
          <p:cNvPr id="145411" name="Rectangle 3"/>
          <p:cNvSpPr>
            <a:spLocks noGrp="1" noChangeArrowheads="1"/>
          </p:cNvSpPr>
          <p:nvPr>
            <p:ph type="body" idx="1"/>
          </p:nvPr>
        </p:nvSpPr>
        <p:spPr/>
        <p:txBody>
          <a:bodyPr/>
          <a:lstStyle/>
          <a:p>
            <a:r>
              <a:rPr lang="en-US" sz="2400"/>
              <a:t>Have you ever heard about research on detecting changed in normal and jumbled scenes-- in an experiment, in class, on TV, or elsewhere?      </a:t>
            </a:r>
          </a:p>
          <a:p>
            <a:pPr>
              <a:buFontTx/>
              <a:buNone/>
            </a:pPr>
            <a:r>
              <a:rPr lang="en-US" sz="2400"/>
              <a:t>			  A = Yes  B = No</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381000"/>
            <a:ext cx="7772400" cy="1143000"/>
          </a:xfrm>
        </p:spPr>
        <p:txBody>
          <a:bodyPr/>
          <a:lstStyle/>
          <a:p>
            <a:r>
              <a:rPr lang="en-US"/>
              <a:t>Question 13</a:t>
            </a:r>
          </a:p>
        </p:txBody>
      </p:sp>
      <p:sp>
        <p:nvSpPr>
          <p:cNvPr id="80899" name="Rectangle 3"/>
          <p:cNvSpPr>
            <a:spLocks noGrp="1" noChangeArrowheads="1"/>
          </p:cNvSpPr>
          <p:nvPr>
            <p:ph type="body" idx="1"/>
          </p:nvPr>
        </p:nvSpPr>
        <p:spPr>
          <a:xfrm>
            <a:off x="685800" y="1676400"/>
            <a:ext cx="7772400" cy="4114800"/>
          </a:xfrm>
        </p:spPr>
        <p:txBody>
          <a:bodyPr/>
          <a:lstStyle/>
          <a:p>
            <a:r>
              <a:rPr lang="en-US" sz="2400"/>
              <a:t>Imagine that you are watching a movie and are not necessarily trying to remember it. What percentage of the scenes in the movie do you estimate you will remember after watching it once?</a:t>
            </a:r>
            <a:r>
              <a:rPr lang="en-US"/>
              <a:t> </a:t>
            </a:r>
          </a:p>
          <a:p>
            <a:pPr lvl="1">
              <a:buFontTx/>
              <a:buNone/>
            </a:pPr>
            <a:r>
              <a:rPr lang="en-US" sz="2400"/>
              <a:t>a. 0-10%		f.   51-60%</a:t>
            </a:r>
          </a:p>
          <a:p>
            <a:pPr lvl="1">
              <a:buFontTx/>
              <a:buNone/>
            </a:pPr>
            <a:r>
              <a:rPr lang="en-US" sz="2400"/>
              <a:t>b. 11-20%	g.  61-70%</a:t>
            </a:r>
          </a:p>
          <a:p>
            <a:pPr lvl="1">
              <a:buFontTx/>
              <a:buNone/>
            </a:pPr>
            <a:r>
              <a:rPr lang="en-US" sz="2400"/>
              <a:t>c. 21-30%	h.  71-80%	</a:t>
            </a:r>
          </a:p>
          <a:p>
            <a:pPr lvl="1">
              <a:buFontTx/>
              <a:buNone/>
            </a:pPr>
            <a:r>
              <a:rPr lang="en-US" sz="2400"/>
              <a:t>d. 31-40%	i.   81-90%</a:t>
            </a:r>
          </a:p>
          <a:p>
            <a:pPr lvl="1">
              <a:buFontTx/>
              <a:buNone/>
            </a:pPr>
            <a:r>
              <a:rPr lang="en-US" sz="2400"/>
              <a:t>e. 41-50%	j.   91-100%</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381000"/>
            <a:ext cx="7772400" cy="1143000"/>
          </a:xfrm>
        </p:spPr>
        <p:txBody>
          <a:bodyPr/>
          <a:lstStyle/>
          <a:p>
            <a:r>
              <a:rPr lang="en-US"/>
              <a:t>Question 14</a:t>
            </a:r>
          </a:p>
        </p:txBody>
      </p:sp>
      <p:sp>
        <p:nvSpPr>
          <p:cNvPr id="81923" name="Rectangle 3"/>
          <p:cNvSpPr>
            <a:spLocks noGrp="1" noChangeArrowheads="1"/>
          </p:cNvSpPr>
          <p:nvPr>
            <p:ph type="body" idx="1"/>
          </p:nvPr>
        </p:nvSpPr>
        <p:spPr>
          <a:xfrm>
            <a:off x="685800" y="1676400"/>
            <a:ext cx="7772400" cy="4114800"/>
          </a:xfrm>
        </p:spPr>
        <p:txBody>
          <a:bodyPr/>
          <a:lstStyle/>
          <a:p>
            <a:r>
              <a:rPr lang="en-US" sz="2400"/>
              <a:t>Imagine that you are watching a movie and are trying to remember everything in it. What percentage of the scenes in the movie do you estimate you will remember after watching it once?</a:t>
            </a:r>
            <a:r>
              <a:rPr lang="en-US"/>
              <a:t> </a:t>
            </a:r>
          </a:p>
          <a:p>
            <a:pPr lvl="1">
              <a:buFontTx/>
              <a:buNone/>
            </a:pPr>
            <a:r>
              <a:rPr lang="en-US" sz="2400"/>
              <a:t>a. 0-10%		f.   51-60%</a:t>
            </a:r>
          </a:p>
          <a:p>
            <a:pPr lvl="1">
              <a:buFontTx/>
              <a:buNone/>
            </a:pPr>
            <a:r>
              <a:rPr lang="en-US" sz="2400"/>
              <a:t>b. 11-20%	g.  61-70%</a:t>
            </a:r>
          </a:p>
          <a:p>
            <a:pPr lvl="1">
              <a:buFontTx/>
              <a:buNone/>
            </a:pPr>
            <a:r>
              <a:rPr lang="en-US" sz="2400"/>
              <a:t>c. 21-30%	h.  71-80%	</a:t>
            </a:r>
          </a:p>
          <a:p>
            <a:pPr lvl="1">
              <a:buFontTx/>
              <a:buNone/>
            </a:pPr>
            <a:r>
              <a:rPr lang="en-US" sz="2400"/>
              <a:t>d. 31-40%	i.   81-90%</a:t>
            </a:r>
          </a:p>
          <a:p>
            <a:pPr lvl="1">
              <a:buFontTx/>
              <a:buNone/>
            </a:pPr>
            <a:r>
              <a:rPr lang="en-US" sz="2400"/>
              <a:t>e. 41-50%	j.   91-100%</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304800"/>
            <a:ext cx="7772400" cy="1143000"/>
          </a:xfrm>
        </p:spPr>
        <p:txBody>
          <a:bodyPr/>
          <a:lstStyle/>
          <a:p>
            <a:r>
              <a:rPr lang="en-US"/>
              <a:t>Question 15</a:t>
            </a:r>
          </a:p>
        </p:txBody>
      </p:sp>
      <p:sp>
        <p:nvSpPr>
          <p:cNvPr id="86019" name="Rectangle 3"/>
          <p:cNvSpPr>
            <a:spLocks noGrp="1" noChangeArrowheads="1"/>
          </p:cNvSpPr>
          <p:nvPr>
            <p:ph type="body" idx="1"/>
          </p:nvPr>
        </p:nvSpPr>
        <p:spPr>
          <a:xfrm>
            <a:off x="685800" y="1371600"/>
            <a:ext cx="7772400" cy="4114800"/>
          </a:xfrm>
        </p:spPr>
        <p:txBody>
          <a:bodyPr/>
          <a:lstStyle/>
          <a:p>
            <a:pPr marL="285750" lvl="2" indent="-3175">
              <a:lnSpc>
                <a:spcPct val="90000"/>
              </a:lnSpc>
            </a:pPr>
            <a:r>
              <a:rPr lang="en-US"/>
              <a:t>Imagine that you witness a car accident.  One month later you are in court and are asked if a particular person was also at the scene of the accident. If there were 10 people in the crowd watching the accident, how likely is it that you</a:t>
            </a:r>
            <a:r>
              <a:rPr lang="ja-JP" altLang="en-US">
                <a:latin typeface="Arial"/>
              </a:rPr>
              <a:t>’</a:t>
            </a:r>
            <a:r>
              <a:rPr lang="en-US"/>
              <a:t>d remember this particular person?</a:t>
            </a:r>
            <a:endParaRPr lang="en-US" sz="2000"/>
          </a:p>
          <a:p>
            <a:pPr marL="168275" lvl="1" indent="-49213">
              <a:lnSpc>
                <a:spcPct val="90000"/>
              </a:lnSpc>
              <a:buFontTx/>
              <a:buNone/>
            </a:pPr>
            <a:r>
              <a:rPr lang="en-US" sz="2000"/>
              <a:t>  	</a:t>
            </a:r>
            <a:r>
              <a:rPr lang="en-US" sz="2400">
                <a:cs typeface="Times" charset="0"/>
              </a:rPr>
              <a:t>a. I would definitely not remember this person</a:t>
            </a:r>
          </a:p>
          <a:p>
            <a:pPr marL="168275" lvl="1" indent="-49213">
              <a:lnSpc>
                <a:spcPct val="90000"/>
              </a:lnSpc>
              <a:buFontTx/>
              <a:buNone/>
            </a:pPr>
            <a:r>
              <a:rPr lang="en-US" sz="2400">
                <a:cs typeface="Times" charset="0"/>
              </a:rPr>
              <a:t>		b. I would probably not remember this person</a:t>
            </a:r>
          </a:p>
          <a:p>
            <a:pPr marL="168275" lvl="1" indent="-49213">
              <a:lnSpc>
                <a:spcPct val="90000"/>
              </a:lnSpc>
              <a:buFontTx/>
              <a:buNone/>
            </a:pPr>
            <a:r>
              <a:rPr lang="en-US" sz="2400">
                <a:cs typeface="Times" charset="0"/>
              </a:rPr>
              <a:t>		c. I would probably remember this person</a:t>
            </a:r>
          </a:p>
          <a:p>
            <a:pPr marL="168275" lvl="1" indent="-49213">
              <a:lnSpc>
                <a:spcPct val="90000"/>
              </a:lnSpc>
              <a:buFontTx/>
              <a:buNone/>
            </a:pPr>
            <a:r>
              <a:rPr lang="en-US" sz="2400">
                <a:cs typeface="Times" charset="0"/>
              </a:rPr>
              <a:t>		d. I would definitely remember this person</a:t>
            </a:r>
            <a:endParaRPr lang="en-US" sz="2400"/>
          </a:p>
          <a:p>
            <a:pPr marL="285750" lvl="2" indent="-3175">
              <a:lnSpc>
                <a:spcPct val="90000"/>
              </a:lnSpc>
              <a:buFontTx/>
              <a:buNone/>
            </a:pPr>
            <a:endParaRPr lang="en-US" sz="2000"/>
          </a:p>
        </p:txBody>
      </p:sp>
      <p:sp>
        <p:nvSpPr>
          <p:cNvPr id="86020" name="Rectangle 4"/>
          <p:cNvSpPr>
            <a:spLocks noChangeArrowheads="1"/>
          </p:cNvSpPr>
          <p:nvPr/>
        </p:nvSpPr>
        <p:spPr bwMode="auto">
          <a:xfrm>
            <a:off x="6021388" y="6238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381000"/>
            <a:ext cx="7772400" cy="1143000"/>
          </a:xfrm>
        </p:spPr>
        <p:txBody>
          <a:bodyPr/>
          <a:lstStyle/>
          <a:p>
            <a:r>
              <a:rPr lang="en-US"/>
              <a:t>Question 16</a:t>
            </a:r>
          </a:p>
        </p:txBody>
      </p:sp>
      <p:sp>
        <p:nvSpPr>
          <p:cNvPr id="66563" name="Rectangle 3"/>
          <p:cNvSpPr>
            <a:spLocks noGrp="1" noChangeArrowheads="1"/>
          </p:cNvSpPr>
          <p:nvPr>
            <p:ph type="body" idx="1"/>
          </p:nvPr>
        </p:nvSpPr>
        <p:spPr>
          <a:xfrm>
            <a:off x="228600" y="1524000"/>
            <a:ext cx="8915400" cy="4343400"/>
          </a:xfrm>
        </p:spPr>
        <p:txBody>
          <a:bodyPr/>
          <a:lstStyle/>
          <a:p>
            <a:r>
              <a:rPr lang="en-US" sz="2800">
                <a:cs typeface="Times" charset="0"/>
              </a:rPr>
              <a:t>Imagine you are at a museum looking at painting. While you are looking at the painting, would you see the frame it is in?</a:t>
            </a:r>
          </a:p>
          <a:p>
            <a:pPr lvl="1">
              <a:buFontTx/>
              <a:buNone/>
            </a:pPr>
            <a:r>
              <a:rPr lang="en-US">
                <a:cs typeface="Times" charset="0"/>
              </a:rPr>
              <a:t>	a. I would definitely not see the frame</a:t>
            </a:r>
          </a:p>
          <a:p>
            <a:pPr lvl="1">
              <a:buFontTx/>
              <a:buNone/>
            </a:pPr>
            <a:r>
              <a:rPr lang="en-US">
                <a:cs typeface="Times" charset="0"/>
              </a:rPr>
              <a:t>	b. I would probably not see the frame</a:t>
            </a:r>
          </a:p>
          <a:p>
            <a:pPr lvl="1">
              <a:buFontTx/>
              <a:buNone/>
            </a:pPr>
            <a:r>
              <a:rPr lang="en-US">
                <a:cs typeface="Times" charset="0"/>
              </a:rPr>
              <a:t>	c. I would probably see the frame</a:t>
            </a:r>
          </a:p>
          <a:p>
            <a:pPr lvl="1">
              <a:buFontTx/>
              <a:buNone/>
            </a:pPr>
            <a:r>
              <a:rPr lang="en-US">
                <a:cs typeface="Times" charset="0"/>
              </a:rPr>
              <a:t>	d. I would definitely see the frame</a:t>
            </a:r>
            <a:endParaRPr lang="en-US" sz="2000">
              <a:cs typeface="Times"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685800" y="1219200"/>
            <a:ext cx="7772400" cy="4114800"/>
          </a:xfrm>
        </p:spPr>
        <p:txBody>
          <a:bodyPr/>
          <a:lstStyle/>
          <a:p>
            <a:r>
              <a:rPr lang="en-US"/>
              <a:t>Get ready, the next few slides will give some examples of pictures from the initial set.</a:t>
            </a:r>
          </a:p>
          <a:p>
            <a:r>
              <a:rPr lang="en-US"/>
              <a:t>Your job would be to remember these pictures…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152400"/>
            <a:ext cx="7772400" cy="1143000"/>
          </a:xfrm>
        </p:spPr>
        <p:txBody>
          <a:bodyPr/>
          <a:lstStyle/>
          <a:p>
            <a:r>
              <a:rPr lang="en-US"/>
              <a:t>Question 17</a:t>
            </a:r>
          </a:p>
        </p:txBody>
      </p:sp>
      <p:sp>
        <p:nvSpPr>
          <p:cNvPr id="67587" name="Rectangle 3"/>
          <p:cNvSpPr>
            <a:spLocks noGrp="1" noChangeArrowheads="1"/>
          </p:cNvSpPr>
          <p:nvPr>
            <p:ph type="body" idx="1"/>
          </p:nvPr>
        </p:nvSpPr>
        <p:spPr>
          <a:xfrm>
            <a:off x="228600" y="1295400"/>
            <a:ext cx="8763000" cy="3962400"/>
          </a:xfrm>
        </p:spPr>
        <p:txBody>
          <a:bodyPr/>
          <a:lstStyle/>
          <a:p>
            <a:r>
              <a:rPr lang="en-US" sz="2800">
                <a:cs typeface="Times" charset="0"/>
              </a:rPr>
              <a:t>Imagine you are looking at a friend standing in line for a movie across the street from you. While you are looking at your friend would you see a fire hydrant ten feet away from him/her?</a:t>
            </a:r>
          </a:p>
          <a:p>
            <a:pPr lvl="1">
              <a:buFontTx/>
              <a:buNone/>
            </a:pPr>
            <a:r>
              <a:rPr lang="en-US">
                <a:cs typeface="Times" charset="0"/>
              </a:rPr>
              <a:t>	a. I would definitely not see the fire hydrant</a:t>
            </a:r>
          </a:p>
          <a:p>
            <a:pPr lvl="1">
              <a:buFontTx/>
              <a:buNone/>
            </a:pPr>
            <a:r>
              <a:rPr lang="en-US">
                <a:cs typeface="Times" charset="0"/>
              </a:rPr>
              <a:t>	b. I would probably not see the fire hydrant</a:t>
            </a:r>
          </a:p>
          <a:p>
            <a:pPr lvl="1">
              <a:buFontTx/>
              <a:buNone/>
            </a:pPr>
            <a:r>
              <a:rPr lang="en-US">
                <a:cs typeface="Times" charset="0"/>
              </a:rPr>
              <a:t>	c. I would probably see the fire hydrant</a:t>
            </a:r>
          </a:p>
          <a:p>
            <a:pPr lvl="1">
              <a:buFontTx/>
              <a:buNone/>
            </a:pPr>
            <a:r>
              <a:rPr lang="en-US">
                <a:cs typeface="Times" charset="0"/>
              </a:rPr>
              <a:t>	d. I would definitely see the fire hydrant</a:t>
            </a:r>
            <a:endParaRPr lang="en-US" sz="3200">
              <a:latin typeface="Times" charset="0"/>
              <a:cs typeface="Times"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228600"/>
            <a:ext cx="7772400" cy="1143000"/>
          </a:xfrm>
        </p:spPr>
        <p:txBody>
          <a:bodyPr/>
          <a:lstStyle/>
          <a:p>
            <a:r>
              <a:rPr lang="en-US"/>
              <a:t>Question 18</a:t>
            </a:r>
          </a:p>
        </p:txBody>
      </p:sp>
      <p:sp>
        <p:nvSpPr>
          <p:cNvPr id="68611" name="Rectangle 3"/>
          <p:cNvSpPr>
            <a:spLocks noGrp="1" noChangeArrowheads="1"/>
          </p:cNvSpPr>
          <p:nvPr>
            <p:ph type="body" idx="1"/>
          </p:nvPr>
        </p:nvSpPr>
        <p:spPr>
          <a:xfrm>
            <a:off x="685800" y="1447800"/>
            <a:ext cx="7772400" cy="4114800"/>
          </a:xfrm>
        </p:spPr>
        <p:txBody>
          <a:bodyPr/>
          <a:lstStyle/>
          <a:p>
            <a:r>
              <a:rPr lang="en-US" sz="2400">
                <a:cs typeface="Times" charset="0"/>
              </a:rPr>
              <a:t>When you are looking at a complex real-world scene with many objects such as a cluttered desk top or a city street scene, what percent of the objects in the scene, on average, do you look at?</a:t>
            </a:r>
          </a:p>
          <a:p>
            <a:pPr lvl="1">
              <a:buFontTx/>
              <a:buNone/>
            </a:pPr>
            <a:r>
              <a:rPr lang="en-US" sz="2400"/>
              <a:t>a. 0-10%		f.   51-60%</a:t>
            </a:r>
          </a:p>
          <a:p>
            <a:pPr lvl="1">
              <a:buFontTx/>
              <a:buNone/>
            </a:pPr>
            <a:r>
              <a:rPr lang="en-US" sz="2400"/>
              <a:t>b. 11-20%	g.  61-70%</a:t>
            </a:r>
          </a:p>
          <a:p>
            <a:pPr lvl="1">
              <a:buFontTx/>
              <a:buNone/>
            </a:pPr>
            <a:r>
              <a:rPr lang="en-US" sz="2400"/>
              <a:t>c. 21-30%	h.  71-80%	</a:t>
            </a:r>
          </a:p>
          <a:p>
            <a:pPr lvl="1">
              <a:buFontTx/>
              <a:buNone/>
            </a:pPr>
            <a:r>
              <a:rPr lang="en-US" sz="2400"/>
              <a:t>d. 31-40%	i.   81-90%</a:t>
            </a:r>
          </a:p>
          <a:p>
            <a:pPr lvl="1">
              <a:buFontTx/>
              <a:buNone/>
            </a:pPr>
            <a:r>
              <a:rPr lang="en-US" sz="2400"/>
              <a:t>e. 41-50%	j.   91-100%</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121"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550" y="2890838"/>
            <a:ext cx="5073650" cy="335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9091" name="Rectangle 3"/>
          <p:cNvSpPr>
            <a:spLocks noGrp="1" noChangeArrowheads="1"/>
          </p:cNvSpPr>
          <p:nvPr>
            <p:ph type="body" idx="1"/>
          </p:nvPr>
        </p:nvSpPr>
        <p:spPr>
          <a:xfrm>
            <a:off x="685800" y="381000"/>
            <a:ext cx="7772400" cy="1981200"/>
          </a:xfrm>
        </p:spPr>
        <p:txBody>
          <a:bodyPr/>
          <a:lstStyle/>
          <a:p>
            <a:pPr>
              <a:lnSpc>
                <a:spcPct val="90000"/>
              </a:lnSpc>
            </a:pPr>
            <a:r>
              <a:rPr lang="en-US" sz="2400"/>
              <a:t>Imagine you are at a cocktail party and many different people are having many different conversations.  You are in a group with your friends and there is another group near you. You are paying attention to what a person in your group is saying.  The illustration below gives an example…</a:t>
            </a:r>
            <a:r>
              <a:rPr lang="en-US"/>
              <a:t>  </a:t>
            </a:r>
          </a:p>
        </p:txBody>
      </p:sp>
      <p:sp>
        <p:nvSpPr>
          <p:cNvPr id="89117" name="Text Box 29"/>
          <p:cNvSpPr txBox="1">
            <a:spLocks noChangeArrowheads="1"/>
          </p:cNvSpPr>
          <p:nvPr/>
        </p:nvSpPr>
        <p:spPr bwMode="auto">
          <a:xfrm>
            <a:off x="228600" y="2955925"/>
            <a:ext cx="190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00">
                <a:solidFill>
                  <a:srgbClr val="00CC00"/>
                </a:solidFill>
              </a:rPr>
              <a:t>Your group of friends</a:t>
            </a:r>
            <a:endParaRPr lang="en-US"/>
          </a:p>
        </p:txBody>
      </p:sp>
      <p:sp>
        <p:nvSpPr>
          <p:cNvPr id="89118" name="Text Box 30"/>
          <p:cNvSpPr txBox="1">
            <a:spLocks noChangeArrowheads="1"/>
          </p:cNvSpPr>
          <p:nvPr/>
        </p:nvSpPr>
        <p:spPr bwMode="auto">
          <a:xfrm>
            <a:off x="7086600" y="33528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00">
                <a:solidFill>
                  <a:srgbClr val="00CC00"/>
                </a:solidFill>
              </a:rPr>
              <a:t>The other group</a:t>
            </a:r>
            <a:endParaRPr lang="en-US">
              <a:solidFill>
                <a:srgbClr val="00CC00"/>
              </a:solidFill>
            </a:endParaRPr>
          </a:p>
        </p:txBody>
      </p:sp>
      <p:sp>
        <p:nvSpPr>
          <p:cNvPr id="89119" name="Line 31"/>
          <p:cNvSpPr>
            <a:spLocks noChangeShapeType="1"/>
          </p:cNvSpPr>
          <p:nvPr/>
        </p:nvSpPr>
        <p:spPr bwMode="auto">
          <a:xfrm>
            <a:off x="457200" y="3719513"/>
            <a:ext cx="1676400" cy="242887"/>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9120" name="Line 32"/>
          <p:cNvSpPr>
            <a:spLocks noChangeShapeType="1"/>
          </p:cNvSpPr>
          <p:nvPr/>
        </p:nvSpPr>
        <p:spPr bwMode="auto">
          <a:xfrm flipH="1">
            <a:off x="6705600" y="3719513"/>
            <a:ext cx="1752600" cy="242887"/>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body" idx="1"/>
          </p:nvPr>
        </p:nvSpPr>
        <p:spPr>
          <a:xfrm>
            <a:off x="381000" y="1752600"/>
            <a:ext cx="8534400" cy="2590800"/>
          </a:xfrm>
        </p:spPr>
        <p:txBody>
          <a:bodyPr/>
          <a:lstStyle/>
          <a:p>
            <a:pPr>
              <a:lnSpc>
                <a:spcPct val="90000"/>
              </a:lnSpc>
            </a:pPr>
            <a:r>
              <a:rPr lang="en-US" sz="2400"/>
              <a:t>While you are paying attention to what someone in your group is saying, do you think that you would understand the meaning of the other group</a:t>
            </a:r>
            <a:r>
              <a:rPr lang="ja-JP" altLang="en-US" sz="2400">
                <a:latin typeface="Arial"/>
              </a:rPr>
              <a:t>’</a:t>
            </a:r>
            <a:r>
              <a:rPr lang="en-US" sz="2400"/>
              <a:t>s conversation?</a:t>
            </a:r>
          </a:p>
          <a:p>
            <a:pPr>
              <a:lnSpc>
                <a:spcPct val="90000"/>
              </a:lnSpc>
              <a:buFontTx/>
              <a:buNone/>
            </a:pPr>
            <a:endParaRPr lang="en-US" sz="2400"/>
          </a:p>
          <a:p>
            <a:pPr>
              <a:lnSpc>
                <a:spcPct val="90000"/>
              </a:lnSpc>
              <a:buFontTx/>
              <a:buNone/>
            </a:pPr>
            <a:r>
              <a:rPr lang="en-US" sz="2400">
                <a:cs typeface="Times" charset="0"/>
              </a:rPr>
              <a:t>	 a. I would definitely not understand the meaning of the 		other conversation</a:t>
            </a:r>
          </a:p>
          <a:p>
            <a:pPr lvl="1">
              <a:lnSpc>
                <a:spcPct val="90000"/>
              </a:lnSpc>
              <a:buFontTx/>
              <a:buNone/>
            </a:pPr>
            <a:r>
              <a:rPr lang="en-US" sz="2400">
                <a:cs typeface="Times" charset="0"/>
              </a:rPr>
              <a:t>b. I would probably not understand the meaning of the 		other conversation</a:t>
            </a:r>
          </a:p>
          <a:p>
            <a:pPr lvl="1">
              <a:lnSpc>
                <a:spcPct val="90000"/>
              </a:lnSpc>
              <a:buFontTx/>
              <a:buNone/>
            </a:pPr>
            <a:r>
              <a:rPr lang="en-US" sz="2400">
                <a:cs typeface="Times" charset="0"/>
              </a:rPr>
              <a:t>c. I would probably understand the meaning of the other 		conversation</a:t>
            </a:r>
          </a:p>
          <a:p>
            <a:pPr lvl="1">
              <a:lnSpc>
                <a:spcPct val="90000"/>
              </a:lnSpc>
              <a:buFontTx/>
              <a:buNone/>
            </a:pPr>
            <a:r>
              <a:rPr lang="en-US" sz="2400">
                <a:cs typeface="Times" charset="0"/>
              </a:rPr>
              <a:t>d. I would definitely understand the meaning of the other 		conversation</a:t>
            </a:r>
          </a:p>
          <a:p>
            <a:pPr lvl="1">
              <a:lnSpc>
                <a:spcPct val="90000"/>
              </a:lnSpc>
              <a:buFontTx/>
              <a:buNone/>
            </a:pPr>
            <a:endParaRPr lang="en-US" sz="2400">
              <a:cs typeface="Times" charset="0"/>
            </a:endParaRPr>
          </a:p>
        </p:txBody>
      </p:sp>
      <p:sp>
        <p:nvSpPr>
          <p:cNvPr id="118790" name="Rectangle 6"/>
          <p:cNvSpPr>
            <a:spLocks noGrp="1" noChangeArrowheads="1"/>
          </p:cNvSpPr>
          <p:nvPr>
            <p:ph type="title"/>
          </p:nvPr>
        </p:nvSpPr>
        <p:spPr>
          <a:xfrm>
            <a:off x="685800" y="457200"/>
            <a:ext cx="7772400" cy="1143000"/>
          </a:xfrm>
        </p:spPr>
        <p:txBody>
          <a:bodyPr/>
          <a:lstStyle/>
          <a:p>
            <a:r>
              <a:rPr lang="en-US"/>
              <a:t>Question 19</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t>Question 20</a:t>
            </a:r>
          </a:p>
        </p:txBody>
      </p:sp>
      <p:sp>
        <p:nvSpPr>
          <p:cNvPr id="148484" name="Rectangle 4"/>
          <p:cNvSpPr>
            <a:spLocks noChangeArrowheads="1"/>
          </p:cNvSpPr>
          <p:nvPr>
            <p:ph type="body" idx="1"/>
          </p:nvPr>
        </p:nvSpPr>
        <p:spPr>
          <a:noFill/>
          <a:ln/>
        </p:spPr>
        <p:txBody>
          <a:bodyPr/>
          <a:lstStyle/>
          <a:p>
            <a:pPr>
              <a:lnSpc>
                <a:spcPct val="90000"/>
              </a:lnSpc>
            </a:pPr>
            <a:r>
              <a:rPr lang="en-US" sz="2400"/>
              <a:t>While you are paying attention to what someone in your group is saying, do you think you would notice if the people in the other conversation mentioned your name?</a:t>
            </a:r>
          </a:p>
          <a:p>
            <a:pPr>
              <a:lnSpc>
                <a:spcPct val="90000"/>
              </a:lnSpc>
              <a:buFontTx/>
              <a:buNone/>
            </a:pPr>
            <a:endParaRPr lang="en-US" sz="2400"/>
          </a:p>
          <a:p>
            <a:pPr>
              <a:lnSpc>
                <a:spcPct val="90000"/>
              </a:lnSpc>
              <a:buFontTx/>
              <a:buNone/>
            </a:pPr>
            <a:r>
              <a:rPr lang="en-US" sz="2400">
                <a:cs typeface="Times" charset="0"/>
              </a:rPr>
              <a:t>		a. I would definitely not hear my name</a:t>
            </a:r>
          </a:p>
          <a:p>
            <a:pPr lvl="1">
              <a:lnSpc>
                <a:spcPct val="90000"/>
              </a:lnSpc>
              <a:buFontTx/>
              <a:buNone/>
            </a:pPr>
            <a:r>
              <a:rPr lang="en-US" sz="2400">
                <a:cs typeface="Times" charset="0"/>
              </a:rPr>
              <a:t>		b. I would probably not hear my name</a:t>
            </a:r>
          </a:p>
          <a:p>
            <a:pPr lvl="1">
              <a:lnSpc>
                <a:spcPct val="90000"/>
              </a:lnSpc>
              <a:buFontTx/>
              <a:buNone/>
            </a:pPr>
            <a:r>
              <a:rPr lang="en-US" sz="2400">
                <a:cs typeface="Times" charset="0"/>
              </a:rPr>
              <a:t>		c. I would probably hear my name</a:t>
            </a:r>
          </a:p>
          <a:p>
            <a:pPr lvl="1">
              <a:lnSpc>
                <a:spcPct val="90000"/>
              </a:lnSpc>
              <a:buFontTx/>
              <a:buNone/>
            </a:pPr>
            <a:r>
              <a:rPr lang="en-US" sz="2400">
                <a:cs typeface="Times" charset="0"/>
              </a:rPr>
              <a:t>		d. I would definitely hear my name</a:t>
            </a:r>
            <a:endParaRPr lang="en-US" sz="1800"/>
          </a:p>
          <a:p>
            <a:pPr>
              <a:lnSpc>
                <a:spcPct val="90000"/>
              </a:lnSpc>
            </a:pPr>
            <a:endParaRPr lang="en-US" sz="1800">
              <a:cs typeface="Times"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Text Box 4"/>
          <p:cNvSpPr txBox="1">
            <a:spLocks noChangeArrowheads="1"/>
          </p:cNvSpPr>
          <p:nvPr/>
        </p:nvSpPr>
        <p:spPr bwMode="auto">
          <a:xfrm>
            <a:off x="457200" y="2133600"/>
            <a:ext cx="8534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Have you ever heard about research on paying attention to one thing while ignoring other things-- in an experiment, in class, on TV, or elsewhere?     </a:t>
            </a:r>
          </a:p>
          <a:p>
            <a:pPr>
              <a:spcBef>
                <a:spcPct val="50000"/>
              </a:spcBef>
            </a:pPr>
            <a:r>
              <a:rPr lang="en-US"/>
              <a:t> 			A = Yes  B = No</a:t>
            </a:r>
          </a:p>
          <a:p>
            <a:pPr>
              <a:spcBef>
                <a:spcPct val="50000"/>
              </a:spcBef>
            </a:pPr>
            <a:endParaRPr lang="en-US"/>
          </a:p>
        </p:txBody>
      </p:sp>
      <p:sp>
        <p:nvSpPr>
          <p:cNvPr id="90119" name="Rectangle 7"/>
          <p:cNvSpPr>
            <a:spLocks noGrp="1" noChangeArrowheads="1"/>
          </p:cNvSpPr>
          <p:nvPr>
            <p:ph type="title"/>
          </p:nvPr>
        </p:nvSpPr>
        <p:spPr>
          <a:xfrm>
            <a:off x="685800" y="457200"/>
            <a:ext cx="7772400" cy="1143000"/>
          </a:xfrm>
          <a:noFill/>
          <a:ln/>
        </p:spPr>
        <p:txBody>
          <a:bodyPr/>
          <a:lstStyle/>
          <a:p>
            <a:r>
              <a:rPr lang="en-US"/>
              <a:t>Question 21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body" idx="1"/>
          </p:nvPr>
        </p:nvSpPr>
        <p:spPr>
          <a:xfrm>
            <a:off x="685800" y="1219200"/>
            <a:ext cx="7772400" cy="4114800"/>
          </a:xfrm>
        </p:spPr>
        <p:txBody>
          <a:bodyPr/>
          <a:lstStyle/>
          <a:p>
            <a:pPr>
              <a:lnSpc>
                <a:spcPct val="90000"/>
              </a:lnSpc>
            </a:pPr>
            <a:r>
              <a:rPr lang="en-US" sz="2800"/>
              <a:t>Imagine that you experience the following array of 12 letters briefly flashed before you for 50ms (1/20 of a second):</a:t>
            </a:r>
          </a:p>
          <a:p>
            <a:pPr>
              <a:lnSpc>
                <a:spcPct val="90000"/>
              </a:lnSpc>
              <a:buFontTx/>
              <a:buNone/>
            </a:pPr>
            <a:endParaRPr lang="en-US" sz="2800"/>
          </a:p>
          <a:p>
            <a:pPr algn="ctr">
              <a:lnSpc>
                <a:spcPct val="70000"/>
              </a:lnSpc>
              <a:buFontTx/>
              <a:buNone/>
            </a:pPr>
            <a:r>
              <a:rPr lang="en-US" sz="2800"/>
              <a:t>   	T     K     W    Q</a:t>
            </a:r>
          </a:p>
          <a:p>
            <a:pPr algn="ctr">
              <a:lnSpc>
                <a:spcPct val="70000"/>
              </a:lnSpc>
              <a:buFontTx/>
              <a:buNone/>
            </a:pPr>
            <a:endParaRPr lang="en-US" sz="2800"/>
          </a:p>
          <a:p>
            <a:pPr algn="ctr">
              <a:lnSpc>
                <a:spcPct val="70000"/>
              </a:lnSpc>
              <a:buFontTx/>
              <a:buNone/>
            </a:pPr>
            <a:r>
              <a:rPr lang="en-US" sz="2800"/>
              <a:t>	R     L     Y     N</a:t>
            </a:r>
          </a:p>
          <a:p>
            <a:pPr algn="ctr">
              <a:lnSpc>
                <a:spcPct val="70000"/>
              </a:lnSpc>
              <a:buFontTx/>
              <a:buNone/>
            </a:pPr>
            <a:endParaRPr lang="en-US" sz="2800"/>
          </a:p>
          <a:p>
            <a:pPr algn="ctr">
              <a:lnSpc>
                <a:spcPct val="70000"/>
              </a:lnSpc>
              <a:buFontTx/>
              <a:buNone/>
            </a:pPr>
            <a:r>
              <a:rPr lang="en-US" sz="2800"/>
              <a:t>	C     X     E     O</a:t>
            </a:r>
          </a:p>
          <a:p>
            <a:pPr>
              <a:lnSpc>
                <a:spcPct val="90000"/>
              </a:lnSpc>
              <a:buFontTx/>
              <a:buNone/>
            </a:pPr>
            <a:r>
              <a:rPr lang="en-US" sz="2800"/>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idx="1"/>
          </p:nvPr>
        </p:nvSpPr>
        <p:spPr>
          <a:xfrm>
            <a:off x="762000" y="1828800"/>
            <a:ext cx="7772400" cy="3200400"/>
          </a:xfrm>
        </p:spPr>
        <p:txBody>
          <a:bodyPr/>
          <a:lstStyle/>
          <a:p>
            <a:pPr>
              <a:lnSpc>
                <a:spcPct val="90000"/>
              </a:lnSpc>
            </a:pPr>
            <a:r>
              <a:rPr lang="en-US" sz="2400"/>
              <a:t>Once the letters disappear, how many do you think you could correctly report to the experimenter?</a:t>
            </a:r>
          </a:p>
          <a:p>
            <a:pPr lvl="1">
              <a:lnSpc>
                <a:spcPct val="90000"/>
              </a:lnSpc>
              <a:buFontTx/>
              <a:buNone/>
            </a:pPr>
            <a:r>
              <a:rPr lang="en-US" sz="2400">
                <a:cs typeface="Times" charset="0"/>
              </a:rPr>
              <a:t>	a. 0-1</a:t>
            </a:r>
          </a:p>
          <a:p>
            <a:pPr lvl="1">
              <a:lnSpc>
                <a:spcPct val="90000"/>
              </a:lnSpc>
              <a:buFontTx/>
              <a:buNone/>
            </a:pPr>
            <a:r>
              <a:rPr lang="en-US" sz="2400">
                <a:cs typeface="Times" charset="0"/>
              </a:rPr>
              <a:t>	b. 2-3</a:t>
            </a:r>
          </a:p>
          <a:p>
            <a:pPr lvl="1">
              <a:lnSpc>
                <a:spcPct val="90000"/>
              </a:lnSpc>
              <a:buFontTx/>
              <a:buNone/>
            </a:pPr>
            <a:r>
              <a:rPr lang="en-US" sz="2400">
                <a:cs typeface="Times" charset="0"/>
              </a:rPr>
              <a:t>	c. 4-5</a:t>
            </a:r>
          </a:p>
          <a:p>
            <a:pPr lvl="1">
              <a:lnSpc>
                <a:spcPct val="90000"/>
              </a:lnSpc>
              <a:buFontTx/>
              <a:buNone/>
            </a:pPr>
            <a:r>
              <a:rPr lang="en-US" sz="2400">
                <a:cs typeface="Times" charset="0"/>
              </a:rPr>
              <a:t>	d. 6-7</a:t>
            </a:r>
          </a:p>
          <a:p>
            <a:pPr lvl="1">
              <a:lnSpc>
                <a:spcPct val="90000"/>
              </a:lnSpc>
              <a:buFontTx/>
              <a:buNone/>
            </a:pPr>
            <a:r>
              <a:rPr lang="en-US" sz="2400">
                <a:cs typeface="Times" charset="0"/>
              </a:rPr>
              <a:t>	e. 8 or more</a:t>
            </a:r>
            <a:endParaRPr lang="en-US" sz="2000">
              <a:cs typeface="Times" charset="0"/>
            </a:endParaRPr>
          </a:p>
          <a:p>
            <a:pPr lvl="1">
              <a:lnSpc>
                <a:spcPct val="90000"/>
              </a:lnSpc>
              <a:buFontTx/>
              <a:buNone/>
            </a:pPr>
            <a:endParaRPr lang="en-US" sz="2000">
              <a:cs typeface="Times" charset="0"/>
            </a:endParaRPr>
          </a:p>
        </p:txBody>
      </p:sp>
      <p:sp>
        <p:nvSpPr>
          <p:cNvPr id="93188" name="Text Box 4"/>
          <p:cNvSpPr txBox="1">
            <a:spLocks noChangeArrowheads="1"/>
          </p:cNvSpPr>
          <p:nvPr/>
        </p:nvSpPr>
        <p:spPr bwMode="auto">
          <a:xfrm>
            <a:off x="609600" y="3525838"/>
            <a:ext cx="77724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spcBef>
                <a:spcPct val="20000"/>
              </a:spcBef>
              <a:buFont typeface="Times" charset="0"/>
              <a:buChar char="•"/>
            </a:pPr>
            <a:endParaRPr lang="en-US" sz="2000"/>
          </a:p>
          <a:p>
            <a:pPr>
              <a:spcBef>
                <a:spcPct val="50000"/>
              </a:spcBef>
            </a:pPr>
            <a:endParaRPr lang="en-US" sz="2000"/>
          </a:p>
        </p:txBody>
      </p:sp>
      <p:sp>
        <p:nvSpPr>
          <p:cNvPr id="93190" name="Rectangle 6"/>
          <p:cNvSpPr>
            <a:spLocks noGrp="1" noChangeArrowheads="1"/>
          </p:cNvSpPr>
          <p:nvPr>
            <p:ph type="title"/>
          </p:nvPr>
        </p:nvSpPr>
        <p:spPr>
          <a:xfrm>
            <a:off x="685800" y="457200"/>
            <a:ext cx="7772400" cy="1143000"/>
          </a:xfrm>
          <a:noFill/>
          <a:ln/>
        </p:spPr>
        <p:txBody>
          <a:bodyPr/>
          <a:lstStyle/>
          <a:p>
            <a:r>
              <a:rPr lang="en-US"/>
              <a:t>Question 22</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t>Question 23</a:t>
            </a:r>
          </a:p>
        </p:txBody>
      </p:sp>
      <p:sp>
        <p:nvSpPr>
          <p:cNvPr id="149507" name="Rectangle 3"/>
          <p:cNvSpPr>
            <a:spLocks noGrp="1" noChangeArrowheads="1"/>
          </p:cNvSpPr>
          <p:nvPr>
            <p:ph type="body" idx="1"/>
          </p:nvPr>
        </p:nvSpPr>
        <p:spPr/>
        <p:txBody>
          <a:bodyPr/>
          <a:lstStyle/>
          <a:p>
            <a:pPr>
              <a:lnSpc>
                <a:spcPct val="90000"/>
              </a:lnSpc>
              <a:buFont typeface="Times" charset="0"/>
              <a:buChar char="•"/>
            </a:pPr>
            <a:r>
              <a:rPr lang="en-US" sz="2400"/>
              <a:t>During the moment immediately after the array disappears, can you briefly </a:t>
            </a:r>
            <a:r>
              <a:rPr lang="ja-JP" altLang="en-US" sz="2400">
                <a:latin typeface="Arial"/>
              </a:rPr>
              <a:t>“</a:t>
            </a:r>
            <a:r>
              <a:rPr lang="en-US" sz="2400"/>
              <a:t>see</a:t>
            </a:r>
            <a:r>
              <a:rPr lang="ja-JP" altLang="en-US" sz="2400">
                <a:latin typeface="Arial"/>
              </a:rPr>
              <a:t>”</a:t>
            </a:r>
            <a:r>
              <a:rPr lang="en-US" sz="2400"/>
              <a:t> the array, even though it isn</a:t>
            </a:r>
            <a:r>
              <a:rPr lang="ja-JP" altLang="en-US" sz="2400">
                <a:latin typeface="Arial"/>
              </a:rPr>
              <a:t>’</a:t>
            </a:r>
            <a:r>
              <a:rPr lang="en-US" sz="2400"/>
              <a:t>t physically present?</a:t>
            </a:r>
          </a:p>
          <a:p>
            <a:pPr lvl="1">
              <a:lnSpc>
                <a:spcPct val="90000"/>
              </a:lnSpc>
              <a:buFontTx/>
              <a:buNone/>
            </a:pPr>
            <a:r>
              <a:rPr lang="en-US" sz="2400"/>
              <a:t>	a.  I definitely would not be able to </a:t>
            </a:r>
            <a:r>
              <a:rPr lang="ja-JP" altLang="en-US" sz="2400">
                <a:latin typeface="Arial"/>
              </a:rPr>
              <a:t>“</a:t>
            </a:r>
            <a:r>
              <a:rPr lang="en-US" sz="2400"/>
              <a:t>see</a:t>
            </a:r>
            <a:r>
              <a:rPr lang="ja-JP" altLang="en-US" sz="2400">
                <a:latin typeface="Arial"/>
              </a:rPr>
              <a:t>”</a:t>
            </a:r>
            <a:r>
              <a:rPr lang="en-US" sz="2400"/>
              <a:t>  the array</a:t>
            </a:r>
          </a:p>
          <a:p>
            <a:pPr lvl="1">
              <a:lnSpc>
                <a:spcPct val="90000"/>
              </a:lnSpc>
              <a:buFontTx/>
              <a:buNone/>
            </a:pPr>
            <a:r>
              <a:rPr lang="en-US" sz="2400"/>
              <a:t>	b.  I probably would not be able to </a:t>
            </a:r>
            <a:r>
              <a:rPr lang="ja-JP" altLang="en-US" sz="2400">
                <a:latin typeface="Arial"/>
              </a:rPr>
              <a:t>“</a:t>
            </a:r>
            <a:r>
              <a:rPr lang="en-US" sz="2400"/>
              <a:t>see</a:t>
            </a:r>
            <a:r>
              <a:rPr lang="ja-JP" altLang="en-US" sz="2400">
                <a:latin typeface="Arial"/>
              </a:rPr>
              <a:t>”</a:t>
            </a:r>
            <a:r>
              <a:rPr lang="en-US" sz="2400"/>
              <a:t> the array</a:t>
            </a:r>
          </a:p>
          <a:p>
            <a:pPr lvl="1">
              <a:lnSpc>
                <a:spcPct val="90000"/>
              </a:lnSpc>
              <a:buFontTx/>
              <a:buNone/>
            </a:pPr>
            <a:r>
              <a:rPr lang="en-US" sz="2400"/>
              <a:t>	c.  I probably would be able to </a:t>
            </a:r>
            <a:r>
              <a:rPr lang="ja-JP" altLang="en-US" sz="2400">
                <a:latin typeface="Arial"/>
              </a:rPr>
              <a:t>“</a:t>
            </a:r>
            <a:r>
              <a:rPr lang="en-US" sz="2400"/>
              <a:t>see</a:t>
            </a:r>
            <a:r>
              <a:rPr lang="ja-JP" altLang="en-US" sz="2400">
                <a:latin typeface="Arial"/>
              </a:rPr>
              <a:t>”</a:t>
            </a:r>
            <a:r>
              <a:rPr lang="en-US" sz="2400"/>
              <a:t> the array</a:t>
            </a:r>
          </a:p>
          <a:p>
            <a:pPr lvl="1">
              <a:lnSpc>
                <a:spcPct val="90000"/>
              </a:lnSpc>
              <a:buFontTx/>
              <a:buNone/>
            </a:pPr>
            <a:r>
              <a:rPr lang="en-US" sz="2400"/>
              <a:t>	d.  I definitely would be able to </a:t>
            </a:r>
            <a:r>
              <a:rPr lang="ja-JP" altLang="en-US" sz="2400">
                <a:latin typeface="Arial"/>
              </a:rPr>
              <a:t>“</a:t>
            </a:r>
            <a:r>
              <a:rPr lang="en-US" sz="2400"/>
              <a:t>see</a:t>
            </a:r>
            <a:r>
              <a:rPr lang="ja-JP" altLang="en-US" sz="2400">
                <a:latin typeface="Arial"/>
              </a:rPr>
              <a:t>”</a:t>
            </a:r>
            <a:r>
              <a:rPr lang="en-US" sz="2400"/>
              <a:t> the array</a:t>
            </a:r>
            <a:endParaRPr lang="en-US" sz="18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a:xfrm>
            <a:off x="228600" y="1676400"/>
            <a:ext cx="8534400" cy="4114800"/>
          </a:xfrm>
        </p:spPr>
        <p:txBody>
          <a:bodyPr/>
          <a:lstStyle/>
          <a:p>
            <a:pPr marL="533400" indent="-533400">
              <a:buFont typeface="Times" charset="0"/>
              <a:buChar char="•"/>
            </a:pPr>
            <a:r>
              <a:rPr lang="en-US" sz="2400"/>
              <a:t>During the moment immediately after the array disappears, do you think you can retain more visual information than you can report?</a:t>
            </a:r>
          </a:p>
          <a:p>
            <a:pPr marL="533400" indent="-533400">
              <a:buFont typeface="Times" charset="0"/>
              <a:buChar char="•"/>
            </a:pPr>
            <a:endParaRPr lang="en-US" sz="2400"/>
          </a:p>
          <a:p>
            <a:pPr marL="914400" lvl="1" indent="-457200">
              <a:buFontTx/>
              <a:buNone/>
            </a:pPr>
            <a:r>
              <a:rPr lang="en-US" sz="2000"/>
              <a:t>      a.  I definitely would not be able to retain more than I could report</a:t>
            </a:r>
          </a:p>
          <a:p>
            <a:pPr marL="914400" lvl="1" indent="-457200">
              <a:buFontTx/>
              <a:buNone/>
            </a:pPr>
            <a:r>
              <a:rPr lang="en-US" sz="2000"/>
              <a:t>	b.  I probably would not be able to retain more than I could report</a:t>
            </a:r>
          </a:p>
          <a:p>
            <a:pPr marL="914400" lvl="1" indent="-457200">
              <a:buFontTx/>
              <a:buNone/>
            </a:pPr>
            <a:r>
              <a:rPr lang="en-US" sz="2000"/>
              <a:t>	c.  I probably would be able to retain more than I could report</a:t>
            </a:r>
          </a:p>
          <a:p>
            <a:pPr marL="914400" lvl="1" indent="-457200">
              <a:buFontTx/>
              <a:buNone/>
            </a:pPr>
            <a:r>
              <a:rPr lang="en-US" sz="2000"/>
              <a:t>	d.  I definitely would be able to retain more than I could report</a:t>
            </a:r>
          </a:p>
          <a:p>
            <a:pPr marL="914400" lvl="1" indent="-457200"/>
            <a:endParaRPr lang="en-US" sz="2000" b="1"/>
          </a:p>
          <a:p>
            <a:pPr marL="533400" indent="-533400"/>
            <a:endParaRPr lang="en-US" sz="2800"/>
          </a:p>
        </p:txBody>
      </p:sp>
      <p:sp>
        <p:nvSpPr>
          <p:cNvPr id="96261" name="Rectangle 5"/>
          <p:cNvSpPr>
            <a:spLocks noGrp="1" noChangeArrowheads="1"/>
          </p:cNvSpPr>
          <p:nvPr>
            <p:ph type="title"/>
          </p:nvPr>
        </p:nvSpPr>
        <p:spPr/>
        <p:txBody>
          <a:bodyPr/>
          <a:lstStyle/>
          <a:p>
            <a:r>
              <a:rPr lang="en-US"/>
              <a:t>Question 24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413" y="457200"/>
            <a:ext cx="3813175" cy="594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t>Question 25</a:t>
            </a:r>
          </a:p>
        </p:txBody>
      </p:sp>
      <p:sp>
        <p:nvSpPr>
          <p:cNvPr id="150532" name="Text Box 4"/>
          <p:cNvSpPr txBox="1">
            <a:spLocks noChangeArrowheads="1"/>
          </p:cNvSpPr>
          <p:nvPr>
            <p:ph type="body" idx="1"/>
          </p:nvPr>
        </p:nvSpPr>
        <p:spPr>
          <a:noFill/>
          <a:ln/>
        </p:spPr>
        <p:txBody>
          <a:bodyPr/>
          <a:lstStyle/>
          <a:p>
            <a:pPr>
              <a:spcBef>
                <a:spcPct val="50000"/>
              </a:spcBef>
              <a:buFontTx/>
              <a:buNone/>
            </a:pPr>
            <a:r>
              <a:rPr lang="en-US" sz="2400"/>
              <a:t>	Have you ever heard about research on momentarily retaining information in briefly presented displays-- in an experiment, in class, on TV, or elsewhere?</a:t>
            </a:r>
          </a:p>
          <a:p>
            <a:pPr>
              <a:spcBef>
                <a:spcPct val="50000"/>
              </a:spcBef>
              <a:buFontTx/>
              <a:buNone/>
            </a:pPr>
            <a:r>
              <a:rPr lang="en-US" sz="2400"/>
              <a:t>			 A = Yes  B = No</a:t>
            </a:r>
          </a:p>
          <a:p>
            <a:pPr>
              <a:spcBef>
                <a:spcPct val="50000"/>
              </a:spcBef>
              <a:buFontTx/>
              <a:buNone/>
            </a:pPr>
            <a:endParaRPr lang="en-US" sz="24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0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4" name="Text Box 10"/>
          <p:cNvSpPr txBox="1">
            <a:spLocks noChangeArrowheads="1"/>
          </p:cNvSpPr>
          <p:nvPr/>
        </p:nvSpPr>
        <p:spPr bwMode="auto">
          <a:xfrm>
            <a:off x="457200" y="2319338"/>
            <a:ext cx="8382000" cy="331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50000"/>
              </a:spcBef>
              <a:buFontTx/>
              <a:buChar char="•"/>
            </a:pPr>
            <a:r>
              <a:rPr lang="en-US">
                <a:solidFill>
                  <a:schemeClr val="tx2"/>
                </a:solidFill>
              </a:rPr>
              <a:t>Question 26:</a:t>
            </a:r>
            <a:r>
              <a:rPr lang="en-US"/>
              <a:t> How fast do you think you would be at finding the green rectangle if there were 5 red rectangles in the display?</a:t>
            </a:r>
          </a:p>
          <a:p>
            <a:pPr lvl="1">
              <a:lnSpc>
                <a:spcPct val="75000"/>
              </a:lnSpc>
              <a:spcBef>
                <a:spcPct val="50000"/>
              </a:spcBef>
            </a:pPr>
            <a:r>
              <a:rPr lang="en-US"/>
              <a:t>	a.  very fast</a:t>
            </a:r>
          </a:p>
          <a:p>
            <a:pPr lvl="1">
              <a:lnSpc>
                <a:spcPct val="75000"/>
              </a:lnSpc>
              <a:spcBef>
                <a:spcPct val="50000"/>
              </a:spcBef>
            </a:pPr>
            <a:r>
              <a:rPr lang="en-US"/>
              <a:t>	b.  somewhat fast</a:t>
            </a:r>
          </a:p>
          <a:p>
            <a:pPr lvl="1">
              <a:lnSpc>
                <a:spcPct val="75000"/>
              </a:lnSpc>
              <a:spcBef>
                <a:spcPct val="50000"/>
              </a:spcBef>
            </a:pPr>
            <a:r>
              <a:rPr lang="en-US"/>
              <a:t>	c.  somewhat slow</a:t>
            </a:r>
          </a:p>
          <a:p>
            <a:pPr lvl="1">
              <a:lnSpc>
                <a:spcPct val="75000"/>
              </a:lnSpc>
              <a:spcBef>
                <a:spcPct val="50000"/>
              </a:spcBef>
            </a:pPr>
            <a:r>
              <a:rPr lang="en-US"/>
              <a:t>	d.  very slow</a:t>
            </a:r>
            <a:endParaRPr lang="en-US" sz="1800"/>
          </a:p>
          <a:p>
            <a:pPr>
              <a:spcBef>
                <a:spcPct val="50000"/>
              </a:spcBef>
            </a:pPr>
            <a:endParaRPr lang="en-US" sz="1800"/>
          </a:p>
        </p:txBody>
      </p:sp>
      <p:sp>
        <p:nvSpPr>
          <p:cNvPr id="108547" name="Rectangle 3"/>
          <p:cNvSpPr>
            <a:spLocks noGrp="1" noChangeArrowheads="1"/>
          </p:cNvSpPr>
          <p:nvPr>
            <p:ph type="body" idx="1"/>
          </p:nvPr>
        </p:nvSpPr>
        <p:spPr>
          <a:xfrm>
            <a:off x="381000" y="152400"/>
            <a:ext cx="8458200" cy="2209800"/>
          </a:xfrm>
        </p:spPr>
        <p:txBody>
          <a:bodyPr/>
          <a:lstStyle/>
          <a:p>
            <a:r>
              <a:rPr lang="en-US" sz="2200"/>
              <a:t>Imagine you are given a task on a computer where you have to search for an upright green rectangle (like this:    ) among a bunch of upright red rectangles (like this:     ).  Your job is to find that upright green rectangle and press a button on the computer when you find it.</a:t>
            </a:r>
            <a:r>
              <a:rPr lang="en-US"/>
              <a:t>  </a:t>
            </a:r>
          </a:p>
        </p:txBody>
      </p:sp>
      <p:sp>
        <p:nvSpPr>
          <p:cNvPr id="108548" name="Rectangle 4"/>
          <p:cNvSpPr>
            <a:spLocks noChangeArrowheads="1"/>
          </p:cNvSpPr>
          <p:nvPr/>
        </p:nvSpPr>
        <p:spPr bwMode="auto">
          <a:xfrm>
            <a:off x="6629400" y="533400"/>
            <a:ext cx="152400" cy="3810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8549" name="Rectangle 5"/>
          <p:cNvSpPr>
            <a:spLocks noChangeArrowheads="1"/>
          </p:cNvSpPr>
          <p:nvPr/>
        </p:nvSpPr>
        <p:spPr bwMode="auto">
          <a:xfrm>
            <a:off x="5867400" y="838200"/>
            <a:ext cx="152400" cy="3810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08578" name="Group 34"/>
          <p:cNvGrpSpPr>
            <a:grpSpLocks/>
          </p:cNvGrpSpPr>
          <p:nvPr/>
        </p:nvGrpSpPr>
        <p:grpSpPr bwMode="auto">
          <a:xfrm>
            <a:off x="6096000" y="3260725"/>
            <a:ext cx="2895600" cy="1082675"/>
            <a:chOff x="3504" y="1526"/>
            <a:chExt cx="1824" cy="682"/>
          </a:xfrm>
        </p:grpSpPr>
        <p:sp>
          <p:nvSpPr>
            <p:cNvPr id="108556" name="Rectangle 12"/>
            <p:cNvSpPr>
              <a:spLocks noChangeArrowheads="1"/>
            </p:cNvSpPr>
            <p:nvPr/>
          </p:nvSpPr>
          <p:spPr bwMode="auto">
            <a:xfrm>
              <a:off x="4032" y="1824"/>
              <a:ext cx="96" cy="24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8557" name="Rectangle 13"/>
            <p:cNvSpPr>
              <a:spLocks noChangeArrowheads="1"/>
            </p:cNvSpPr>
            <p:nvPr/>
          </p:nvSpPr>
          <p:spPr bwMode="auto">
            <a:xfrm>
              <a:off x="4368" y="1920"/>
              <a:ext cx="96" cy="24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8558" name="Rectangle 14"/>
            <p:cNvSpPr>
              <a:spLocks noChangeArrowheads="1"/>
            </p:cNvSpPr>
            <p:nvPr/>
          </p:nvSpPr>
          <p:spPr bwMode="auto">
            <a:xfrm>
              <a:off x="3504" y="1728"/>
              <a:ext cx="96" cy="24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8559" name="Rectangle 15"/>
            <p:cNvSpPr>
              <a:spLocks noChangeArrowheads="1"/>
            </p:cNvSpPr>
            <p:nvPr/>
          </p:nvSpPr>
          <p:spPr bwMode="auto">
            <a:xfrm>
              <a:off x="3792" y="1968"/>
              <a:ext cx="96" cy="24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8560" name="Rectangle 16"/>
            <p:cNvSpPr>
              <a:spLocks noChangeArrowheads="1"/>
            </p:cNvSpPr>
            <p:nvPr/>
          </p:nvSpPr>
          <p:spPr bwMode="auto">
            <a:xfrm>
              <a:off x="3792" y="1536"/>
              <a:ext cx="96" cy="24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8561" name="Rectangle 17"/>
            <p:cNvSpPr>
              <a:spLocks noChangeArrowheads="1"/>
            </p:cNvSpPr>
            <p:nvPr/>
          </p:nvSpPr>
          <p:spPr bwMode="auto">
            <a:xfrm>
              <a:off x="4272" y="1584"/>
              <a:ext cx="96" cy="24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8562" name="Oval 18"/>
            <p:cNvSpPr>
              <a:spLocks noChangeArrowheads="1"/>
            </p:cNvSpPr>
            <p:nvPr/>
          </p:nvSpPr>
          <p:spPr bwMode="auto">
            <a:xfrm>
              <a:off x="3962" y="1691"/>
              <a:ext cx="240" cy="480"/>
            </a:xfrm>
            <a:prstGeom prst="ellipse">
              <a:avLst/>
            </a:prstGeom>
            <a:noFill/>
            <a:ln w="381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8563" name="Line 19"/>
            <p:cNvSpPr>
              <a:spLocks noChangeShapeType="1"/>
            </p:cNvSpPr>
            <p:nvPr/>
          </p:nvSpPr>
          <p:spPr bwMode="auto">
            <a:xfrm flipH="1">
              <a:off x="4202" y="1738"/>
              <a:ext cx="502" cy="182"/>
            </a:xfrm>
            <a:prstGeom prst="line">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8564" name="Text Box 20"/>
            <p:cNvSpPr txBox="1">
              <a:spLocks noChangeArrowheads="1"/>
            </p:cNvSpPr>
            <p:nvPr/>
          </p:nvSpPr>
          <p:spPr bwMode="auto">
            <a:xfrm>
              <a:off x="4704" y="1526"/>
              <a:ext cx="62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t>target</a:t>
              </a:r>
              <a:endParaRPr lang="en-US"/>
            </a:p>
          </p:txBody>
        </p:sp>
      </p:grpSp>
      <p:sp>
        <p:nvSpPr>
          <p:cNvPr id="108577" name="Text Box 33"/>
          <p:cNvSpPr txBox="1">
            <a:spLocks noChangeArrowheads="1"/>
          </p:cNvSpPr>
          <p:nvPr/>
        </p:nvSpPr>
        <p:spPr bwMode="auto">
          <a:xfrm>
            <a:off x="4572000" y="37338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Example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67" name="Rectangle 15"/>
          <p:cNvSpPr>
            <a:spLocks noChangeArrowheads="1"/>
          </p:cNvSpPr>
          <p:nvPr/>
        </p:nvSpPr>
        <p:spPr bwMode="auto">
          <a:xfrm>
            <a:off x="609600" y="1951038"/>
            <a:ext cx="8382000"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50000"/>
              </a:spcBef>
            </a:pPr>
            <a:r>
              <a:rPr lang="en-US"/>
              <a:t>How fast do you think your search would be if there were 300 red rectangles instead of 5 red rectangles?</a:t>
            </a:r>
          </a:p>
          <a:p>
            <a:pPr lvl="1">
              <a:lnSpc>
                <a:spcPct val="75000"/>
              </a:lnSpc>
              <a:spcBef>
                <a:spcPct val="50000"/>
              </a:spcBef>
            </a:pPr>
            <a:r>
              <a:rPr lang="en-US"/>
              <a:t>a.  A lot faster </a:t>
            </a:r>
          </a:p>
          <a:p>
            <a:pPr lvl="1">
              <a:lnSpc>
                <a:spcPct val="75000"/>
              </a:lnSpc>
              <a:spcBef>
                <a:spcPct val="50000"/>
              </a:spcBef>
            </a:pPr>
            <a:r>
              <a:rPr lang="en-US"/>
              <a:t>b.  somewhat faster</a:t>
            </a:r>
          </a:p>
          <a:p>
            <a:pPr lvl="1">
              <a:lnSpc>
                <a:spcPct val="75000"/>
              </a:lnSpc>
              <a:spcBef>
                <a:spcPct val="50000"/>
              </a:spcBef>
            </a:pPr>
            <a:r>
              <a:rPr lang="en-US"/>
              <a:t>c.  The same</a:t>
            </a:r>
          </a:p>
          <a:p>
            <a:pPr lvl="1">
              <a:lnSpc>
                <a:spcPct val="75000"/>
              </a:lnSpc>
              <a:spcBef>
                <a:spcPct val="50000"/>
              </a:spcBef>
            </a:pPr>
            <a:r>
              <a:rPr lang="en-US"/>
              <a:t>d.  somewhat slower</a:t>
            </a:r>
          </a:p>
          <a:p>
            <a:pPr lvl="1">
              <a:lnSpc>
                <a:spcPct val="75000"/>
              </a:lnSpc>
              <a:spcBef>
                <a:spcPct val="50000"/>
              </a:spcBef>
            </a:pPr>
            <a:r>
              <a:rPr lang="en-US"/>
              <a:t>e.  A lot slower</a:t>
            </a:r>
            <a:endParaRPr lang="en-US" sz="1800"/>
          </a:p>
        </p:txBody>
      </p:sp>
      <p:sp>
        <p:nvSpPr>
          <p:cNvPr id="151554" name="Rectangle 2"/>
          <p:cNvSpPr>
            <a:spLocks noGrp="1" noChangeArrowheads="1"/>
          </p:cNvSpPr>
          <p:nvPr>
            <p:ph type="title"/>
          </p:nvPr>
        </p:nvSpPr>
        <p:spPr/>
        <p:txBody>
          <a:bodyPr/>
          <a:lstStyle/>
          <a:p>
            <a:r>
              <a:rPr lang="en-US"/>
              <a:t>Question 27</a:t>
            </a:r>
          </a:p>
        </p:txBody>
      </p:sp>
      <p:grpSp>
        <p:nvGrpSpPr>
          <p:cNvPr id="151556" name="Group 4"/>
          <p:cNvGrpSpPr>
            <a:grpSpLocks/>
          </p:cNvGrpSpPr>
          <p:nvPr/>
        </p:nvGrpSpPr>
        <p:grpSpPr bwMode="auto">
          <a:xfrm>
            <a:off x="6172200" y="3336925"/>
            <a:ext cx="2895600" cy="1082675"/>
            <a:chOff x="3504" y="1526"/>
            <a:chExt cx="1824" cy="682"/>
          </a:xfrm>
        </p:grpSpPr>
        <p:sp>
          <p:nvSpPr>
            <p:cNvPr id="151557" name="Rectangle 5"/>
            <p:cNvSpPr>
              <a:spLocks noChangeArrowheads="1"/>
            </p:cNvSpPr>
            <p:nvPr/>
          </p:nvSpPr>
          <p:spPr bwMode="auto">
            <a:xfrm>
              <a:off x="4032" y="1824"/>
              <a:ext cx="96" cy="24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1558" name="Rectangle 6"/>
            <p:cNvSpPr>
              <a:spLocks noChangeArrowheads="1"/>
            </p:cNvSpPr>
            <p:nvPr/>
          </p:nvSpPr>
          <p:spPr bwMode="auto">
            <a:xfrm>
              <a:off x="4368" y="1920"/>
              <a:ext cx="96" cy="24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1559" name="Rectangle 7"/>
            <p:cNvSpPr>
              <a:spLocks noChangeArrowheads="1"/>
            </p:cNvSpPr>
            <p:nvPr/>
          </p:nvSpPr>
          <p:spPr bwMode="auto">
            <a:xfrm>
              <a:off x="3504" y="1728"/>
              <a:ext cx="96" cy="24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1560" name="Rectangle 8"/>
            <p:cNvSpPr>
              <a:spLocks noChangeArrowheads="1"/>
            </p:cNvSpPr>
            <p:nvPr/>
          </p:nvSpPr>
          <p:spPr bwMode="auto">
            <a:xfrm>
              <a:off x="3792" y="1968"/>
              <a:ext cx="96" cy="24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1561" name="Rectangle 9"/>
            <p:cNvSpPr>
              <a:spLocks noChangeArrowheads="1"/>
            </p:cNvSpPr>
            <p:nvPr/>
          </p:nvSpPr>
          <p:spPr bwMode="auto">
            <a:xfrm>
              <a:off x="3792" y="1536"/>
              <a:ext cx="96" cy="24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1562" name="Rectangle 10"/>
            <p:cNvSpPr>
              <a:spLocks noChangeArrowheads="1"/>
            </p:cNvSpPr>
            <p:nvPr/>
          </p:nvSpPr>
          <p:spPr bwMode="auto">
            <a:xfrm>
              <a:off x="4272" y="1584"/>
              <a:ext cx="96" cy="24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1563" name="Oval 11"/>
            <p:cNvSpPr>
              <a:spLocks noChangeArrowheads="1"/>
            </p:cNvSpPr>
            <p:nvPr/>
          </p:nvSpPr>
          <p:spPr bwMode="auto">
            <a:xfrm>
              <a:off x="3962" y="1691"/>
              <a:ext cx="240" cy="480"/>
            </a:xfrm>
            <a:prstGeom prst="ellipse">
              <a:avLst/>
            </a:prstGeom>
            <a:noFill/>
            <a:ln w="381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1564" name="Line 12"/>
            <p:cNvSpPr>
              <a:spLocks noChangeShapeType="1"/>
            </p:cNvSpPr>
            <p:nvPr/>
          </p:nvSpPr>
          <p:spPr bwMode="auto">
            <a:xfrm flipH="1">
              <a:off x="4202" y="1738"/>
              <a:ext cx="502" cy="182"/>
            </a:xfrm>
            <a:prstGeom prst="line">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1565" name="Text Box 13"/>
            <p:cNvSpPr txBox="1">
              <a:spLocks noChangeArrowheads="1"/>
            </p:cNvSpPr>
            <p:nvPr/>
          </p:nvSpPr>
          <p:spPr bwMode="auto">
            <a:xfrm>
              <a:off x="4704" y="1526"/>
              <a:ext cx="62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t>target</a:t>
              </a:r>
              <a:endParaRPr lang="en-US"/>
            </a:p>
          </p:txBody>
        </p:sp>
      </p:grpSp>
      <p:sp>
        <p:nvSpPr>
          <p:cNvPr id="151566" name="Text Box 14"/>
          <p:cNvSpPr txBox="1">
            <a:spLocks noChangeArrowheads="1"/>
          </p:cNvSpPr>
          <p:nvPr/>
        </p:nvSpPr>
        <p:spPr bwMode="auto">
          <a:xfrm>
            <a:off x="4648200" y="38100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Example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15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7"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type="body" idx="1"/>
          </p:nvPr>
        </p:nvSpPr>
        <p:spPr>
          <a:xfrm>
            <a:off x="381000" y="152400"/>
            <a:ext cx="8382000" cy="1752600"/>
          </a:xfrm>
        </p:spPr>
        <p:txBody>
          <a:bodyPr/>
          <a:lstStyle/>
          <a:p>
            <a:pPr>
              <a:lnSpc>
                <a:spcPct val="105000"/>
              </a:lnSpc>
            </a:pPr>
            <a:r>
              <a:rPr lang="en-US" sz="2000"/>
              <a:t>Imagine you are given a task on a computer where you have to search for an upright green rectangle (like this:    ) among a bunch of other rectangles-- red sideways and upright and green sideways (like this:                   ).  Your job is to find that upright green rectangle and press a button on the computer when you find it.</a:t>
            </a:r>
            <a:endParaRPr lang="en-US" sz="2400"/>
          </a:p>
        </p:txBody>
      </p:sp>
      <p:sp>
        <p:nvSpPr>
          <p:cNvPr id="120836" name="Rectangle 4"/>
          <p:cNvSpPr>
            <a:spLocks noChangeArrowheads="1"/>
          </p:cNvSpPr>
          <p:nvPr/>
        </p:nvSpPr>
        <p:spPr bwMode="auto">
          <a:xfrm>
            <a:off x="6096000" y="533400"/>
            <a:ext cx="152400" cy="38100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838" name="Rectangle 6"/>
          <p:cNvSpPr>
            <a:spLocks noChangeArrowheads="1"/>
          </p:cNvSpPr>
          <p:nvPr/>
        </p:nvSpPr>
        <p:spPr bwMode="auto">
          <a:xfrm>
            <a:off x="1295400" y="1143000"/>
            <a:ext cx="152400" cy="381000"/>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842" name="Rectangle 10"/>
          <p:cNvSpPr>
            <a:spLocks noChangeArrowheads="1"/>
          </p:cNvSpPr>
          <p:nvPr/>
        </p:nvSpPr>
        <p:spPr bwMode="auto">
          <a:xfrm rot="-5400000">
            <a:off x="2247900" y="1104900"/>
            <a:ext cx="152400" cy="381000"/>
          </a:xfrm>
          <a:prstGeom prst="rect">
            <a:avLst/>
          </a:prstGeom>
          <a:solidFill>
            <a:srgbClr val="00CC00"/>
          </a:solidFill>
          <a:ln w="9525">
            <a:solidFill>
              <a:srgbClr val="00CC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843" name="Rectangle 11"/>
          <p:cNvSpPr>
            <a:spLocks noChangeArrowheads="1"/>
          </p:cNvSpPr>
          <p:nvPr/>
        </p:nvSpPr>
        <p:spPr bwMode="auto">
          <a:xfrm rot="-5400000">
            <a:off x="1714500" y="1104900"/>
            <a:ext cx="152400" cy="381000"/>
          </a:xfrm>
          <a:prstGeom prst="rect">
            <a:avLst/>
          </a:prstGeom>
          <a:solidFill>
            <a:srgbClr val="FF0000"/>
          </a:solidFill>
          <a:ln>
            <a:noFill/>
          </a:ln>
          <a:effectLst/>
          <a:extLs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844" name="Text Box 12"/>
          <p:cNvSpPr txBox="1">
            <a:spLocks noChangeArrowheads="1"/>
          </p:cNvSpPr>
          <p:nvPr/>
        </p:nvSpPr>
        <p:spPr bwMode="auto">
          <a:xfrm>
            <a:off x="1600200" y="3124200"/>
            <a:ext cx="563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p>
        </p:txBody>
      </p:sp>
      <p:sp>
        <p:nvSpPr>
          <p:cNvPr id="120845" name="Text Box 13"/>
          <p:cNvSpPr txBox="1">
            <a:spLocks noChangeArrowheads="1"/>
          </p:cNvSpPr>
          <p:nvPr/>
        </p:nvSpPr>
        <p:spPr bwMode="auto">
          <a:xfrm>
            <a:off x="381000" y="2184400"/>
            <a:ext cx="8077200" cy="345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50000"/>
              </a:spcBef>
              <a:buFontTx/>
              <a:buChar char="•"/>
            </a:pPr>
            <a:r>
              <a:rPr lang="en-US">
                <a:solidFill>
                  <a:schemeClr val="tx2"/>
                </a:solidFill>
              </a:rPr>
              <a:t>Question 28:</a:t>
            </a:r>
            <a:r>
              <a:rPr lang="en-US"/>
              <a:t> How fast do you think you would be at finding the green rectangle with 5 of these other rectangles in the display?</a:t>
            </a:r>
          </a:p>
          <a:p>
            <a:pPr lvl="1">
              <a:lnSpc>
                <a:spcPct val="75000"/>
              </a:lnSpc>
              <a:spcBef>
                <a:spcPct val="50000"/>
              </a:spcBef>
            </a:pPr>
            <a:r>
              <a:rPr lang="en-US"/>
              <a:t>	a.  very fast</a:t>
            </a:r>
          </a:p>
          <a:p>
            <a:pPr lvl="1">
              <a:lnSpc>
                <a:spcPct val="75000"/>
              </a:lnSpc>
              <a:spcBef>
                <a:spcPct val="50000"/>
              </a:spcBef>
            </a:pPr>
            <a:r>
              <a:rPr lang="en-US"/>
              <a:t>	b.  somewhat fast</a:t>
            </a:r>
          </a:p>
          <a:p>
            <a:pPr lvl="1">
              <a:lnSpc>
                <a:spcPct val="75000"/>
              </a:lnSpc>
              <a:spcBef>
                <a:spcPct val="50000"/>
              </a:spcBef>
            </a:pPr>
            <a:r>
              <a:rPr lang="en-US"/>
              <a:t>	c.  somewhat slow</a:t>
            </a:r>
          </a:p>
          <a:p>
            <a:pPr lvl="1">
              <a:lnSpc>
                <a:spcPct val="75000"/>
              </a:lnSpc>
              <a:spcBef>
                <a:spcPct val="50000"/>
              </a:spcBef>
            </a:pPr>
            <a:r>
              <a:rPr lang="en-US"/>
              <a:t>	d.  very slow</a:t>
            </a:r>
            <a:endParaRPr lang="en-US" sz="1800"/>
          </a:p>
          <a:p>
            <a:pPr>
              <a:spcBef>
                <a:spcPct val="50000"/>
              </a:spcBef>
            </a:pPr>
            <a:endParaRPr lang="en-US"/>
          </a:p>
        </p:txBody>
      </p:sp>
      <p:grpSp>
        <p:nvGrpSpPr>
          <p:cNvPr id="120862" name="Group 30"/>
          <p:cNvGrpSpPr>
            <a:grpSpLocks/>
          </p:cNvGrpSpPr>
          <p:nvPr/>
        </p:nvGrpSpPr>
        <p:grpSpPr bwMode="auto">
          <a:xfrm>
            <a:off x="4457700" y="3398838"/>
            <a:ext cx="4762500" cy="1401762"/>
            <a:chOff x="2808" y="2141"/>
            <a:chExt cx="3000" cy="883"/>
          </a:xfrm>
        </p:grpSpPr>
        <p:sp>
          <p:nvSpPr>
            <p:cNvPr id="120849" name="Text Box 17"/>
            <p:cNvSpPr txBox="1">
              <a:spLocks noChangeArrowheads="1"/>
            </p:cNvSpPr>
            <p:nvPr/>
          </p:nvSpPr>
          <p:spPr bwMode="auto">
            <a:xfrm>
              <a:off x="2808" y="2256"/>
              <a:ext cx="9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Example</a:t>
              </a:r>
            </a:p>
          </p:txBody>
        </p:sp>
        <p:sp>
          <p:nvSpPr>
            <p:cNvPr id="120850" name="Rectangle 18"/>
            <p:cNvSpPr>
              <a:spLocks noChangeArrowheads="1"/>
            </p:cNvSpPr>
            <p:nvPr/>
          </p:nvSpPr>
          <p:spPr bwMode="auto">
            <a:xfrm>
              <a:off x="4584" y="2352"/>
              <a:ext cx="96" cy="24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851" name="Rectangle 19"/>
            <p:cNvSpPr>
              <a:spLocks noChangeArrowheads="1"/>
            </p:cNvSpPr>
            <p:nvPr/>
          </p:nvSpPr>
          <p:spPr bwMode="auto">
            <a:xfrm rot="5400000">
              <a:off x="3864" y="2376"/>
              <a:ext cx="96" cy="24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852" name="Rectangle 20"/>
            <p:cNvSpPr>
              <a:spLocks noChangeArrowheads="1"/>
            </p:cNvSpPr>
            <p:nvPr/>
          </p:nvSpPr>
          <p:spPr bwMode="auto">
            <a:xfrm rot="5400000">
              <a:off x="4656" y="2760"/>
              <a:ext cx="96" cy="24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853" name="Rectangle 21"/>
            <p:cNvSpPr>
              <a:spLocks noChangeArrowheads="1"/>
            </p:cNvSpPr>
            <p:nvPr/>
          </p:nvSpPr>
          <p:spPr bwMode="auto">
            <a:xfrm rot="5400000">
              <a:off x="4298" y="2568"/>
              <a:ext cx="96" cy="24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854" name="Rectangle 22"/>
            <p:cNvSpPr>
              <a:spLocks noChangeArrowheads="1"/>
            </p:cNvSpPr>
            <p:nvPr/>
          </p:nvSpPr>
          <p:spPr bwMode="auto">
            <a:xfrm>
              <a:off x="4178" y="2208"/>
              <a:ext cx="96" cy="24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855" name="Rectangle 23"/>
            <p:cNvSpPr>
              <a:spLocks noChangeArrowheads="1"/>
            </p:cNvSpPr>
            <p:nvPr/>
          </p:nvSpPr>
          <p:spPr bwMode="auto">
            <a:xfrm>
              <a:off x="4082" y="2784"/>
              <a:ext cx="96" cy="24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856" name="Oval 24"/>
            <p:cNvSpPr>
              <a:spLocks noChangeArrowheads="1"/>
            </p:cNvSpPr>
            <p:nvPr/>
          </p:nvSpPr>
          <p:spPr bwMode="auto">
            <a:xfrm>
              <a:off x="4514" y="2219"/>
              <a:ext cx="240" cy="480"/>
            </a:xfrm>
            <a:prstGeom prst="ellipse">
              <a:avLst/>
            </a:prstGeom>
            <a:noFill/>
            <a:ln w="381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857" name="Line 25"/>
            <p:cNvSpPr>
              <a:spLocks noChangeShapeType="1"/>
            </p:cNvSpPr>
            <p:nvPr/>
          </p:nvSpPr>
          <p:spPr bwMode="auto">
            <a:xfrm flipH="1">
              <a:off x="4754" y="2266"/>
              <a:ext cx="432" cy="182"/>
            </a:xfrm>
            <a:prstGeom prst="line">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0858" name="Text Box 26"/>
            <p:cNvSpPr txBox="1">
              <a:spLocks noChangeArrowheads="1"/>
            </p:cNvSpPr>
            <p:nvPr/>
          </p:nvSpPr>
          <p:spPr bwMode="auto">
            <a:xfrm>
              <a:off x="5184" y="2141"/>
              <a:ext cx="62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t>target</a:t>
              </a:r>
              <a:endParaRPr lang="en-US"/>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t>Question 29</a:t>
            </a:r>
          </a:p>
        </p:txBody>
      </p:sp>
      <p:sp>
        <p:nvSpPr>
          <p:cNvPr id="152580" name="Text Box 4"/>
          <p:cNvSpPr txBox="1">
            <a:spLocks noChangeArrowheads="1"/>
          </p:cNvSpPr>
          <p:nvPr>
            <p:ph type="body" idx="1"/>
          </p:nvPr>
        </p:nvSpPr>
        <p:spPr>
          <a:xfrm>
            <a:off x="381000" y="1828800"/>
            <a:ext cx="8458200" cy="4114800"/>
          </a:xfrm>
          <a:noFill/>
          <a:ln/>
        </p:spPr>
        <p:txBody>
          <a:bodyPr/>
          <a:lstStyle/>
          <a:p>
            <a:pPr>
              <a:lnSpc>
                <a:spcPct val="90000"/>
              </a:lnSpc>
              <a:spcBef>
                <a:spcPct val="50000"/>
              </a:spcBef>
              <a:buFontTx/>
              <a:buNone/>
            </a:pPr>
            <a:r>
              <a:rPr lang="en-US" sz="2400"/>
              <a:t>	How fast do you think your search would be if  there were 300 of these other rectangles instead of 5 other rectangles?</a:t>
            </a:r>
          </a:p>
          <a:p>
            <a:pPr lvl="1">
              <a:lnSpc>
                <a:spcPct val="75000"/>
              </a:lnSpc>
              <a:spcBef>
                <a:spcPct val="50000"/>
              </a:spcBef>
              <a:buFontTx/>
              <a:buNone/>
            </a:pPr>
            <a:r>
              <a:rPr lang="en-US" sz="2400"/>
              <a:t>	a.  A lot faster </a:t>
            </a:r>
          </a:p>
          <a:p>
            <a:pPr lvl="1">
              <a:lnSpc>
                <a:spcPct val="75000"/>
              </a:lnSpc>
              <a:spcBef>
                <a:spcPct val="50000"/>
              </a:spcBef>
              <a:buFontTx/>
              <a:buNone/>
            </a:pPr>
            <a:r>
              <a:rPr lang="en-US" sz="2400"/>
              <a:t>	b.  somewhat faster</a:t>
            </a:r>
          </a:p>
          <a:p>
            <a:pPr lvl="1">
              <a:lnSpc>
                <a:spcPct val="75000"/>
              </a:lnSpc>
              <a:spcBef>
                <a:spcPct val="50000"/>
              </a:spcBef>
              <a:buFontTx/>
              <a:buNone/>
            </a:pPr>
            <a:r>
              <a:rPr lang="en-US" sz="2400"/>
              <a:t>	c.  The same</a:t>
            </a:r>
          </a:p>
          <a:p>
            <a:pPr lvl="1">
              <a:lnSpc>
                <a:spcPct val="75000"/>
              </a:lnSpc>
              <a:spcBef>
                <a:spcPct val="50000"/>
              </a:spcBef>
              <a:buFontTx/>
              <a:buNone/>
            </a:pPr>
            <a:r>
              <a:rPr lang="en-US" sz="2400"/>
              <a:t>	d.  somewhat slower</a:t>
            </a:r>
          </a:p>
          <a:p>
            <a:pPr lvl="1">
              <a:lnSpc>
                <a:spcPct val="75000"/>
              </a:lnSpc>
              <a:spcBef>
                <a:spcPct val="50000"/>
              </a:spcBef>
              <a:buFontTx/>
              <a:buNone/>
            </a:pPr>
            <a:r>
              <a:rPr lang="en-US" sz="2400"/>
              <a:t>	e.  A lot slower</a:t>
            </a:r>
            <a:endParaRPr lang="en-US" sz="1800"/>
          </a:p>
          <a:p>
            <a:pPr>
              <a:spcBef>
                <a:spcPct val="50000"/>
              </a:spcBef>
              <a:buFontTx/>
              <a:buNone/>
            </a:pPr>
            <a:endParaRPr lang="en-US" sz="2400"/>
          </a:p>
        </p:txBody>
      </p:sp>
      <p:grpSp>
        <p:nvGrpSpPr>
          <p:cNvPr id="152592" name="Group 16"/>
          <p:cNvGrpSpPr>
            <a:grpSpLocks/>
          </p:cNvGrpSpPr>
          <p:nvPr/>
        </p:nvGrpSpPr>
        <p:grpSpPr bwMode="auto">
          <a:xfrm>
            <a:off x="4381500" y="3551238"/>
            <a:ext cx="4762500" cy="1401762"/>
            <a:chOff x="2808" y="2141"/>
            <a:chExt cx="3000" cy="883"/>
          </a:xfrm>
        </p:grpSpPr>
        <p:sp>
          <p:nvSpPr>
            <p:cNvPr id="152593" name="Text Box 17"/>
            <p:cNvSpPr txBox="1">
              <a:spLocks noChangeArrowheads="1"/>
            </p:cNvSpPr>
            <p:nvPr/>
          </p:nvSpPr>
          <p:spPr bwMode="auto">
            <a:xfrm>
              <a:off x="2808" y="2256"/>
              <a:ext cx="9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Example</a:t>
              </a:r>
            </a:p>
          </p:txBody>
        </p:sp>
        <p:sp>
          <p:nvSpPr>
            <p:cNvPr id="152594" name="Rectangle 18"/>
            <p:cNvSpPr>
              <a:spLocks noChangeArrowheads="1"/>
            </p:cNvSpPr>
            <p:nvPr/>
          </p:nvSpPr>
          <p:spPr bwMode="auto">
            <a:xfrm>
              <a:off x="4584" y="2352"/>
              <a:ext cx="96" cy="24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595" name="Rectangle 19"/>
            <p:cNvSpPr>
              <a:spLocks noChangeArrowheads="1"/>
            </p:cNvSpPr>
            <p:nvPr/>
          </p:nvSpPr>
          <p:spPr bwMode="auto">
            <a:xfrm rot="5400000">
              <a:off x="3864" y="2376"/>
              <a:ext cx="96" cy="24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596" name="Rectangle 20"/>
            <p:cNvSpPr>
              <a:spLocks noChangeArrowheads="1"/>
            </p:cNvSpPr>
            <p:nvPr/>
          </p:nvSpPr>
          <p:spPr bwMode="auto">
            <a:xfrm rot="5400000">
              <a:off x="4656" y="2760"/>
              <a:ext cx="96" cy="24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597" name="Rectangle 21"/>
            <p:cNvSpPr>
              <a:spLocks noChangeArrowheads="1"/>
            </p:cNvSpPr>
            <p:nvPr/>
          </p:nvSpPr>
          <p:spPr bwMode="auto">
            <a:xfrm rot="5400000">
              <a:off x="4298" y="2568"/>
              <a:ext cx="96" cy="240"/>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598" name="Rectangle 22"/>
            <p:cNvSpPr>
              <a:spLocks noChangeArrowheads="1"/>
            </p:cNvSpPr>
            <p:nvPr/>
          </p:nvSpPr>
          <p:spPr bwMode="auto">
            <a:xfrm>
              <a:off x="4178" y="2208"/>
              <a:ext cx="96" cy="24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599" name="Rectangle 23"/>
            <p:cNvSpPr>
              <a:spLocks noChangeArrowheads="1"/>
            </p:cNvSpPr>
            <p:nvPr/>
          </p:nvSpPr>
          <p:spPr bwMode="auto">
            <a:xfrm>
              <a:off x="4082" y="2784"/>
              <a:ext cx="96" cy="24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600" name="Oval 24"/>
            <p:cNvSpPr>
              <a:spLocks noChangeArrowheads="1"/>
            </p:cNvSpPr>
            <p:nvPr/>
          </p:nvSpPr>
          <p:spPr bwMode="auto">
            <a:xfrm>
              <a:off x="4514" y="2219"/>
              <a:ext cx="240" cy="480"/>
            </a:xfrm>
            <a:prstGeom prst="ellipse">
              <a:avLst/>
            </a:prstGeom>
            <a:noFill/>
            <a:ln w="381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601" name="Line 25"/>
            <p:cNvSpPr>
              <a:spLocks noChangeShapeType="1"/>
            </p:cNvSpPr>
            <p:nvPr/>
          </p:nvSpPr>
          <p:spPr bwMode="auto">
            <a:xfrm flipH="1">
              <a:off x="4754" y="2266"/>
              <a:ext cx="432" cy="182"/>
            </a:xfrm>
            <a:prstGeom prst="line">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2602" name="Text Box 26"/>
            <p:cNvSpPr txBox="1">
              <a:spLocks noChangeArrowheads="1"/>
            </p:cNvSpPr>
            <p:nvPr/>
          </p:nvSpPr>
          <p:spPr bwMode="auto">
            <a:xfrm>
              <a:off x="5184" y="2141"/>
              <a:ext cx="62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a:t>target</a:t>
              </a:r>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2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0"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t>Question 30</a:t>
            </a:r>
          </a:p>
        </p:txBody>
      </p:sp>
      <p:sp>
        <p:nvSpPr>
          <p:cNvPr id="134147" name="Rectangle 3"/>
          <p:cNvSpPr>
            <a:spLocks noGrp="1" noChangeArrowheads="1"/>
          </p:cNvSpPr>
          <p:nvPr>
            <p:ph type="body" idx="1"/>
          </p:nvPr>
        </p:nvSpPr>
        <p:spPr/>
        <p:txBody>
          <a:bodyPr/>
          <a:lstStyle/>
          <a:p>
            <a:pPr>
              <a:spcBef>
                <a:spcPct val="50000"/>
              </a:spcBef>
              <a:buFontTx/>
              <a:buNone/>
            </a:pPr>
            <a:r>
              <a:rPr lang="en-US" sz="2400"/>
              <a:t>Have you ever heard about research on searching for a target in a display before-- in an experiment, in class, on TV, or elsewhere?    </a:t>
            </a:r>
          </a:p>
          <a:p>
            <a:pPr>
              <a:spcBef>
                <a:spcPct val="50000"/>
              </a:spcBef>
              <a:buFontTx/>
              <a:buNone/>
            </a:pPr>
            <a:r>
              <a:rPr lang="en-US" sz="2400"/>
              <a:t>			A = Yes  B = No</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a:xfrm>
            <a:off x="457200" y="304800"/>
            <a:ext cx="8153400" cy="4648200"/>
          </a:xfrm>
        </p:spPr>
        <p:txBody>
          <a:bodyPr/>
          <a:lstStyle/>
          <a:p>
            <a:pPr>
              <a:lnSpc>
                <a:spcPct val="90000"/>
              </a:lnSpc>
            </a:pPr>
            <a:r>
              <a:rPr lang="en-US" sz="2400"/>
              <a:t>I am going to ask you now about how we see.  When people look at someone or something, do you think: </a:t>
            </a:r>
          </a:p>
          <a:p>
            <a:pPr>
              <a:lnSpc>
                <a:spcPct val="90000"/>
              </a:lnSpc>
              <a:buFontTx/>
              <a:buNone/>
            </a:pPr>
            <a:endParaRPr lang="en-US" sz="2400"/>
          </a:p>
          <a:p>
            <a:pPr>
              <a:lnSpc>
                <a:spcPct val="90000"/>
              </a:lnSpc>
              <a:buFontTx/>
              <a:buNone/>
            </a:pPr>
            <a:r>
              <a:rPr lang="en-US" sz="2400"/>
              <a:t>		that something like rays, energy or anything else 	goes into the eyes</a:t>
            </a:r>
          </a:p>
          <a:p>
            <a:pPr algn="ctr">
              <a:lnSpc>
                <a:spcPct val="90000"/>
              </a:lnSpc>
              <a:buFontTx/>
              <a:buNone/>
            </a:pPr>
            <a:r>
              <a:rPr lang="en-US" sz="2400"/>
              <a:t> </a:t>
            </a:r>
            <a:r>
              <a:rPr lang="en-US" sz="2400" b="1"/>
              <a:t>OR</a:t>
            </a:r>
            <a:r>
              <a:rPr lang="en-US" sz="2400"/>
              <a:t> </a:t>
            </a:r>
          </a:p>
          <a:p>
            <a:pPr>
              <a:lnSpc>
                <a:spcPct val="90000"/>
              </a:lnSpc>
              <a:buFontTx/>
              <a:buNone/>
            </a:pPr>
            <a:r>
              <a:rPr lang="en-US" sz="2400"/>
              <a:t>		that something like rays, energy or anything else, 	comes out of their eyes </a:t>
            </a:r>
          </a:p>
          <a:p>
            <a:pPr algn="ctr">
              <a:lnSpc>
                <a:spcPct val="90000"/>
              </a:lnSpc>
              <a:buFontTx/>
              <a:buNone/>
            </a:pPr>
            <a:r>
              <a:rPr lang="en-US" sz="2400" b="1"/>
              <a:t>OR</a:t>
            </a:r>
          </a:p>
          <a:p>
            <a:pPr>
              <a:lnSpc>
                <a:spcPct val="90000"/>
              </a:lnSpc>
              <a:buFontTx/>
              <a:buNone/>
            </a:pPr>
            <a:r>
              <a:rPr lang="en-US" sz="2400"/>
              <a:t>		that something like rays, energy or anything else 	goes into and comes out of their eyes at the same 	time</a:t>
            </a:r>
          </a:p>
          <a:p>
            <a:pPr>
              <a:lnSpc>
                <a:spcPct val="90000"/>
              </a:lnSpc>
              <a:buFontTx/>
              <a:buNone/>
            </a:pPr>
            <a:endParaRPr lang="en-US" sz="2400"/>
          </a:p>
        </p:txBody>
      </p:sp>
      <p:sp>
        <p:nvSpPr>
          <p:cNvPr id="104490" name="Text Box 42"/>
          <p:cNvSpPr txBox="1">
            <a:spLocks noChangeArrowheads="1"/>
          </p:cNvSpPr>
          <p:nvPr/>
        </p:nvSpPr>
        <p:spPr bwMode="auto">
          <a:xfrm>
            <a:off x="762000" y="5334000"/>
            <a:ext cx="7696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Please wait to respond, the next slide will illustrate each of these choices…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7" name="Text Box 107"/>
          <p:cNvSpPr txBox="1">
            <a:spLocks noChangeArrowheads="1"/>
          </p:cNvSpPr>
          <p:nvPr/>
        </p:nvSpPr>
        <p:spPr bwMode="auto">
          <a:xfrm>
            <a:off x="228600" y="228600"/>
            <a:ext cx="8534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a:solidFill>
                  <a:schemeClr val="tx2"/>
                </a:solidFill>
              </a:rPr>
              <a:t>Question 31:</a:t>
            </a:r>
            <a:r>
              <a:rPr lang="en-US" sz="2800"/>
              <a:t> Choose which best illustrates how we see.</a:t>
            </a:r>
            <a:endParaRPr lang="en-US" sz="2800">
              <a:solidFill>
                <a:schemeClr val="tx2"/>
              </a:solidFill>
            </a:endParaRPr>
          </a:p>
        </p:txBody>
      </p:sp>
      <p:sp>
        <p:nvSpPr>
          <p:cNvPr id="102437" name="Line 37"/>
          <p:cNvSpPr>
            <a:spLocks noChangeShapeType="1"/>
          </p:cNvSpPr>
          <p:nvPr/>
        </p:nvSpPr>
        <p:spPr bwMode="auto">
          <a:xfrm flipV="1">
            <a:off x="2590800" y="4968875"/>
            <a:ext cx="2044700" cy="449263"/>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66" name="Rectangle 66"/>
          <p:cNvSpPr>
            <a:spLocks noChangeArrowheads="1"/>
          </p:cNvSpPr>
          <p:nvPr/>
        </p:nvSpPr>
        <p:spPr bwMode="auto">
          <a:xfrm>
            <a:off x="4657725" y="2746375"/>
            <a:ext cx="295275" cy="14097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102454" name="Line 54"/>
          <p:cNvSpPr>
            <a:spLocks noChangeShapeType="1"/>
          </p:cNvSpPr>
          <p:nvPr/>
        </p:nvSpPr>
        <p:spPr bwMode="auto">
          <a:xfrm>
            <a:off x="2743200" y="1695450"/>
            <a:ext cx="1905000" cy="82550"/>
          </a:xfrm>
          <a:prstGeom prst="line">
            <a:avLst/>
          </a:prstGeom>
          <a:noFill/>
          <a:ln w="9525">
            <a:solidFill>
              <a:schemeClr val="tx1"/>
            </a:solidFill>
            <a:round/>
            <a:headEnd type="triangl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5" name="Line 55"/>
          <p:cNvSpPr>
            <a:spLocks noChangeShapeType="1"/>
          </p:cNvSpPr>
          <p:nvPr/>
        </p:nvSpPr>
        <p:spPr bwMode="auto">
          <a:xfrm>
            <a:off x="2743200" y="1741488"/>
            <a:ext cx="1905000" cy="468312"/>
          </a:xfrm>
          <a:prstGeom prst="line">
            <a:avLst/>
          </a:prstGeom>
          <a:noFill/>
          <a:ln w="9525">
            <a:solidFill>
              <a:schemeClr val="tx1"/>
            </a:solidFill>
            <a:round/>
            <a:headEnd type="triangl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69" name="Text Box 69"/>
          <p:cNvSpPr txBox="1">
            <a:spLocks noChangeArrowheads="1"/>
          </p:cNvSpPr>
          <p:nvPr/>
        </p:nvSpPr>
        <p:spPr bwMode="auto">
          <a:xfrm>
            <a:off x="5486400" y="1143000"/>
            <a:ext cx="3048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Rays coming IN are required for seeing</a:t>
            </a:r>
          </a:p>
        </p:txBody>
      </p:sp>
      <p:grpSp>
        <p:nvGrpSpPr>
          <p:cNvPr id="102486" name="Group 86"/>
          <p:cNvGrpSpPr>
            <a:grpSpLocks/>
          </p:cNvGrpSpPr>
          <p:nvPr/>
        </p:nvGrpSpPr>
        <p:grpSpPr bwMode="auto">
          <a:xfrm>
            <a:off x="2057400" y="1389063"/>
            <a:ext cx="685800" cy="838200"/>
            <a:chOff x="1008" y="1560"/>
            <a:chExt cx="432" cy="528"/>
          </a:xfrm>
        </p:grpSpPr>
        <p:grpSp>
          <p:nvGrpSpPr>
            <p:cNvPr id="102487" name="Group 87"/>
            <p:cNvGrpSpPr>
              <a:grpSpLocks/>
            </p:cNvGrpSpPr>
            <p:nvPr/>
          </p:nvGrpSpPr>
          <p:grpSpPr bwMode="auto">
            <a:xfrm>
              <a:off x="1008" y="1560"/>
              <a:ext cx="432" cy="528"/>
              <a:chOff x="1008" y="1560"/>
              <a:chExt cx="432" cy="528"/>
            </a:xfrm>
          </p:grpSpPr>
          <p:sp>
            <p:nvSpPr>
              <p:cNvPr id="102488" name="Oval 88"/>
              <p:cNvSpPr>
                <a:spLocks noChangeArrowheads="1"/>
              </p:cNvSpPr>
              <p:nvPr/>
            </p:nvSpPr>
            <p:spPr bwMode="auto">
              <a:xfrm>
                <a:off x="1008" y="1560"/>
                <a:ext cx="384" cy="528"/>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89" name="Oval 89"/>
              <p:cNvSpPr>
                <a:spLocks noChangeArrowheads="1"/>
              </p:cNvSpPr>
              <p:nvPr/>
            </p:nvSpPr>
            <p:spPr bwMode="auto">
              <a:xfrm rot="-1749792">
                <a:off x="1344" y="1752"/>
                <a:ext cx="96" cy="144"/>
              </a:xfrm>
              <a:prstGeom prst="ellipse">
                <a:avLst/>
              </a:prstGeom>
              <a:solidFill>
                <a:schemeClr val="tx1"/>
              </a:soli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90" name="Freeform 90"/>
              <p:cNvSpPr>
                <a:spLocks/>
              </p:cNvSpPr>
              <p:nvPr/>
            </p:nvSpPr>
            <p:spPr bwMode="auto">
              <a:xfrm>
                <a:off x="1200" y="1896"/>
                <a:ext cx="144" cy="96"/>
              </a:xfrm>
              <a:custGeom>
                <a:avLst/>
                <a:gdLst>
                  <a:gd name="T0" fmla="*/ 149 w 149"/>
                  <a:gd name="T1" fmla="*/ 54 h 54"/>
                  <a:gd name="T2" fmla="*/ 0 w 149"/>
                  <a:gd name="T3" fmla="*/ 0 h 54"/>
                </a:gdLst>
                <a:ahLst/>
                <a:cxnLst>
                  <a:cxn ang="0">
                    <a:pos x="T0" y="T1"/>
                  </a:cxn>
                  <a:cxn ang="0">
                    <a:pos x="T2" y="T3"/>
                  </a:cxn>
                </a:cxnLst>
                <a:rect l="0" t="0" r="r" b="b"/>
                <a:pathLst>
                  <a:path w="149" h="54">
                    <a:moveTo>
                      <a:pt x="149" y="54"/>
                    </a:moveTo>
                    <a:cubicBezTo>
                      <a:pt x="92" y="45"/>
                      <a:pt x="40" y="44"/>
                      <a:pt x="0" y="0"/>
                    </a:cubicBezTo>
                  </a:path>
                </a:pathLst>
              </a:custGeom>
              <a:solidFill>
                <a:schemeClr val="bg1"/>
              </a:solidFill>
              <a:ln w="38100" cmpd="sng">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02491" name="Freeform 91"/>
            <p:cNvSpPr>
              <a:spLocks/>
            </p:cNvSpPr>
            <p:nvPr/>
          </p:nvSpPr>
          <p:spPr bwMode="auto">
            <a:xfrm>
              <a:off x="1248" y="1665"/>
              <a:ext cx="96" cy="111"/>
            </a:xfrm>
            <a:custGeom>
              <a:avLst/>
              <a:gdLst>
                <a:gd name="T0" fmla="*/ 0 w 64"/>
                <a:gd name="T1" fmla="*/ 50 h 87"/>
                <a:gd name="T2" fmla="*/ 64 w 64"/>
                <a:gd name="T3" fmla="*/ 29 h 87"/>
                <a:gd name="T4" fmla="*/ 0 w 64"/>
                <a:gd name="T5" fmla="*/ 50 h 87"/>
              </a:gdLst>
              <a:ahLst/>
              <a:cxnLst>
                <a:cxn ang="0">
                  <a:pos x="T0" y="T1"/>
                </a:cxn>
                <a:cxn ang="0">
                  <a:pos x="T2" y="T3"/>
                </a:cxn>
                <a:cxn ang="0">
                  <a:pos x="T4" y="T5"/>
                </a:cxn>
              </a:cxnLst>
              <a:rect l="0" t="0" r="r" b="b"/>
              <a:pathLst>
                <a:path w="64" h="87">
                  <a:moveTo>
                    <a:pt x="0" y="50"/>
                  </a:moveTo>
                  <a:cubicBezTo>
                    <a:pt x="38" y="87"/>
                    <a:pt x="49" y="75"/>
                    <a:pt x="64" y="29"/>
                  </a:cubicBezTo>
                  <a:cubicBezTo>
                    <a:pt x="32" y="18"/>
                    <a:pt x="0" y="0"/>
                    <a:pt x="0" y="50"/>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02456" name="Rectangle 56"/>
          <p:cNvSpPr>
            <a:spLocks noChangeArrowheads="1"/>
          </p:cNvSpPr>
          <p:nvPr/>
        </p:nvSpPr>
        <p:spPr bwMode="auto">
          <a:xfrm>
            <a:off x="4648200" y="914400"/>
            <a:ext cx="304800" cy="1295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102468" name="Text Box 68"/>
          <p:cNvSpPr txBox="1">
            <a:spLocks noChangeArrowheads="1"/>
          </p:cNvSpPr>
          <p:nvPr/>
        </p:nvSpPr>
        <p:spPr bwMode="auto">
          <a:xfrm>
            <a:off x="5486400" y="3048000"/>
            <a:ext cx="3276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Rays coming OUT are required for seeing</a:t>
            </a:r>
          </a:p>
        </p:txBody>
      </p:sp>
      <p:grpSp>
        <p:nvGrpSpPr>
          <p:cNvPr id="102472" name="Group 72"/>
          <p:cNvGrpSpPr>
            <a:grpSpLocks/>
          </p:cNvGrpSpPr>
          <p:nvPr/>
        </p:nvGrpSpPr>
        <p:grpSpPr bwMode="auto">
          <a:xfrm>
            <a:off x="2057400" y="3352800"/>
            <a:ext cx="685800" cy="838200"/>
            <a:chOff x="1008" y="1560"/>
            <a:chExt cx="432" cy="528"/>
          </a:xfrm>
        </p:grpSpPr>
        <p:sp>
          <p:nvSpPr>
            <p:cNvPr id="102413" name="Oval 13"/>
            <p:cNvSpPr>
              <a:spLocks noChangeArrowheads="1"/>
            </p:cNvSpPr>
            <p:nvPr/>
          </p:nvSpPr>
          <p:spPr bwMode="auto">
            <a:xfrm>
              <a:off x="1008" y="1560"/>
              <a:ext cx="384" cy="528"/>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0" name="Oval 20"/>
            <p:cNvSpPr>
              <a:spLocks noChangeArrowheads="1"/>
            </p:cNvSpPr>
            <p:nvPr/>
          </p:nvSpPr>
          <p:spPr bwMode="auto">
            <a:xfrm rot="-1749792">
              <a:off x="1344" y="1752"/>
              <a:ext cx="96" cy="144"/>
            </a:xfrm>
            <a:prstGeom prst="ellipse">
              <a:avLst/>
            </a:prstGeom>
            <a:solidFill>
              <a:schemeClr val="tx1"/>
            </a:soli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25" name="Freeform 25"/>
            <p:cNvSpPr>
              <a:spLocks/>
            </p:cNvSpPr>
            <p:nvPr/>
          </p:nvSpPr>
          <p:spPr bwMode="auto">
            <a:xfrm>
              <a:off x="1200" y="1896"/>
              <a:ext cx="144" cy="96"/>
            </a:xfrm>
            <a:custGeom>
              <a:avLst/>
              <a:gdLst>
                <a:gd name="T0" fmla="*/ 149 w 149"/>
                <a:gd name="T1" fmla="*/ 54 h 54"/>
                <a:gd name="T2" fmla="*/ 0 w 149"/>
                <a:gd name="T3" fmla="*/ 0 h 54"/>
              </a:gdLst>
              <a:ahLst/>
              <a:cxnLst>
                <a:cxn ang="0">
                  <a:pos x="T0" y="T1"/>
                </a:cxn>
                <a:cxn ang="0">
                  <a:pos x="T2" y="T3"/>
                </a:cxn>
              </a:cxnLst>
              <a:rect l="0" t="0" r="r" b="b"/>
              <a:pathLst>
                <a:path w="149" h="54">
                  <a:moveTo>
                    <a:pt x="149" y="54"/>
                  </a:moveTo>
                  <a:cubicBezTo>
                    <a:pt x="92" y="45"/>
                    <a:pt x="40" y="44"/>
                    <a:pt x="0" y="0"/>
                  </a:cubicBezTo>
                </a:path>
              </a:pathLst>
            </a:custGeom>
            <a:solidFill>
              <a:schemeClr val="bg1"/>
            </a:solidFill>
            <a:ln w="38100" cmpd="sng">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02470" name="Text Box 70"/>
          <p:cNvSpPr txBox="1">
            <a:spLocks noChangeArrowheads="1"/>
          </p:cNvSpPr>
          <p:nvPr/>
        </p:nvSpPr>
        <p:spPr bwMode="auto">
          <a:xfrm>
            <a:off x="5486400" y="4876800"/>
            <a:ext cx="3657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Rays coming IN and OUT at the same time are required for seeing</a:t>
            </a:r>
          </a:p>
        </p:txBody>
      </p:sp>
      <p:grpSp>
        <p:nvGrpSpPr>
          <p:cNvPr id="102478" name="Group 78"/>
          <p:cNvGrpSpPr>
            <a:grpSpLocks/>
          </p:cNvGrpSpPr>
          <p:nvPr/>
        </p:nvGrpSpPr>
        <p:grpSpPr bwMode="auto">
          <a:xfrm>
            <a:off x="2057400" y="5334000"/>
            <a:ext cx="685800" cy="838200"/>
            <a:chOff x="1008" y="1560"/>
            <a:chExt cx="432" cy="528"/>
          </a:xfrm>
        </p:grpSpPr>
        <p:grpSp>
          <p:nvGrpSpPr>
            <p:cNvPr id="102479" name="Group 79"/>
            <p:cNvGrpSpPr>
              <a:grpSpLocks/>
            </p:cNvGrpSpPr>
            <p:nvPr/>
          </p:nvGrpSpPr>
          <p:grpSpPr bwMode="auto">
            <a:xfrm>
              <a:off x="1008" y="1560"/>
              <a:ext cx="432" cy="528"/>
              <a:chOff x="1008" y="1560"/>
              <a:chExt cx="432" cy="528"/>
            </a:xfrm>
          </p:grpSpPr>
          <p:sp>
            <p:nvSpPr>
              <p:cNvPr id="102480" name="Oval 80"/>
              <p:cNvSpPr>
                <a:spLocks noChangeArrowheads="1"/>
              </p:cNvSpPr>
              <p:nvPr/>
            </p:nvSpPr>
            <p:spPr bwMode="auto">
              <a:xfrm>
                <a:off x="1008" y="1560"/>
                <a:ext cx="384" cy="528"/>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81" name="Oval 81"/>
              <p:cNvSpPr>
                <a:spLocks noChangeArrowheads="1"/>
              </p:cNvSpPr>
              <p:nvPr/>
            </p:nvSpPr>
            <p:spPr bwMode="auto">
              <a:xfrm rot="-1749792">
                <a:off x="1344" y="1752"/>
                <a:ext cx="96" cy="144"/>
              </a:xfrm>
              <a:prstGeom prst="ellipse">
                <a:avLst/>
              </a:prstGeom>
              <a:solidFill>
                <a:schemeClr val="tx1"/>
              </a:soli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82" name="Freeform 82"/>
              <p:cNvSpPr>
                <a:spLocks/>
              </p:cNvSpPr>
              <p:nvPr/>
            </p:nvSpPr>
            <p:spPr bwMode="auto">
              <a:xfrm>
                <a:off x="1200" y="1896"/>
                <a:ext cx="144" cy="96"/>
              </a:xfrm>
              <a:custGeom>
                <a:avLst/>
                <a:gdLst>
                  <a:gd name="T0" fmla="*/ 149 w 149"/>
                  <a:gd name="T1" fmla="*/ 54 h 54"/>
                  <a:gd name="T2" fmla="*/ 0 w 149"/>
                  <a:gd name="T3" fmla="*/ 0 h 54"/>
                </a:gdLst>
                <a:ahLst/>
                <a:cxnLst>
                  <a:cxn ang="0">
                    <a:pos x="T0" y="T1"/>
                  </a:cxn>
                  <a:cxn ang="0">
                    <a:pos x="T2" y="T3"/>
                  </a:cxn>
                </a:cxnLst>
                <a:rect l="0" t="0" r="r" b="b"/>
                <a:pathLst>
                  <a:path w="149" h="54">
                    <a:moveTo>
                      <a:pt x="149" y="54"/>
                    </a:moveTo>
                    <a:cubicBezTo>
                      <a:pt x="92" y="45"/>
                      <a:pt x="40" y="44"/>
                      <a:pt x="0" y="0"/>
                    </a:cubicBezTo>
                  </a:path>
                </a:pathLst>
              </a:custGeom>
              <a:solidFill>
                <a:schemeClr val="bg1"/>
              </a:solidFill>
              <a:ln w="38100" cmpd="sng">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02483" name="Freeform 83"/>
            <p:cNvSpPr>
              <a:spLocks/>
            </p:cNvSpPr>
            <p:nvPr/>
          </p:nvSpPr>
          <p:spPr bwMode="auto">
            <a:xfrm>
              <a:off x="1248" y="1665"/>
              <a:ext cx="96" cy="111"/>
            </a:xfrm>
            <a:custGeom>
              <a:avLst/>
              <a:gdLst>
                <a:gd name="T0" fmla="*/ 0 w 64"/>
                <a:gd name="T1" fmla="*/ 50 h 87"/>
                <a:gd name="T2" fmla="*/ 64 w 64"/>
                <a:gd name="T3" fmla="*/ 29 h 87"/>
                <a:gd name="T4" fmla="*/ 0 w 64"/>
                <a:gd name="T5" fmla="*/ 50 h 87"/>
              </a:gdLst>
              <a:ahLst/>
              <a:cxnLst>
                <a:cxn ang="0">
                  <a:pos x="T0" y="T1"/>
                </a:cxn>
                <a:cxn ang="0">
                  <a:pos x="T2" y="T3"/>
                </a:cxn>
                <a:cxn ang="0">
                  <a:pos x="T4" y="T5"/>
                </a:cxn>
              </a:cxnLst>
              <a:rect l="0" t="0" r="r" b="b"/>
              <a:pathLst>
                <a:path w="64" h="87">
                  <a:moveTo>
                    <a:pt x="0" y="50"/>
                  </a:moveTo>
                  <a:cubicBezTo>
                    <a:pt x="38" y="87"/>
                    <a:pt x="49" y="75"/>
                    <a:pt x="64" y="29"/>
                  </a:cubicBezTo>
                  <a:cubicBezTo>
                    <a:pt x="32" y="18"/>
                    <a:pt x="0" y="0"/>
                    <a:pt x="0" y="50"/>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02504" name="Text Box 104"/>
          <p:cNvSpPr txBox="1">
            <a:spLocks noChangeArrowheads="1"/>
          </p:cNvSpPr>
          <p:nvPr/>
        </p:nvSpPr>
        <p:spPr bwMode="auto">
          <a:xfrm>
            <a:off x="990600" y="16002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a.</a:t>
            </a:r>
          </a:p>
        </p:txBody>
      </p:sp>
      <p:sp>
        <p:nvSpPr>
          <p:cNvPr id="102505" name="Text Box 105"/>
          <p:cNvSpPr txBox="1">
            <a:spLocks noChangeArrowheads="1"/>
          </p:cNvSpPr>
          <p:nvPr/>
        </p:nvSpPr>
        <p:spPr bwMode="auto">
          <a:xfrm>
            <a:off x="990600" y="3519488"/>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b.</a:t>
            </a:r>
          </a:p>
        </p:txBody>
      </p:sp>
      <p:sp>
        <p:nvSpPr>
          <p:cNvPr id="102506" name="Text Box 106"/>
          <p:cNvSpPr txBox="1">
            <a:spLocks noChangeArrowheads="1"/>
          </p:cNvSpPr>
          <p:nvPr/>
        </p:nvSpPr>
        <p:spPr bwMode="auto">
          <a:xfrm>
            <a:off x="990600" y="5540375"/>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c.</a:t>
            </a:r>
          </a:p>
        </p:txBody>
      </p:sp>
      <p:sp>
        <p:nvSpPr>
          <p:cNvPr id="102452" name="Line 52"/>
          <p:cNvSpPr>
            <a:spLocks noChangeShapeType="1"/>
          </p:cNvSpPr>
          <p:nvPr/>
        </p:nvSpPr>
        <p:spPr bwMode="auto">
          <a:xfrm flipV="1">
            <a:off x="2743200" y="976313"/>
            <a:ext cx="1905000" cy="581025"/>
          </a:xfrm>
          <a:prstGeom prst="line">
            <a:avLst/>
          </a:prstGeom>
          <a:noFill/>
          <a:ln w="9525">
            <a:solidFill>
              <a:schemeClr val="tx1"/>
            </a:solidFill>
            <a:round/>
            <a:headEnd type="triangl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3" name="Line 53"/>
          <p:cNvSpPr>
            <a:spLocks noChangeShapeType="1"/>
          </p:cNvSpPr>
          <p:nvPr/>
        </p:nvSpPr>
        <p:spPr bwMode="auto">
          <a:xfrm rot="337938" flipV="1">
            <a:off x="2740025" y="1238250"/>
            <a:ext cx="1895475" cy="457200"/>
          </a:xfrm>
          <a:prstGeom prst="line">
            <a:avLst/>
          </a:prstGeom>
          <a:noFill/>
          <a:ln w="9525">
            <a:solidFill>
              <a:schemeClr val="tx1"/>
            </a:solidFill>
            <a:round/>
            <a:headEnd type="triangl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8" name="Line 58"/>
          <p:cNvSpPr>
            <a:spLocks noChangeShapeType="1"/>
          </p:cNvSpPr>
          <p:nvPr/>
        </p:nvSpPr>
        <p:spPr bwMode="auto">
          <a:xfrm flipV="1">
            <a:off x="2667000" y="2971800"/>
            <a:ext cx="1968500" cy="446088"/>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59" name="Line 59"/>
          <p:cNvSpPr>
            <a:spLocks noChangeShapeType="1"/>
          </p:cNvSpPr>
          <p:nvPr/>
        </p:nvSpPr>
        <p:spPr bwMode="auto">
          <a:xfrm flipV="1">
            <a:off x="2667000" y="3227388"/>
            <a:ext cx="1968500" cy="257175"/>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60" name="Line 60"/>
          <p:cNvSpPr>
            <a:spLocks noChangeShapeType="1"/>
          </p:cNvSpPr>
          <p:nvPr/>
        </p:nvSpPr>
        <p:spPr bwMode="auto">
          <a:xfrm>
            <a:off x="2667000" y="3551238"/>
            <a:ext cx="1968500" cy="68262"/>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61" name="Line 61"/>
          <p:cNvSpPr>
            <a:spLocks noChangeShapeType="1"/>
          </p:cNvSpPr>
          <p:nvPr/>
        </p:nvSpPr>
        <p:spPr bwMode="auto">
          <a:xfrm>
            <a:off x="2667000" y="3619500"/>
            <a:ext cx="1968500" cy="357188"/>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71" name="Freeform 71"/>
          <p:cNvSpPr>
            <a:spLocks/>
          </p:cNvSpPr>
          <p:nvPr/>
        </p:nvSpPr>
        <p:spPr bwMode="auto">
          <a:xfrm>
            <a:off x="2438400" y="3519488"/>
            <a:ext cx="152400" cy="176212"/>
          </a:xfrm>
          <a:custGeom>
            <a:avLst/>
            <a:gdLst>
              <a:gd name="T0" fmla="*/ 0 w 64"/>
              <a:gd name="T1" fmla="*/ 50 h 87"/>
              <a:gd name="T2" fmla="*/ 64 w 64"/>
              <a:gd name="T3" fmla="*/ 29 h 87"/>
              <a:gd name="T4" fmla="*/ 0 w 64"/>
              <a:gd name="T5" fmla="*/ 50 h 87"/>
            </a:gdLst>
            <a:ahLst/>
            <a:cxnLst>
              <a:cxn ang="0">
                <a:pos x="T0" y="T1"/>
              </a:cxn>
              <a:cxn ang="0">
                <a:pos x="T2" y="T3"/>
              </a:cxn>
              <a:cxn ang="0">
                <a:pos x="T4" y="T5"/>
              </a:cxn>
            </a:cxnLst>
            <a:rect l="0" t="0" r="r" b="b"/>
            <a:pathLst>
              <a:path w="64" h="87">
                <a:moveTo>
                  <a:pt x="0" y="50"/>
                </a:moveTo>
                <a:cubicBezTo>
                  <a:pt x="38" y="87"/>
                  <a:pt x="49" y="75"/>
                  <a:pt x="64" y="29"/>
                </a:cubicBezTo>
                <a:cubicBezTo>
                  <a:pt x="32" y="18"/>
                  <a:pt x="0" y="0"/>
                  <a:pt x="0" y="50"/>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02514" name="Group 114"/>
          <p:cNvGrpSpPr>
            <a:grpSpLocks/>
          </p:cNvGrpSpPr>
          <p:nvPr/>
        </p:nvGrpSpPr>
        <p:grpSpPr bwMode="auto">
          <a:xfrm>
            <a:off x="2590800" y="4800600"/>
            <a:ext cx="2362200" cy="1295400"/>
            <a:chOff x="1632" y="2736"/>
            <a:chExt cx="1488" cy="816"/>
          </a:xfrm>
        </p:grpSpPr>
        <p:sp>
          <p:nvSpPr>
            <p:cNvPr id="102439" name="Line 39"/>
            <p:cNvSpPr>
              <a:spLocks noChangeShapeType="1"/>
            </p:cNvSpPr>
            <p:nvPr/>
          </p:nvSpPr>
          <p:spPr bwMode="auto">
            <a:xfrm>
              <a:off x="1632" y="3202"/>
              <a:ext cx="1288" cy="62"/>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42" name="Line 42"/>
            <p:cNvSpPr>
              <a:spLocks noChangeShapeType="1"/>
            </p:cNvSpPr>
            <p:nvPr/>
          </p:nvSpPr>
          <p:spPr bwMode="auto">
            <a:xfrm rot="337938" flipV="1">
              <a:off x="1720" y="2940"/>
              <a:ext cx="1202" cy="272"/>
            </a:xfrm>
            <a:prstGeom prst="line">
              <a:avLst/>
            </a:prstGeom>
            <a:noFill/>
            <a:ln w="9525">
              <a:solidFill>
                <a:schemeClr val="tx1"/>
              </a:solidFill>
              <a:round/>
              <a:headEnd type="triangl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44" name="Line 44"/>
            <p:cNvSpPr>
              <a:spLocks noChangeShapeType="1"/>
            </p:cNvSpPr>
            <p:nvPr/>
          </p:nvSpPr>
          <p:spPr bwMode="auto">
            <a:xfrm>
              <a:off x="1728" y="3264"/>
              <a:ext cx="1192" cy="240"/>
            </a:xfrm>
            <a:prstGeom prst="line">
              <a:avLst/>
            </a:prstGeom>
            <a:noFill/>
            <a:ln w="9525">
              <a:solidFill>
                <a:schemeClr val="tx1"/>
              </a:solidFill>
              <a:round/>
              <a:headEnd type="triangl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45" name="Rectangle 45"/>
            <p:cNvSpPr>
              <a:spLocks noChangeArrowheads="1"/>
            </p:cNvSpPr>
            <p:nvPr/>
          </p:nvSpPr>
          <p:spPr bwMode="auto">
            <a:xfrm>
              <a:off x="2928" y="2736"/>
              <a:ext cx="192" cy="816"/>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102513" name="Rectangle 113"/>
            <p:cNvSpPr>
              <a:spLocks noChangeArrowheads="1"/>
            </p:cNvSpPr>
            <p:nvPr/>
          </p:nvSpPr>
          <p:spPr bwMode="auto">
            <a:xfrm>
              <a:off x="2502" y="2878"/>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a:t>Question 32</a:t>
            </a:r>
          </a:p>
        </p:txBody>
      </p:sp>
      <p:sp>
        <p:nvSpPr>
          <p:cNvPr id="135171" name="Rectangle 3"/>
          <p:cNvSpPr>
            <a:spLocks noGrp="1" noChangeArrowheads="1"/>
          </p:cNvSpPr>
          <p:nvPr>
            <p:ph type="body" idx="1"/>
          </p:nvPr>
        </p:nvSpPr>
        <p:spPr/>
        <p:txBody>
          <a:bodyPr/>
          <a:lstStyle/>
          <a:p>
            <a:pPr>
              <a:spcBef>
                <a:spcPct val="50000"/>
              </a:spcBef>
              <a:buFontTx/>
              <a:buNone/>
            </a:pPr>
            <a:r>
              <a:rPr lang="en-US" sz="2400"/>
              <a:t>Have you ever heard about research on whether people think something goes out of the eyes when we see-- in an experiment, in class, on TV, or elsewhere?     </a:t>
            </a:r>
          </a:p>
          <a:p>
            <a:pPr>
              <a:spcBef>
                <a:spcPct val="50000"/>
              </a:spcBef>
              <a:buFontTx/>
              <a:buNone/>
            </a:pPr>
            <a:r>
              <a:rPr lang="en-US" sz="2400"/>
              <a:t>			A = Yes  B = No</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1"/>
          </p:nvPr>
        </p:nvSpPr>
        <p:spPr>
          <a:xfrm>
            <a:off x="381000" y="457200"/>
            <a:ext cx="8458200" cy="2971800"/>
          </a:xfrm>
        </p:spPr>
        <p:txBody>
          <a:bodyPr/>
          <a:lstStyle/>
          <a:p>
            <a:r>
              <a:rPr lang="en-US" sz="2400"/>
              <a:t>Imagine you are watching a video of two teams, each passing basketballs back and forth.  People in one team have white shirts on and people in the other team have black shirts on. </a:t>
            </a:r>
          </a:p>
          <a:p>
            <a:r>
              <a:rPr lang="en-US" sz="2400"/>
              <a:t>Your task is to continuously watch the white team and to count the number of times that they pass the ball, while ignoring the black teams passes.</a:t>
            </a:r>
            <a:r>
              <a:rPr lang="en-US"/>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213" y="989013"/>
            <a:ext cx="6503987" cy="48783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Text Box 3"/>
          <p:cNvSpPr txBox="1">
            <a:spLocks noChangeArrowheads="1"/>
          </p:cNvSpPr>
          <p:nvPr/>
        </p:nvSpPr>
        <p:spPr bwMode="auto">
          <a:xfrm>
            <a:off x="762000" y="457200"/>
            <a:ext cx="754380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20000"/>
              </a:spcBef>
            </a:pPr>
            <a:r>
              <a:rPr lang="en-US"/>
              <a:t>While you are counting passes, a man dressed in a gorilla suit walks through the teams, bangs his chest and walks out.</a:t>
            </a:r>
            <a:r>
              <a:rPr lang="en-US" sz="2800"/>
              <a:t>  </a:t>
            </a:r>
          </a:p>
          <a:p>
            <a:pPr>
              <a:spcBef>
                <a:spcPct val="50000"/>
              </a:spcBef>
            </a:pPr>
            <a:endParaRPr lang="en-US"/>
          </a:p>
        </p:txBody>
      </p:sp>
      <p:pic>
        <p:nvPicPr>
          <p:cNvPr id="153604" name="Picture 4" descr="simons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981200"/>
            <a:ext cx="4114800" cy="3081338"/>
          </a:xfrm>
          <a:prstGeom prst="rect">
            <a:avLst/>
          </a:prstGeom>
          <a:noFill/>
          <a:extLst>
            <a:ext uri="{909E8E84-426E-40dd-AFC4-6F175D3DCCD1}">
              <a14:hiddenFill xmlns:a14="http://schemas.microsoft.com/office/drawing/2010/main">
                <a:solidFill>
                  <a:srgbClr val="FFFFFF"/>
                </a:solidFill>
              </a14:hiddenFill>
            </a:ext>
          </a:extLst>
        </p:spPr>
      </p:pic>
      <p:sp>
        <p:nvSpPr>
          <p:cNvPr id="153605" name="Text Box 5"/>
          <p:cNvSpPr txBox="1">
            <a:spLocks noChangeArrowheads="1"/>
          </p:cNvSpPr>
          <p:nvPr/>
        </p:nvSpPr>
        <p:spPr bwMode="auto">
          <a:xfrm>
            <a:off x="3124200" y="54864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Man in gorilla suit</a:t>
            </a:r>
          </a:p>
        </p:txBody>
      </p:sp>
      <p:sp>
        <p:nvSpPr>
          <p:cNvPr id="153606" name="Line 6"/>
          <p:cNvSpPr>
            <a:spLocks noChangeShapeType="1"/>
          </p:cNvSpPr>
          <p:nvPr/>
        </p:nvSpPr>
        <p:spPr bwMode="auto">
          <a:xfrm flipV="1">
            <a:off x="5715000" y="4267200"/>
            <a:ext cx="838200" cy="1447800"/>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5360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88" y="1981200"/>
            <a:ext cx="4113212"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3608" name="Line 8"/>
          <p:cNvSpPr>
            <a:spLocks noChangeShapeType="1"/>
          </p:cNvSpPr>
          <p:nvPr/>
        </p:nvSpPr>
        <p:spPr bwMode="auto">
          <a:xfrm flipH="1" flipV="1">
            <a:off x="1828800" y="4495800"/>
            <a:ext cx="1295400" cy="1143000"/>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85800" y="228600"/>
            <a:ext cx="7772400" cy="1143000"/>
          </a:xfrm>
        </p:spPr>
        <p:txBody>
          <a:bodyPr/>
          <a:lstStyle/>
          <a:p>
            <a:r>
              <a:rPr lang="en-US"/>
              <a:t>Question 33</a:t>
            </a:r>
          </a:p>
        </p:txBody>
      </p:sp>
      <p:sp>
        <p:nvSpPr>
          <p:cNvPr id="112643" name="Rectangle 3"/>
          <p:cNvSpPr>
            <a:spLocks noGrp="1" noChangeArrowheads="1"/>
          </p:cNvSpPr>
          <p:nvPr>
            <p:ph type="body" idx="1"/>
          </p:nvPr>
        </p:nvSpPr>
        <p:spPr>
          <a:xfrm>
            <a:off x="685800" y="1371600"/>
            <a:ext cx="7772400" cy="3505200"/>
          </a:xfrm>
        </p:spPr>
        <p:txBody>
          <a:bodyPr/>
          <a:lstStyle/>
          <a:p>
            <a:pPr>
              <a:lnSpc>
                <a:spcPct val="90000"/>
              </a:lnSpc>
            </a:pPr>
            <a:r>
              <a:rPr lang="en-US" sz="2800"/>
              <a:t>If you were counting passes, do you think you would notice the man in the gorilla suit walk through and bang his chest?</a:t>
            </a:r>
            <a:endParaRPr lang="en-US"/>
          </a:p>
          <a:p>
            <a:pPr>
              <a:lnSpc>
                <a:spcPct val="90000"/>
              </a:lnSpc>
              <a:buFontTx/>
              <a:buNone/>
            </a:pPr>
            <a:endParaRPr lang="en-US" sz="1200"/>
          </a:p>
          <a:p>
            <a:pPr lvl="1">
              <a:lnSpc>
                <a:spcPct val="90000"/>
              </a:lnSpc>
              <a:buFontTx/>
              <a:buNone/>
            </a:pPr>
            <a:r>
              <a:rPr lang="en-US" sz="2000"/>
              <a:t>    a.  I definitely would not notice the man in the gorilla suit</a:t>
            </a:r>
          </a:p>
          <a:p>
            <a:pPr lvl="1">
              <a:lnSpc>
                <a:spcPct val="90000"/>
              </a:lnSpc>
              <a:buFontTx/>
              <a:buNone/>
            </a:pPr>
            <a:r>
              <a:rPr lang="en-US" sz="2000"/>
              <a:t>	b.  I probably would not notice the man in the gorilla suit </a:t>
            </a:r>
          </a:p>
          <a:p>
            <a:pPr lvl="1">
              <a:lnSpc>
                <a:spcPct val="90000"/>
              </a:lnSpc>
              <a:buFontTx/>
              <a:buNone/>
            </a:pPr>
            <a:r>
              <a:rPr lang="en-US" sz="2000"/>
              <a:t>	c.  I probably would notice the man in the gorilla suit</a:t>
            </a:r>
          </a:p>
          <a:p>
            <a:pPr lvl="1">
              <a:lnSpc>
                <a:spcPct val="90000"/>
              </a:lnSpc>
              <a:buFontTx/>
              <a:buNone/>
            </a:pPr>
            <a:r>
              <a:rPr lang="en-US" sz="2000"/>
              <a:t>	d.  I definitely would notice the man in the gorilla suit</a:t>
            </a:r>
          </a:p>
          <a:p>
            <a:pPr>
              <a:lnSpc>
                <a:spcPct val="90000"/>
              </a:lnSpc>
              <a:spcBef>
                <a:spcPct val="50000"/>
              </a:spcBef>
              <a:buFontTx/>
              <a:buNone/>
            </a:pPr>
            <a:endParaRPr lang="en-US" sz="2000"/>
          </a:p>
          <a:p>
            <a:pPr>
              <a:lnSpc>
                <a:spcPct val="90000"/>
              </a:lnSpc>
            </a:pP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type="body" idx="1"/>
          </p:nvPr>
        </p:nvSpPr>
        <p:spPr>
          <a:xfrm>
            <a:off x="685800" y="266700"/>
            <a:ext cx="8077200" cy="1600200"/>
          </a:xfrm>
        </p:spPr>
        <p:txBody>
          <a:bodyPr/>
          <a:lstStyle/>
          <a:p>
            <a:pPr>
              <a:lnSpc>
                <a:spcPct val="90000"/>
              </a:lnSpc>
            </a:pPr>
            <a:r>
              <a:rPr lang="en-US" sz="2400"/>
              <a:t>Imagine you are driving and you are trying to  think of the answer for one question of a cross word puzzle you were working on this morning.  You are rehearsing the question in your mind and trying to think of the answer.   While you are driving and thinking there is a pedestrian crossing sign on your right.</a:t>
            </a:r>
          </a:p>
        </p:txBody>
      </p:sp>
      <p:grpSp>
        <p:nvGrpSpPr>
          <p:cNvPr id="114700" name="Group 12"/>
          <p:cNvGrpSpPr>
            <a:grpSpLocks/>
          </p:cNvGrpSpPr>
          <p:nvPr/>
        </p:nvGrpSpPr>
        <p:grpSpPr bwMode="auto">
          <a:xfrm>
            <a:off x="2133600" y="2438400"/>
            <a:ext cx="5181600" cy="3810000"/>
            <a:chOff x="1344" y="1536"/>
            <a:chExt cx="3264" cy="2400"/>
          </a:xfrm>
        </p:grpSpPr>
        <p:sp>
          <p:nvSpPr>
            <p:cNvPr id="114699" name="Rectangle 11"/>
            <p:cNvSpPr>
              <a:spLocks noChangeArrowheads="1"/>
            </p:cNvSpPr>
            <p:nvPr/>
          </p:nvSpPr>
          <p:spPr bwMode="auto">
            <a:xfrm>
              <a:off x="1344" y="1536"/>
              <a:ext cx="3264" cy="2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1469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 y="1632"/>
              <a:ext cx="2983" cy="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4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76200"/>
            <a:ext cx="7772400" cy="1143000"/>
          </a:xfrm>
        </p:spPr>
        <p:txBody>
          <a:bodyPr/>
          <a:lstStyle/>
          <a:p>
            <a:r>
              <a:rPr lang="en-US"/>
              <a:t>Question 34 </a:t>
            </a:r>
          </a:p>
        </p:txBody>
      </p:sp>
      <p:sp>
        <p:nvSpPr>
          <p:cNvPr id="113669" name="Rectangle 5"/>
          <p:cNvSpPr>
            <a:spLocks noGrp="1" noChangeArrowheads="1"/>
          </p:cNvSpPr>
          <p:nvPr>
            <p:ph type="body" idx="1"/>
          </p:nvPr>
        </p:nvSpPr>
        <p:spPr>
          <a:xfrm>
            <a:off x="457200" y="1371600"/>
            <a:ext cx="8305800" cy="4114800"/>
          </a:xfrm>
        </p:spPr>
        <p:txBody>
          <a:bodyPr/>
          <a:lstStyle/>
          <a:p>
            <a:pPr marL="609600" indent="-609600">
              <a:lnSpc>
                <a:spcPct val="90000"/>
              </a:lnSpc>
            </a:pPr>
            <a:r>
              <a:rPr lang="en-US" sz="2800"/>
              <a:t>While you were rehearsing the crossword puzzle in your head, trying to think of the answer do you think you would notice the pedestrian sign on your right?</a:t>
            </a:r>
          </a:p>
          <a:p>
            <a:pPr marL="990600" lvl="1" indent="-533400">
              <a:lnSpc>
                <a:spcPct val="90000"/>
              </a:lnSpc>
              <a:buFontTx/>
              <a:buNone/>
            </a:pPr>
            <a:r>
              <a:rPr lang="en-US" sz="2400"/>
              <a:t> 	a.  I definitely would not notice the pedestrian sign</a:t>
            </a:r>
          </a:p>
          <a:p>
            <a:pPr marL="990600" lvl="1" indent="-533400">
              <a:lnSpc>
                <a:spcPct val="90000"/>
              </a:lnSpc>
              <a:buFontTx/>
              <a:buNone/>
            </a:pPr>
            <a:r>
              <a:rPr lang="en-US" sz="2400"/>
              <a:t>	b.  I probably would not notice the pedestrian sign </a:t>
            </a:r>
          </a:p>
          <a:p>
            <a:pPr marL="990600" lvl="1" indent="-533400">
              <a:lnSpc>
                <a:spcPct val="90000"/>
              </a:lnSpc>
              <a:buFontTx/>
              <a:buNone/>
            </a:pPr>
            <a:r>
              <a:rPr lang="en-US" sz="2400"/>
              <a:t>	c.  I probably would notice the pedestrian sign</a:t>
            </a:r>
          </a:p>
          <a:p>
            <a:pPr marL="990600" lvl="1" indent="-533400">
              <a:lnSpc>
                <a:spcPct val="90000"/>
              </a:lnSpc>
              <a:buFontTx/>
              <a:buNone/>
            </a:pPr>
            <a:r>
              <a:rPr lang="en-US" sz="2400"/>
              <a:t>	d.  I definitely would notice the pedestrian sign</a:t>
            </a:r>
          </a:p>
          <a:p>
            <a:pPr marL="990600" lvl="1" indent="-533400">
              <a:lnSpc>
                <a:spcPct val="90000"/>
              </a:lnSpc>
              <a:buFontTx/>
              <a:buAutoNum type="alphaLcPeriod"/>
            </a:pPr>
            <a:endParaRPr lang="en-US" sz="2400"/>
          </a:p>
          <a:p>
            <a:pPr marL="609600" indent="-609600">
              <a:lnSpc>
                <a:spcPct val="90000"/>
              </a:lnSpc>
            </a:pPr>
            <a:endParaRPr lang="en-US" sz="28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type="body" idx="1"/>
          </p:nvPr>
        </p:nvSpPr>
        <p:spPr>
          <a:xfrm>
            <a:off x="685800" y="304800"/>
            <a:ext cx="7772400" cy="2362200"/>
          </a:xfrm>
        </p:spPr>
        <p:txBody>
          <a:bodyPr/>
          <a:lstStyle/>
          <a:p>
            <a:pPr>
              <a:lnSpc>
                <a:spcPct val="90000"/>
              </a:lnSpc>
            </a:pPr>
            <a:r>
              <a:rPr lang="en-US" sz="2400"/>
              <a:t>Now imagine you are driving and you are thinking about how you would rearrange your living room (where you will put the couch, TV etc.).  You are creating a mental image in your mind of your living room. While you are driving and thinking there is a pedestrian crossing sign on your right.</a:t>
            </a:r>
          </a:p>
          <a:p>
            <a:pPr>
              <a:lnSpc>
                <a:spcPct val="90000"/>
              </a:lnSpc>
            </a:pPr>
            <a:endParaRPr lang="en-US" sz="2800"/>
          </a:p>
        </p:txBody>
      </p:sp>
      <p:grpSp>
        <p:nvGrpSpPr>
          <p:cNvPr id="115724" name="Group 12"/>
          <p:cNvGrpSpPr>
            <a:grpSpLocks/>
          </p:cNvGrpSpPr>
          <p:nvPr/>
        </p:nvGrpSpPr>
        <p:grpSpPr bwMode="auto">
          <a:xfrm>
            <a:off x="2133600" y="2514600"/>
            <a:ext cx="5181600" cy="3810000"/>
            <a:chOff x="1344" y="1584"/>
            <a:chExt cx="3264" cy="2400"/>
          </a:xfrm>
        </p:grpSpPr>
        <p:sp>
          <p:nvSpPr>
            <p:cNvPr id="115721" name="Rectangle 9"/>
            <p:cNvSpPr>
              <a:spLocks noChangeArrowheads="1"/>
            </p:cNvSpPr>
            <p:nvPr/>
          </p:nvSpPr>
          <p:spPr bwMode="auto">
            <a:xfrm>
              <a:off x="1344" y="1584"/>
              <a:ext cx="3264" cy="2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11572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 y="1680"/>
              <a:ext cx="2983" cy="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5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4"/>
          <p:cNvSpPr>
            <a:spLocks noChangeArrowheads="1"/>
          </p:cNvSpPr>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endParaRPr lang="en-US" sz="4400">
              <a:solidFill>
                <a:schemeClr val="tx2"/>
              </a:solidFill>
            </a:endParaRPr>
          </a:p>
        </p:txBody>
      </p:sp>
      <p:sp>
        <p:nvSpPr>
          <p:cNvPr id="122885" name="Rectangle 5"/>
          <p:cNvSpPr>
            <a:spLocks noChangeArrowheads="1"/>
          </p:cNvSpPr>
          <p:nvPr/>
        </p:nvSpPr>
        <p:spPr bwMode="auto">
          <a:xfrm>
            <a:off x="457200" y="609600"/>
            <a:ext cx="80010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609600" indent="-609600">
              <a:spcBef>
                <a:spcPct val="20000"/>
              </a:spcBef>
              <a:buFontTx/>
              <a:buChar char="•"/>
            </a:pPr>
            <a:r>
              <a:rPr lang="en-US" sz="3200">
                <a:solidFill>
                  <a:schemeClr val="tx2"/>
                </a:solidFill>
              </a:rPr>
              <a:t>Question 35:</a:t>
            </a:r>
            <a:r>
              <a:rPr lang="en-US" sz="3200"/>
              <a:t> </a:t>
            </a:r>
            <a:r>
              <a:rPr lang="en-US" sz="2800"/>
              <a:t>While you were picturing how to rearrange your living room do you think you would notice the pedestrian sign on your right?</a:t>
            </a:r>
          </a:p>
          <a:p>
            <a:pPr marL="990600" lvl="1" indent="-533400">
              <a:spcBef>
                <a:spcPct val="20000"/>
              </a:spcBef>
            </a:pPr>
            <a:r>
              <a:rPr lang="en-US"/>
              <a:t> 	a.  I definitely would not notice the pedestrian sign</a:t>
            </a:r>
          </a:p>
          <a:p>
            <a:pPr marL="990600" lvl="1" indent="-533400">
              <a:spcBef>
                <a:spcPct val="20000"/>
              </a:spcBef>
            </a:pPr>
            <a:r>
              <a:rPr lang="en-US"/>
              <a:t>	b.  I probably would not notice the pedestrian sign</a:t>
            </a:r>
          </a:p>
          <a:p>
            <a:pPr marL="990600" lvl="1" indent="-533400">
              <a:spcBef>
                <a:spcPct val="20000"/>
              </a:spcBef>
            </a:pPr>
            <a:r>
              <a:rPr lang="en-US"/>
              <a:t>	c.  I probably would notice the pedestrian sign</a:t>
            </a:r>
          </a:p>
          <a:p>
            <a:pPr marL="990600" lvl="1" indent="-533400">
              <a:spcBef>
                <a:spcPct val="20000"/>
              </a:spcBef>
            </a:pPr>
            <a:r>
              <a:rPr lang="en-US"/>
              <a:t>	d.  I definitely would notice the pedestrian sign</a:t>
            </a:r>
          </a:p>
          <a:p>
            <a:pPr marL="990600" lvl="1" indent="-533400">
              <a:spcBef>
                <a:spcPct val="20000"/>
              </a:spcBef>
              <a:buFontTx/>
              <a:buAutoNum type="alphaLcPeriod"/>
            </a:pP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t>Question 36</a:t>
            </a:r>
          </a:p>
        </p:txBody>
      </p:sp>
      <p:sp>
        <p:nvSpPr>
          <p:cNvPr id="154628" name="Text Box 4"/>
          <p:cNvSpPr txBox="1">
            <a:spLocks noChangeArrowheads="1"/>
          </p:cNvSpPr>
          <p:nvPr>
            <p:ph type="body" idx="1"/>
          </p:nvPr>
        </p:nvSpPr>
        <p:spPr>
          <a:noFill/>
          <a:ln/>
        </p:spPr>
        <p:txBody>
          <a:bodyPr/>
          <a:lstStyle/>
          <a:p>
            <a:pPr>
              <a:spcBef>
                <a:spcPct val="50000"/>
              </a:spcBef>
              <a:buFontTx/>
              <a:buNone/>
            </a:pPr>
            <a:r>
              <a:rPr lang="en-US" sz="2400"/>
              <a:t>	Have you ever heard about research on dual task performance or the ability to do many things at once-- in an experiment, in class, on TV, or elsewhere?   </a:t>
            </a:r>
          </a:p>
          <a:p>
            <a:pPr>
              <a:spcBef>
                <a:spcPct val="50000"/>
              </a:spcBef>
              <a:buFontTx/>
              <a:buNone/>
            </a:pPr>
            <a:r>
              <a:rPr lang="en-US" sz="2400"/>
              <a:t>			A = Yes  B = No</a:t>
            </a:r>
          </a:p>
          <a:p>
            <a:pPr>
              <a:spcBef>
                <a:spcPct val="50000"/>
              </a:spcBef>
              <a:buFontTx/>
              <a:buNone/>
            </a:pPr>
            <a:endParaRPr lang="en-US" sz="24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4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457200"/>
            <a:ext cx="8153400" cy="2133600"/>
          </a:xfrm>
        </p:spPr>
        <p:txBody>
          <a:bodyPr/>
          <a:lstStyle/>
          <a:p>
            <a:pPr>
              <a:lnSpc>
                <a:spcPct val="90000"/>
              </a:lnSpc>
            </a:pPr>
            <a:r>
              <a:rPr lang="en-US" sz="2800"/>
              <a:t>Imagine that you were an airplane pilot and you were asked to help test a flight simulator under various environmental conditions. Among many practice runs flying with the simulator there was a runway obstruction.  A plane pulled out in front of you on the runway.</a:t>
            </a:r>
          </a:p>
        </p:txBody>
      </p:sp>
      <p:pic>
        <p:nvPicPr>
          <p:cNvPr id="1249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905125"/>
            <a:ext cx="5105400"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49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Text Box 4"/>
          <p:cNvSpPr txBox="1">
            <a:spLocks noChangeArrowheads="1"/>
          </p:cNvSpPr>
          <p:nvPr/>
        </p:nvSpPr>
        <p:spPr bwMode="auto">
          <a:xfrm>
            <a:off x="609600" y="1179513"/>
            <a:ext cx="7848600" cy="392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ea typeface="ＭＳ Ｐゴシック" charset="0"/>
              </a:defRPr>
            </a:lvl1pPr>
            <a:lvl2pPr marL="914400"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t>	</a:t>
            </a:r>
            <a:r>
              <a:rPr lang="en-US">
                <a:solidFill>
                  <a:schemeClr val="tx2"/>
                </a:solidFill>
              </a:rPr>
              <a:t>Question 37:</a:t>
            </a:r>
            <a:r>
              <a:rPr lang="en-US"/>
              <a:t>  What percentage of pilots do you think would fail to notice the obstruction in their practice runs with the simulator?</a:t>
            </a:r>
          </a:p>
          <a:p>
            <a:pPr>
              <a:spcBef>
                <a:spcPct val="50000"/>
              </a:spcBef>
              <a:buFont typeface="Times" charset="0"/>
              <a:buNone/>
            </a:pPr>
            <a:r>
              <a:rPr lang="en-US"/>
              <a:t>	a.  0%-5%		f.  26%-30%</a:t>
            </a:r>
          </a:p>
          <a:p>
            <a:pPr lvl="1">
              <a:spcBef>
                <a:spcPct val="50000"/>
              </a:spcBef>
              <a:buFont typeface="Times" charset="0"/>
              <a:buNone/>
            </a:pPr>
            <a:r>
              <a:rPr lang="en-US"/>
              <a:t>b.	6%-10%		g. 31%-35%</a:t>
            </a:r>
          </a:p>
          <a:p>
            <a:pPr lvl="1">
              <a:spcBef>
                <a:spcPct val="50000"/>
              </a:spcBef>
              <a:buFont typeface="Times" charset="0"/>
              <a:buNone/>
            </a:pPr>
            <a:r>
              <a:rPr lang="en-US"/>
              <a:t>c.	11%-15%		h. 36%-40%</a:t>
            </a:r>
          </a:p>
          <a:p>
            <a:pPr lvl="1">
              <a:spcBef>
                <a:spcPct val="50000"/>
              </a:spcBef>
              <a:buFont typeface="Times" charset="0"/>
              <a:buNone/>
            </a:pPr>
            <a:r>
              <a:rPr lang="en-US"/>
              <a:t>d.	16%-20%	 	i.  41%-45%</a:t>
            </a:r>
          </a:p>
          <a:p>
            <a:pPr lvl="1">
              <a:spcBef>
                <a:spcPct val="50000"/>
              </a:spcBef>
              <a:buFont typeface="Times" charset="0"/>
              <a:buNone/>
            </a:pPr>
            <a:r>
              <a:rPr lang="en-US"/>
              <a:t>e.	21%-25%		 j. 46%-50%</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t>Question 38</a:t>
            </a:r>
          </a:p>
        </p:txBody>
      </p:sp>
      <p:sp>
        <p:nvSpPr>
          <p:cNvPr id="155652" name="Text Box 4"/>
          <p:cNvSpPr txBox="1">
            <a:spLocks noChangeArrowheads="1"/>
          </p:cNvSpPr>
          <p:nvPr>
            <p:ph type="body" idx="1"/>
          </p:nvPr>
        </p:nvSpPr>
        <p:spPr>
          <a:noFill/>
          <a:ln/>
        </p:spPr>
        <p:txBody>
          <a:bodyPr/>
          <a:lstStyle/>
          <a:p>
            <a:pPr>
              <a:spcBef>
                <a:spcPct val="50000"/>
              </a:spcBef>
              <a:buFontTx/>
              <a:buNone/>
            </a:pPr>
            <a:r>
              <a:rPr lang="en-US" sz="2400"/>
              <a:t>	Have you ever heard about research on pilots</a:t>
            </a:r>
            <a:r>
              <a:rPr lang="ja-JP" altLang="en-US" sz="2400">
                <a:latin typeface="Arial"/>
              </a:rPr>
              <a:t>’</a:t>
            </a:r>
            <a:r>
              <a:rPr lang="en-US" sz="2400"/>
              <a:t> ability to detect obstructions in landing -- in an experiment, in class, on TV, or elsewhere?     </a:t>
            </a:r>
          </a:p>
          <a:p>
            <a:pPr>
              <a:spcBef>
                <a:spcPct val="50000"/>
              </a:spcBef>
              <a:buFontTx/>
              <a:buNone/>
            </a:pPr>
            <a:r>
              <a:rPr lang="en-US" sz="2400"/>
              <a:t>			 A = Yes  B = No</a:t>
            </a:r>
          </a:p>
          <a:p>
            <a:pPr>
              <a:spcBef>
                <a:spcPct val="50000"/>
              </a:spcBef>
              <a:buFontTx/>
              <a:buNone/>
            </a:pPr>
            <a:endParaRPr lang="en-US" sz="24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5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0" y="1082675"/>
            <a:ext cx="7302500" cy="4692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7" name="Text Box 7"/>
          <p:cNvSpPr txBox="1">
            <a:spLocks noChangeArrowheads="1"/>
          </p:cNvSpPr>
          <p:nvPr/>
        </p:nvSpPr>
        <p:spPr bwMode="auto">
          <a:xfrm>
            <a:off x="228600" y="228600"/>
            <a:ext cx="8686800" cy="312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50000"/>
              </a:spcBef>
            </a:pPr>
            <a:r>
              <a:rPr lang="en-US"/>
              <a:t>Features on a penny--think of how many you could remember without looking</a:t>
            </a:r>
          </a:p>
          <a:p>
            <a:pPr>
              <a:lnSpc>
                <a:spcPct val="60000"/>
              </a:lnSpc>
              <a:spcBef>
                <a:spcPct val="50000"/>
              </a:spcBef>
            </a:pPr>
            <a:r>
              <a:rPr lang="en-US"/>
              <a:t>	1.  </a:t>
            </a:r>
            <a:r>
              <a:rPr lang="ja-JP" altLang="en-US">
                <a:latin typeface="Arial"/>
              </a:rPr>
              <a:t>“</a:t>
            </a:r>
            <a:r>
              <a:rPr lang="en-US"/>
              <a:t>In God we Trust</a:t>
            </a:r>
            <a:r>
              <a:rPr lang="ja-JP" altLang="en-US">
                <a:latin typeface="Arial"/>
              </a:rPr>
              <a:t>”</a:t>
            </a:r>
            <a:r>
              <a:rPr lang="en-US"/>
              <a:t>     5.  </a:t>
            </a:r>
            <a:r>
              <a:rPr lang="ja-JP" altLang="en-US">
                <a:latin typeface="Arial"/>
              </a:rPr>
              <a:t>“</a:t>
            </a:r>
            <a:r>
              <a:rPr lang="en-US"/>
              <a:t> United States of America</a:t>
            </a:r>
            <a:r>
              <a:rPr lang="ja-JP" altLang="en-US">
                <a:latin typeface="Arial"/>
              </a:rPr>
              <a:t>”</a:t>
            </a:r>
            <a:endParaRPr lang="en-US"/>
          </a:p>
          <a:p>
            <a:pPr>
              <a:lnSpc>
                <a:spcPct val="60000"/>
              </a:lnSpc>
              <a:spcBef>
                <a:spcPct val="50000"/>
              </a:spcBef>
            </a:pPr>
            <a:r>
              <a:rPr lang="en-US"/>
              <a:t>	2.  </a:t>
            </a:r>
            <a:r>
              <a:rPr lang="ja-JP" altLang="en-US">
                <a:latin typeface="Arial"/>
              </a:rPr>
              <a:t>“</a:t>
            </a:r>
            <a:r>
              <a:rPr lang="en-US"/>
              <a:t>Liberty</a:t>
            </a:r>
            <a:r>
              <a:rPr lang="ja-JP" altLang="en-US">
                <a:latin typeface="Arial"/>
              </a:rPr>
              <a:t>”</a:t>
            </a:r>
            <a:r>
              <a:rPr lang="en-US"/>
              <a:t>		      6.  </a:t>
            </a:r>
            <a:r>
              <a:rPr lang="ja-JP" altLang="en-US">
                <a:latin typeface="Arial"/>
              </a:rPr>
              <a:t>“</a:t>
            </a:r>
            <a:r>
              <a:rPr lang="en-US"/>
              <a:t>ONE CENT</a:t>
            </a:r>
            <a:r>
              <a:rPr lang="ja-JP" altLang="en-US">
                <a:latin typeface="Arial"/>
              </a:rPr>
              <a:t>”</a:t>
            </a:r>
            <a:endParaRPr lang="en-US"/>
          </a:p>
          <a:p>
            <a:pPr>
              <a:lnSpc>
                <a:spcPct val="60000"/>
              </a:lnSpc>
              <a:spcBef>
                <a:spcPct val="50000"/>
              </a:spcBef>
            </a:pPr>
            <a:r>
              <a:rPr lang="en-US"/>
              <a:t>	3.   Lincoln head	      7.  </a:t>
            </a:r>
            <a:r>
              <a:rPr lang="ja-JP" altLang="en-US">
                <a:latin typeface="Arial"/>
              </a:rPr>
              <a:t>“</a:t>
            </a:r>
            <a:r>
              <a:rPr lang="en-US"/>
              <a:t>E-pluribus-unum</a:t>
            </a:r>
            <a:r>
              <a:rPr lang="ja-JP" altLang="en-US">
                <a:latin typeface="Arial"/>
              </a:rPr>
              <a:t>”</a:t>
            </a:r>
            <a:endParaRPr lang="en-US"/>
          </a:p>
          <a:p>
            <a:pPr>
              <a:lnSpc>
                <a:spcPct val="60000"/>
              </a:lnSpc>
              <a:spcBef>
                <a:spcPct val="50000"/>
              </a:spcBef>
            </a:pPr>
            <a:r>
              <a:rPr lang="en-US"/>
              <a:t>	4.   Year </a:t>
            </a:r>
            <a:r>
              <a:rPr lang="ja-JP" altLang="en-US">
                <a:latin typeface="Arial"/>
              </a:rPr>
              <a:t>“</a:t>
            </a:r>
            <a:r>
              <a:rPr lang="en-US"/>
              <a:t>1996</a:t>
            </a:r>
            <a:r>
              <a:rPr lang="ja-JP" altLang="en-US">
                <a:latin typeface="Arial"/>
              </a:rPr>
              <a:t>”</a:t>
            </a:r>
            <a:r>
              <a:rPr lang="en-US"/>
              <a:t>	      8.  Lincoln memorial building</a:t>
            </a:r>
          </a:p>
          <a:p>
            <a:pPr>
              <a:lnSpc>
                <a:spcPct val="60000"/>
              </a:lnSpc>
              <a:spcBef>
                <a:spcPct val="50000"/>
              </a:spcBef>
            </a:pPr>
            <a:r>
              <a:rPr lang="en-US"/>
              <a:t>		</a:t>
            </a:r>
          </a:p>
          <a:p>
            <a:pPr>
              <a:lnSpc>
                <a:spcPct val="50000"/>
              </a:lnSpc>
              <a:spcBef>
                <a:spcPct val="50000"/>
              </a:spcBef>
            </a:pPr>
            <a:r>
              <a:rPr lang="en-US"/>
              <a:t>	</a:t>
            </a:r>
          </a:p>
        </p:txBody>
      </p:sp>
      <p:grpSp>
        <p:nvGrpSpPr>
          <p:cNvPr id="128025" name="Group 25"/>
          <p:cNvGrpSpPr>
            <a:grpSpLocks/>
          </p:cNvGrpSpPr>
          <p:nvPr/>
        </p:nvGrpSpPr>
        <p:grpSpPr bwMode="auto">
          <a:xfrm>
            <a:off x="762000" y="2536825"/>
            <a:ext cx="7429500" cy="3635375"/>
            <a:chOff x="480" y="1598"/>
            <a:chExt cx="4680" cy="2290"/>
          </a:xfrm>
        </p:grpSpPr>
        <p:pic>
          <p:nvPicPr>
            <p:cNvPr id="1280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1896"/>
              <a:ext cx="2064" cy="1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80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 y="1896"/>
              <a:ext cx="2136" cy="1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8008" name="Text Box 8"/>
            <p:cNvSpPr txBox="1">
              <a:spLocks noChangeArrowheads="1"/>
            </p:cNvSpPr>
            <p:nvPr/>
          </p:nvSpPr>
          <p:spPr bwMode="auto">
            <a:xfrm>
              <a:off x="3408" y="1598"/>
              <a:ext cx="1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1">
                  <a:solidFill>
                    <a:srgbClr val="00CC00"/>
                  </a:solidFill>
                </a:rPr>
                <a:t>5</a:t>
              </a:r>
              <a:endParaRPr lang="en-US">
                <a:solidFill>
                  <a:srgbClr val="00CC00"/>
                </a:solidFill>
              </a:endParaRPr>
            </a:p>
          </p:txBody>
        </p:sp>
        <p:sp>
          <p:nvSpPr>
            <p:cNvPr id="128009" name="Text Box 9"/>
            <p:cNvSpPr txBox="1">
              <a:spLocks noChangeArrowheads="1"/>
            </p:cNvSpPr>
            <p:nvPr/>
          </p:nvSpPr>
          <p:spPr bwMode="auto">
            <a:xfrm>
              <a:off x="720" y="1598"/>
              <a:ext cx="1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1">
                  <a:solidFill>
                    <a:srgbClr val="00CC00"/>
                  </a:solidFill>
                </a:rPr>
                <a:t>1</a:t>
              </a:r>
              <a:endParaRPr lang="en-US">
                <a:solidFill>
                  <a:srgbClr val="00CC00"/>
                </a:solidFill>
              </a:endParaRPr>
            </a:p>
          </p:txBody>
        </p:sp>
        <p:sp>
          <p:nvSpPr>
            <p:cNvPr id="128010" name="Text Box 10"/>
            <p:cNvSpPr txBox="1">
              <a:spLocks noChangeArrowheads="1"/>
            </p:cNvSpPr>
            <p:nvPr/>
          </p:nvSpPr>
          <p:spPr bwMode="auto">
            <a:xfrm>
              <a:off x="1152" y="1608"/>
              <a:ext cx="1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1">
                  <a:solidFill>
                    <a:srgbClr val="00CC00"/>
                  </a:solidFill>
                </a:rPr>
                <a:t>2</a:t>
              </a:r>
              <a:endParaRPr lang="en-US">
                <a:solidFill>
                  <a:srgbClr val="00CC00"/>
                </a:solidFill>
              </a:endParaRPr>
            </a:p>
          </p:txBody>
        </p:sp>
        <p:sp>
          <p:nvSpPr>
            <p:cNvPr id="128011" name="Text Box 11"/>
            <p:cNvSpPr txBox="1">
              <a:spLocks noChangeArrowheads="1"/>
            </p:cNvSpPr>
            <p:nvPr/>
          </p:nvSpPr>
          <p:spPr bwMode="auto">
            <a:xfrm>
              <a:off x="1584" y="1608"/>
              <a:ext cx="1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1">
                  <a:solidFill>
                    <a:srgbClr val="00CC00"/>
                  </a:solidFill>
                </a:rPr>
                <a:t>3</a:t>
              </a:r>
              <a:endParaRPr lang="en-US">
                <a:solidFill>
                  <a:srgbClr val="00CC00"/>
                </a:solidFill>
              </a:endParaRPr>
            </a:p>
          </p:txBody>
        </p:sp>
        <p:sp>
          <p:nvSpPr>
            <p:cNvPr id="128012" name="Text Box 12"/>
            <p:cNvSpPr txBox="1">
              <a:spLocks noChangeArrowheads="1"/>
            </p:cNvSpPr>
            <p:nvPr/>
          </p:nvSpPr>
          <p:spPr bwMode="auto">
            <a:xfrm>
              <a:off x="1968" y="1608"/>
              <a:ext cx="1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1">
                  <a:solidFill>
                    <a:srgbClr val="00CC00"/>
                  </a:solidFill>
                </a:rPr>
                <a:t>4</a:t>
              </a:r>
              <a:endParaRPr lang="en-US">
                <a:solidFill>
                  <a:srgbClr val="00CC00"/>
                </a:solidFill>
              </a:endParaRPr>
            </a:p>
          </p:txBody>
        </p:sp>
        <p:sp>
          <p:nvSpPr>
            <p:cNvPr id="128013" name="Text Box 13"/>
            <p:cNvSpPr txBox="1">
              <a:spLocks noChangeArrowheads="1"/>
            </p:cNvSpPr>
            <p:nvPr/>
          </p:nvSpPr>
          <p:spPr bwMode="auto">
            <a:xfrm>
              <a:off x="3840" y="1608"/>
              <a:ext cx="1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1">
                  <a:solidFill>
                    <a:srgbClr val="00CC00"/>
                  </a:solidFill>
                </a:rPr>
                <a:t>6</a:t>
              </a:r>
              <a:endParaRPr lang="en-US">
                <a:solidFill>
                  <a:srgbClr val="00CC00"/>
                </a:solidFill>
              </a:endParaRPr>
            </a:p>
          </p:txBody>
        </p:sp>
        <p:sp>
          <p:nvSpPr>
            <p:cNvPr id="128014" name="Text Box 14"/>
            <p:cNvSpPr txBox="1">
              <a:spLocks noChangeArrowheads="1"/>
            </p:cNvSpPr>
            <p:nvPr/>
          </p:nvSpPr>
          <p:spPr bwMode="auto">
            <a:xfrm>
              <a:off x="4224" y="1608"/>
              <a:ext cx="1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1">
                  <a:solidFill>
                    <a:srgbClr val="00CC00"/>
                  </a:solidFill>
                </a:rPr>
                <a:t>7</a:t>
              </a:r>
              <a:endParaRPr lang="en-US">
                <a:solidFill>
                  <a:srgbClr val="00CC00"/>
                </a:solidFill>
              </a:endParaRPr>
            </a:p>
          </p:txBody>
        </p:sp>
        <p:sp>
          <p:nvSpPr>
            <p:cNvPr id="128015" name="Text Box 15"/>
            <p:cNvSpPr txBox="1">
              <a:spLocks noChangeArrowheads="1"/>
            </p:cNvSpPr>
            <p:nvPr/>
          </p:nvSpPr>
          <p:spPr bwMode="auto">
            <a:xfrm>
              <a:off x="4608" y="1608"/>
              <a:ext cx="1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1">
                  <a:solidFill>
                    <a:srgbClr val="00CC00"/>
                  </a:solidFill>
                </a:rPr>
                <a:t>8</a:t>
              </a:r>
              <a:endParaRPr lang="en-US">
                <a:solidFill>
                  <a:srgbClr val="00CC00"/>
                </a:solidFill>
              </a:endParaRPr>
            </a:p>
          </p:txBody>
        </p:sp>
        <p:sp>
          <p:nvSpPr>
            <p:cNvPr id="128016" name="Line 16"/>
            <p:cNvSpPr>
              <a:spLocks noChangeShapeType="1"/>
            </p:cNvSpPr>
            <p:nvPr/>
          </p:nvSpPr>
          <p:spPr bwMode="auto">
            <a:xfrm>
              <a:off x="768" y="1858"/>
              <a:ext cx="240" cy="182"/>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017" name="Line 17"/>
            <p:cNvSpPr>
              <a:spLocks noChangeShapeType="1"/>
            </p:cNvSpPr>
            <p:nvPr/>
          </p:nvSpPr>
          <p:spPr bwMode="auto">
            <a:xfrm flipH="1">
              <a:off x="816" y="1832"/>
              <a:ext cx="432" cy="976"/>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018" name="Line 18"/>
            <p:cNvSpPr>
              <a:spLocks noChangeShapeType="1"/>
            </p:cNvSpPr>
            <p:nvPr/>
          </p:nvSpPr>
          <p:spPr bwMode="auto">
            <a:xfrm flipH="1">
              <a:off x="1488" y="1832"/>
              <a:ext cx="240" cy="496"/>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019" name="Line 19"/>
            <p:cNvSpPr>
              <a:spLocks noChangeShapeType="1"/>
            </p:cNvSpPr>
            <p:nvPr/>
          </p:nvSpPr>
          <p:spPr bwMode="auto">
            <a:xfrm>
              <a:off x="2064" y="1832"/>
              <a:ext cx="0" cy="1216"/>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020" name="Line 20"/>
            <p:cNvSpPr>
              <a:spLocks noChangeShapeType="1"/>
            </p:cNvSpPr>
            <p:nvPr/>
          </p:nvSpPr>
          <p:spPr bwMode="auto">
            <a:xfrm>
              <a:off x="3504" y="1832"/>
              <a:ext cx="0" cy="352"/>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021" name="Line 21"/>
            <p:cNvSpPr>
              <a:spLocks noChangeShapeType="1"/>
            </p:cNvSpPr>
            <p:nvPr/>
          </p:nvSpPr>
          <p:spPr bwMode="auto">
            <a:xfrm flipH="1">
              <a:off x="3696" y="1848"/>
              <a:ext cx="240" cy="1440"/>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022" name="Line 22"/>
            <p:cNvSpPr>
              <a:spLocks noChangeShapeType="1"/>
            </p:cNvSpPr>
            <p:nvPr/>
          </p:nvSpPr>
          <p:spPr bwMode="auto">
            <a:xfrm>
              <a:off x="4272" y="1832"/>
              <a:ext cx="0" cy="352"/>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8023" name="Line 23"/>
            <p:cNvSpPr>
              <a:spLocks noChangeShapeType="1"/>
            </p:cNvSpPr>
            <p:nvPr/>
          </p:nvSpPr>
          <p:spPr bwMode="auto">
            <a:xfrm flipH="1">
              <a:off x="4320" y="1848"/>
              <a:ext cx="384" cy="912"/>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body" idx="1"/>
          </p:nvPr>
        </p:nvSpPr>
        <p:spPr>
          <a:xfrm>
            <a:off x="685800" y="1524000"/>
            <a:ext cx="7772400" cy="3429000"/>
          </a:xfrm>
        </p:spPr>
        <p:txBody>
          <a:bodyPr/>
          <a:lstStyle/>
          <a:p>
            <a:r>
              <a:rPr lang="en-US" sz="2800">
                <a:solidFill>
                  <a:schemeClr val="tx2"/>
                </a:solidFill>
              </a:rPr>
              <a:t>Question 39:</a:t>
            </a:r>
            <a:r>
              <a:rPr lang="en-US" sz="2800"/>
              <a:t>  Do you think you would place Lincoln</a:t>
            </a:r>
            <a:r>
              <a:rPr lang="ja-JP" altLang="en-US" sz="2800">
                <a:latin typeface="Arial"/>
              </a:rPr>
              <a:t>’</a:t>
            </a:r>
            <a:r>
              <a:rPr lang="en-US" sz="2800"/>
              <a:t>s head facing the correct direction? </a:t>
            </a:r>
          </a:p>
          <a:p>
            <a:pPr lvl="1">
              <a:buFontTx/>
              <a:buNone/>
            </a:pPr>
            <a:r>
              <a:rPr lang="en-US"/>
              <a:t>	</a:t>
            </a:r>
            <a:r>
              <a:rPr lang="en-US" sz="2400"/>
              <a:t>a.  I definitely would not</a:t>
            </a:r>
          </a:p>
          <a:p>
            <a:pPr lvl="1">
              <a:buFontTx/>
              <a:buNone/>
            </a:pPr>
            <a:r>
              <a:rPr lang="en-US" sz="2400"/>
              <a:t>	b.  I probably would not</a:t>
            </a:r>
          </a:p>
          <a:p>
            <a:pPr lvl="1">
              <a:buFontTx/>
              <a:buNone/>
            </a:pPr>
            <a:r>
              <a:rPr lang="en-US" sz="2400"/>
              <a:t>	c.  I probably would</a:t>
            </a:r>
          </a:p>
          <a:p>
            <a:pPr lvl="1">
              <a:buFontTx/>
              <a:buNone/>
            </a:pPr>
            <a:r>
              <a:rPr lang="en-US" sz="2400"/>
              <a:t>	d.  I definitely would</a:t>
            </a:r>
          </a:p>
        </p:txBody>
      </p:sp>
      <p:sp>
        <p:nvSpPr>
          <p:cNvPr id="126980" name="Text Box 4"/>
          <p:cNvSpPr txBox="1">
            <a:spLocks noChangeArrowheads="1"/>
          </p:cNvSpPr>
          <p:nvPr/>
        </p:nvSpPr>
        <p:spPr bwMode="auto">
          <a:xfrm>
            <a:off x="609600" y="152400"/>
            <a:ext cx="8077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If you were asked to draw a penny from memory, do you think you would place the features correctly.  Use the next few questions to answer.</a:t>
            </a:r>
          </a:p>
        </p:txBody>
      </p:sp>
      <p:pic>
        <p:nvPicPr>
          <p:cNvPr id="12698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392613"/>
            <a:ext cx="2425700" cy="231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69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370388"/>
            <a:ext cx="2514600" cy="234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685800" y="381000"/>
            <a:ext cx="7772400" cy="1143000"/>
          </a:xfrm>
        </p:spPr>
        <p:txBody>
          <a:bodyPr/>
          <a:lstStyle/>
          <a:p>
            <a:r>
              <a:rPr lang="en-US"/>
              <a:t>Question 40</a:t>
            </a:r>
          </a:p>
        </p:txBody>
      </p:sp>
      <p:sp>
        <p:nvSpPr>
          <p:cNvPr id="156675" name="Rectangle 3"/>
          <p:cNvSpPr>
            <a:spLocks noGrp="1" noChangeArrowheads="1"/>
          </p:cNvSpPr>
          <p:nvPr>
            <p:ph type="body" idx="1"/>
          </p:nvPr>
        </p:nvSpPr>
        <p:spPr>
          <a:xfrm>
            <a:off x="685800" y="1447800"/>
            <a:ext cx="7772400" cy="4114800"/>
          </a:xfrm>
        </p:spPr>
        <p:txBody>
          <a:bodyPr/>
          <a:lstStyle/>
          <a:p>
            <a:r>
              <a:rPr lang="en-US" sz="2800"/>
              <a:t>Do you think you would remember to put </a:t>
            </a:r>
            <a:r>
              <a:rPr lang="ja-JP" altLang="en-US" sz="2800">
                <a:latin typeface="Arial"/>
              </a:rPr>
              <a:t>“</a:t>
            </a:r>
            <a:r>
              <a:rPr lang="en-US" sz="2800"/>
              <a:t>Liberty</a:t>
            </a:r>
            <a:r>
              <a:rPr lang="ja-JP" altLang="en-US" sz="2800">
                <a:latin typeface="Arial"/>
              </a:rPr>
              <a:t>”</a:t>
            </a:r>
            <a:r>
              <a:rPr lang="en-US" sz="2800"/>
              <a:t> on the coin?</a:t>
            </a:r>
          </a:p>
          <a:p>
            <a:pPr lvl="1">
              <a:buFontTx/>
              <a:buNone/>
            </a:pPr>
            <a:r>
              <a:rPr lang="en-US" sz="2400"/>
              <a:t>	a.  I definitely would not</a:t>
            </a:r>
          </a:p>
          <a:p>
            <a:pPr lvl="1">
              <a:buFontTx/>
              <a:buNone/>
            </a:pPr>
            <a:r>
              <a:rPr lang="en-US" sz="2400"/>
              <a:t>	b.  I probably would not</a:t>
            </a:r>
          </a:p>
          <a:p>
            <a:pPr lvl="1">
              <a:buFontTx/>
              <a:buNone/>
            </a:pPr>
            <a:r>
              <a:rPr lang="en-US" sz="2400"/>
              <a:t>	c.  I probably would</a:t>
            </a:r>
          </a:p>
          <a:p>
            <a:pPr lvl="1">
              <a:buFontTx/>
              <a:buNone/>
            </a:pPr>
            <a:r>
              <a:rPr lang="en-US" sz="2400"/>
              <a:t>	d.  I definitely would</a:t>
            </a:r>
          </a:p>
          <a:p>
            <a:endParaRPr lang="en-US" sz="2800"/>
          </a:p>
          <a:p>
            <a:endParaRPr lang="en-US" sz="2800"/>
          </a:p>
        </p:txBody>
      </p:sp>
      <p:pic>
        <p:nvPicPr>
          <p:cNvPr id="1566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392613"/>
            <a:ext cx="2425700" cy="231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66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370388"/>
            <a:ext cx="2514600" cy="234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685800" y="304800"/>
            <a:ext cx="7772400" cy="1143000"/>
          </a:xfrm>
        </p:spPr>
        <p:txBody>
          <a:bodyPr/>
          <a:lstStyle/>
          <a:p>
            <a:r>
              <a:rPr lang="en-US"/>
              <a:t>Question 41</a:t>
            </a:r>
          </a:p>
        </p:txBody>
      </p:sp>
      <p:sp>
        <p:nvSpPr>
          <p:cNvPr id="157699" name="Rectangle 3"/>
          <p:cNvSpPr>
            <a:spLocks noGrp="1" noChangeArrowheads="1"/>
          </p:cNvSpPr>
          <p:nvPr>
            <p:ph type="body" idx="1"/>
          </p:nvPr>
        </p:nvSpPr>
        <p:spPr>
          <a:xfrm>
            <a:off x="685800" y="1295400"/>
            <a:ext cx="7772400" cy="4114800"/>
          </a:xfrm>
        </p:spPr>
        <p:txBody>
          <a:bodyPr/>
          <a:lstStyle/>
          <a:p>
            <a:r>
              <a:rPr lang="en-US" sz="2400"/>
              <a:t>Do you think you would remember to put </a:t>
            </a:r>
            <a:r>
              <a:rPr lang="ja-JP" altLang="en-US" sz="2400">
                <a:latin typeface="Arial"/>
              </a:rPr>
              <a:t>“</a:t>
            </a:r>
            <a:r>
              <a:rPr lang="en-US" sz="2400"/>
              <a:t>United States of America</a:t>
            </a:r>
            <a:r>
              <a:rPr lang="ja-JP" altLang="en-US" sz="2400">
                <a:latin typeface="Arial"/>
              </a:rPr>
              <a:t>”</a:t>
            </a:r>
            <a:r>
              <a:rPr lang="en-US" sz="2400"/>
              <a:t> on the building side of the coin and at the top, above the building?</a:t>
            </a:r>
            <a:endParaRPr lang="en-US" sz="2800"/>
          </a:p>
          <a:p>
            <a:pPr lvl="1">
              <a:buFontTx/>
              <a:buNone/>
            </a:pPr>
            <a:r>
              <a:rPr lang="en-US" sz="2400"/>
              <a:t>	a.  I definitely would not</a:t>
            </a:r>
          </a:p>
          <a:p>
            <a:pPr lvl="1">
              <a:buFontTx/>
              <a:buNone/>
            </a:pPr>
            <a:r>
              <a:rPr lang="en-US" sz="2400"/>
              <a:t>	b.  I probably would not</a:t>
            </a:r>
          </a:p>
          <a:p>
            <a:pPr lvl="1">
              <a:buFontTx/>
              <a:buNone/>
            </a:pPr>
            <a:r>
              <a:rPr lang="en-US" sz="2400"/>
              <a:t>	c.  I probably would</a:t>
            </a:r>
          </a:p>
          <a:p>
            <a:pPr lvl="1">
              <a:buFontTx/>
              <a:buNone/>
            </a:pPr>
            <a:r>
              <a:rPr lang="en-US" sz="2400"/>
              <a:t>	d.  I definitely would</a:t>
            </a:r>
          </a:p>
          <a:p>
            <a:endParaRPr lang="en-US" sz="2800"/>
          </a:p>
        </p:txBody>
      </p:sp>
      <p:pic>
        <p:nvPicPr>
          <p:cNvPr id="157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392613"/>
            <a:ext cx="2425700" cy="231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7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370388"/>
            <a:ext cx="2514600" cy="234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685800" y="304800"/>
            <a:ext cx="7772400" cy="1143000"/>
          </a:xfrm>
        </p:spPr>
        <p:txBody>
          <a:bodyPr/>
          <a:lstStyle/>
          <a:p>
            <a:r>
              <a:rPr lang="en-US"/>
              <a:t>Question 42</a:t>
            </a:r>
          </a:p>
        </p:txBody>
      </p:sp>
      <p:sp>
        <p:nvSpPr>
          <p:cNvPr id="158723" name="Rectangle 3"/>
          <p:cNvSpPr>
            <a:spLocks noGrp="1" noChangeArrowheads="1"/>
          </p:cNvSpPr>
          <p:nvPr>
            <p:ph type="body" idx="1"/>
          </p:nvPr>
        </p:nvSpPr>
        <p:spPr>
          <a:xfrm>
            <a:off x="685800" y="1295400"/>
            <a:ext cx="7772400" cy="4114800"/>
          </a:xfrm>
        </p:spPr>
        <p:txBody>
          <a:bodyPr/>
          <a:lstStyle/>
          <a:p>
            <a:r>
              <a:rPr lang="en-US" sz="2400"/>
              <a:t>Do you think you would remember to put the date on the head side of the coin and to the right of Lincoln</a:t>
            </a:r>
            <a:r>
              <a:rPr lang="ja-JP" altLang="en-US" sz="2400">
                <a:latin typeface="Arial"/>
              </a:rPr>
              <a:t>’</a:t>
            </a:r>
            <a:r>
              <a:rPr lang="en-US" sz="2400"/>
              <a:t>s head?</a:t>
            </a:r>
          </a:p>
          <a:p>
            <a:pPr lvl="1">
              <a:buFontTx/>
              <a:buNone/>
            </a:pPr>
            <a:r>
              <a:rPr lang="en-US" sz="2400"/>
              <a:t>	a.  I definitely would not</a:t>
            </a:r>
          </a:p>
          <a:p>
            <a:pPr lvl="1">
              <a:buFontTx/>
              <a:buNone/>
            </a:pPr>
            <a:r>
              <a:rPr lang="en-US" sz="2400"/>
              <a:t>	b.  I probably would not</a:t>
            </a:r>
          </a:p>
          <a:p>
            <a:pPr lvl="1">
              <a:buFontTx/>
              <a:buNone/>
            </a:pPr>
            <a:r>
              <a:rPr lang="en-US" sz="2400"/>
              <a:t>	c.  I probably would</a:t>
            </a:r>
          </a:p>
          <a:p>
            <a:pPr lvl="1">
              <a:buFontTx/>
              <a:buNone/>
            </a:pPr>
            <a:r>
              <a:rPr lang="en-US" sz="2400"/>
              <a:t>	d.  I definitely would</a:t>
            </a:r>
          </a:p>
        </p:txBody>
      </p:sp>
      <p:pic>
        <p:nvPicPr>
          <p:cNvPr id="1587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392613"/>
            <a:ext cx="2425700" cy="231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87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370388"/>
            <a:ext cx="2514600" cy="234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t>Question 43</a:t>
            </a:r>
          </a:p>
        </p:txBody>
      </p:sp>
      <p:sp>
        <p:nvSpPr>
          <p:cNvPr id="136196" name="Text Box 4"/>
          <p:cNvSpPr txBox="1">
            <a:spLocks noChangeArrowheads="1"/>
          </p:cNvSpPr>
          <p:nvPr>
            <p:ph type="body" idx="1"/>
          </p:nvPr>
        </p:nvSpPr>
        <p:spPr>
          <a:noFill/>
          <a:ln/>
        </p:spPr>
        <p:txBody>
          <a:bodyPr/>
          <a:lstStyle/>
          <a:p>
            <a:pPr>
              <a:spcBef>
                <a:spcPct val="50000"/>
              </a:spcBef>
              <a:buFontTx/>
              <a:buNone/>
            </a:pPr>
            <a:r>
              <a:rPr lang="en-US" sz="2400"/>
              <a:t>Have you ever heard about research on remembering features of familiar objects before-- in an experiment, in class, on TV, or elsewhere? </a:t>
            </a:r>
          </a:p>
          <a:p>
            <a:pPr>
              <a:spcBef>
                <a:spcPct val="50000"/>
              </a:spcBef>
              <a:buFontTx/>
              <a:buNone/>
            </a:pPr>
            <a:r>
              <a:rPr lang="en-US" sz="2400"/>
              <a:t>			A = Yes  B = No</a:t>
            </a:r>
          </a:p>
          <a:p>
            <a:pPr>
              <a:spcBef>
                <a:spcPct val="50000"/>
              </a:spcBef>
              <a:buFontTx/>
              <a:buNone/>
            </a:pPr>
            <a:endParaRPr lang="en-US" sz="2400"/>
          </a:p>
          <a:p>
            <a:pPr>
              <a:spcBef>
                <a:spcPct val="50000"/>
              </a:spcBef>
              <a:buFontTx/>
              <a:buNone/>
            </a:pPr>
            <a:endParaRPr lang="en-US" sz="24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685800" y="152400"/>
            <a:ext cx="7772400" cy="1143000"/>
          </a:xfrm>
        </p:spPr>
        <p:txBody>
          <a:bodyPr/>
          <a:lstStyle/>
          <a:p>
            <a:r>
              <a:rPr lang="en-US"/>
              <a:t>Question 44</a:t>
            </a:r>
          </a:p>
        </p:txBody>
      </p:sp>
      <p:sp>
        <p:nvSpPr>
          <p:cNvPr id="129027" name="Rectangle 3"/>
          <p:cNvSpPr>
            <a:spLocks noGrp="1" noChangeArrowheads="1"/>
          </p:cNvSpPr>
          <p:nvPr>
            <p:ph type="body" idx="1"/>
          </p:nvPr>
        </p:nvSpPr>
        <p:spPr>
          <a:xfrm>
            <a:off x="381000" y="1143000"/>
            <a:ext cx="8534400" cy="4114800"/>
          </a:xfrm>
        </p:spPr>
        <p:txBody>
          <a:bodyPr/>
          <a:lstStyle/>
          <a:p>
            <a:r>
              <a:rPr lang="en-US" sz="2400"/>
              <a:t>Imagine that you were going to take a picture of a fish you just caught and you wanted to make the fish look bigger than it really was.  How could you do this without moving anything but the fish?  Use the diagram below to choose where you could hold the fish to make the fish look bigger. </a:t>
            </a:r>
          </a:p>
          <a:p>
            <a:pPr>
              <a:buFontTx/>
              <a:buNone/>
            </a:pPr>
            <a:r>
              <a:rPr lang="en-US" sz="2400"/>
              <a:t>		a. Hold the fish close to the camera 		</a:t>
            </a:r>
          </a:p>
          <a:p>
            <a:pPr>
              <a:buFontTx/>
              <a:buNone/>
            </a:pPr>
            <a:r>
              <a:rPr lang="en-US" sz="2400"/>
              <a:t>		b. Hold the fish just in front of you</a:t>
            </a:r>
          </a:p>
          <a:p>
            <a:pPr>
              <a:buFontTx/>
              <a:buNone/>
            </a:pPr>
            <a:r>
              <a:rPr lang="en-US" sz="2400"/>
              <a:t>		c. Hold the fish slightly behind you</a:t>
            </a:r>
          </a:p>
          <a:p>
            <a:pPr>
              <a:buFontTx/>
              <a:buNone/>
            </a:pPr>
            <a:r>
              <a:rPr lang="en-US" sz="2800"/>
              <a:t>	</a:t>
            </a:r>
          </a:p>
        </p:txBody>
      </p:sp>
      <p:grpSp>
        <p:nvGrpSpPr>
          <p:cNvPr id="129029" name="Group 5"/>
          <p:cNvGrpSpPr>
            <a:grpSpLocks/>
          </p:cNvGrpSpPr>
          <p:nvPr/>
        </p:nvGrpSpPr>
        <p:grpSpPr bwMode="auto">
          <a:xfrm rot="10800000" flipV="1">
            <a:off x="5715000" y="4876800"/>
            <a:ext cx="838200" cy="968375"/>
            <a:chOff x="1008" y="1560"/>
            <a:chExt cx="432" cy="528"/>
          </a:xfrm>
        </p:grpSpPr>
        <p:grpSp>
          <p:nvGrpSpPr>
            <p:cNvPr id="129030" name="Group 6"/>
            <p:cNvGrpSpPr>
              <a:grpSpLocks/>
            </p:cNvGrpSpPr>
            <p:nvPr/>
          </p:nvGrpSpPr>
          <p:grpSpPr bwMode="auto">
            <a:xfrm>
              <a:off x="1008" y="1560"/>
              <a:ext cx="432" cy="528"/>
              <a:chOff x="1008" y="1560"/>
              <a:chExt cx="432" cy="528"/>
            </a:xfrm>
          </p:grpSpPr>
          <p:sp>
            <p:nvSpPr>
              <p:cNvPr id="129031" name="Oval 7"/>
              <p:cNvSpPr>
                <a:spLocks noChangeArrowheads="1"/>
              </p:cNvSpPr>
              <p:nvPr/>
            </p:nvSpPr>
            <p:spPr bwMode="auto">
              <a:xfrm>
                <a:off x="1008" y="1560"/>
                <a:ext cx="384" cy="528"/>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032" name="Oval 8"/>
              <p:cNvSpPr>
                <a:spLocks noChangeArrowheads="1"/>
              </p:cNvSpPr>
              <p:nvPr/>
            </p:nvSpPr>
            <p:spPr bwMode="auto">
              <a:xfrm rot="-1749792">
                <a:off x="1344" y="1752"/>
                <a:ext cx="96" cy="144"/>
              </a:xfrm>
              <a:prstGeom prst="ellipse">
                <a:avLst/>
              </a:prstGeom>
              <a:solidFill>
                <a:schemeClr val="tx1"/>
              </a:soli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033" name="Freeform 9"/>
              <p:cNvSpPr>
                <a:spLocks/>
              </p:cNvSpPr>
              <p:nvPr/>
            </p:nvSpPr>
            <p:spPr bwMode="auto">
              <a:xfrm>
                <a:off x="1200" y="1896"/>
                <a:ext cx="144" cy="96"/>
              </a:xfrm>
              <a:custGeom>
                <a:avLst/>
                <a:gdLst>
                  <a:gd name="T0" fmla="*/ 149 w 149"/>
                  <a:gd name="T1" fmla="*/ 54 h 54"/>
                  <a:gd name="T2" fmla="*/ 0 w 149"/>
                  <a:gd name="T3" fmla="*/ 0 h 54"/>
                </a:gdLst>
                <a:ahLst/>
                <a:cxnLst>
                  <a:cxn ang="0">
                    <a:pos x="T0" y="T1"/>
                  </a:cxn>
                  <a:cxn ang="0">
                    <a:pos x="T2" y="T3"/>
                  </a:cxn>
                </a:cxnLst>
                <a:rect l="0" t="0" r="r" b="b"/>
                <a:pathLst>
                  <a:path w="149" h="54">
                    <a:moveTo>
                      <a:pt x="149" y="54"/>
                    </a:moveTo>
                    <a:cubicBezTo>
                      <a:pt x="92" y="45"/>
                      <a:pt x="40" y="44"/>
                      <a:pt x="0" y="0"/>
                    </a:cubicBezTo>
                  </a:path>
                </a:pathLst>
              </a:custGeom>
              <a:solidFill>
                <a:schemeClr val="bg1"/>
              </a:solidFill>
              <a:ln w="38100" cmpd="sng">
                <a:solidFill>
                  <a:schemeClr val="bg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9034" name="Freeform 10"/>
            <p:cNvSpPr>
              <a:spLocks/>
            </p:cNvSpPr>
            <p:nvPr/>
          </p:nvSpPr>
          <p:spPr bwMode="auto">
            <a:xfrm>
              <a:off x="1248" y="1665"/>
              <a:ext cx="96" cy="111"/>
            </a:xfrm>
            <a:custGeom>
              <a:avLst/>
              <a:gdLst>
                <a:gd name="T0" fmla="*/ 0 w 64"/>
                <a:gd name="T1" fmla="*/ 50 h 87"/>
                <a:gd name="T2" fmla="*/ 64 w 64"/>
                <a:gd name="T3" fmla="*/ 29 h 87"/>
                <a:gd name="T4" fmla="*/ 0 w 64"/>
                <a:gd name="T5" fmla="*/ 50 h 87"/>
              </a:gdLst>
              <a:ahLst/>
              <a:cxnLst>
                <a:cxn ang="0">
                  <a:pos x="T0" y="T1"/>
                </a:cxn>
                <a:cxn ang="0">
                  <a:pos x="T2" y="T3"/>
                </a:cxn>
                <a:cxn ang="0">
                  <a:pos x="T4" y="T5"/>
                </a:cxn>
              </a:cxnLst>
              <a:rect l="0" t="0" r="r" b="b"/>
              <a:pathLst>
                <a:path w="64" h="87">
                  <a:moveTo>
                    <a:pt x="0" y="50"/>
                  </a:moveTo>
                  <a:cubicBezTo>
                    <a:pt x="38" y="87"/>
                    <a:pt x="49" y="75"/>
                    <a:pt x="64" y="29"/>
                  </a:cubicBezTo>
                  <a:cubicBezTo>
                    <a:pt x="32" y="18"/>
                    <a:pt x="0" y="0"/>
                    <a:pt x="0" y="50"/>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129045" name="Group 21"/>
          <p:cNvGrpSpPr>
            <a:grpSpLocks/>
          </p:cNvGrpSpPr>
          <p:nvPr/>
        </p:nvGrpSpPr>
        <p:grpSpPr bwMode="auto">
          <a:xfrm>
            <a:off x="1674813" y="5064125"/>
            <a:ext cx="685800" cy="792163"/>
            <a:chOff x="1055" y="3261"/>
            <a:chExt cx="432" cy="499"/>
          </a:xfrm>
        </p:grpSpPr>
        <p:sp>
          <p:nvSpPr>
            <p:cNvPr id="129035" name="Rectangle 11"/>
            <p:cNvSpPr>
              <a:spLocks noChangeArrowheads="1"/>
            </p:cNvSpPr>
            <p:nvPr/>
          </p:nvSpPr>
          <p:spPr bwMode="auto">
            <a:xfrm rot="10800000">
              <a:off x="1055" y="3261"/>
              <a:ext cx="288" cy="499"/>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036" name="AutoShape 12"/>
            <p:cNvSpPr>
              <a:spLocks noChangeArrowheads="1"/>
            </p:cNvSpPr>
            <p:nvPr/>
          </p:nvSpPr>
          <p:spPr bwMode="auto">
            <a:xfrm rot="10800000">
              <a:off x="1247" y="3386"/>
              <a:ext cx="240" cy="232"/>
            </a:xfrm>
            <a:prstGeom prst="flowChartConnector">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9037" name="Rectangle 13"/>
            <p:cNvSpPr>
              <a:spLocks noChangeArrowheads="1"/>
            </p:cNvSpPr>
            <p:nvPr/>
          </p:nvSpPr>
          <p:spPr bwMode="auto">
            <a:xfrm rot="10800000">
              <a:off x="1295" y="3360"/>
              <a:ext cx="144" cy="26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29038" name="Text Box 14"/>
          <p:cNvSpPr txBox="1">
            <a:spLocks noChangeArrowheads="1"/>
          </p:cNvSpPr>
          <p:nvPr/>
        </p:nvSpPr>
        <p:spPr bwMode="auto">
          <a:xfrm>
            <a:off x="5808663" y="6026150"/>
            <a:ext cx="1184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00"/>
              <a:t>You</a:t>
            </a:r>
            <a:endParaRPr lang="en-US"/>
          </a:p>
        </p:txBody>
      </p:sp>
      <p:sp>
        <p:nvSpPr>
          <p:cNvPr id="129039" name="Text Box 15"/>
          <p:cNvSpPr txBox="1">
            <a:spLocks noChangeArrowheads="1"/>
          </p:cNvSpPr>
          <p:nvPr/>
        </p:nvSpPr>
        <p:spPr bwMode="auto">
          <a:xfrm>
            <a:off x="1446213" y="602615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00"/>
              <a:t>camera</a:t>
            </a:r>
            <a:endParaRPr lang="en-US"/>
          </a:p>
        </p:txBody>
      </p:sp>
      <p:sp>
        <p:nvSpPr>
          <p:cNvPr id="129041" name="Text Box 17"/>
          <p:cNvSpPr txBox="1">
            <a:spLocks noChangeArrowheads="1"/>
          </p:cNvSpPr>
          <p:nvPr/>
        </p:nvSpPr>
        <p:spPr bwMode="auto">
          <a:xfrm>
            <a:off x="4191000" y="4495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solidFill>
                  <a:srgbClr val="00CC00"/>
                </a:solidFill>
              </a:rPr>
              <a:t>a.</a:t>
            </a:r>
            <a:endParaRPr lang="en-US"/>
          </a:p>
        </p:txBody>
      </p:sp>
      <p:sp>
        <p:nvSpPr>
          <p:cNvPr id="129042" name="Text Box 18"/>
          <p:cNvSpPr txBox="1">
            <a:spLocks noChangeArrowheads="1"/>
          </p:cNvSpPr>
          <p:nvPr/>
        </p:nvSpPr>
        <p:spPr bwMode="auto">
          <a:xfrm>
            <a:off x="6400800" y="4495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solidFill>
                  <a:srgbClr val="00CC00"/>
                </a:solidFill>
              </a:rPr>
              <a:t>c.</a:t>
            </a:r>
            <a:endParaRPr lang="en-US"/>
          </a:p>
        </p:txBody>
      </p:sp>
      <p:sp>
        <p:nvSpPr>
          <p:cNvPr id="129043" name="Text Box 19"/>
          <p:cNvSpPr txBox="1">
            <a:spLocks noChangeArrowheads="1"/>
          </p:cNvSpPr>
          <p:nvPr/>
        </p:nvSpPr>
        <p:spPr bwMode="auto">
          <a:xfrm>
            <a:off x="5181600" y="4495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solidFill>
                  <a:srgbClr val="00CC00"/>
                </a:solidFill>
              </a:rPr>
              <a:t>b.</a:t>
            </a:r>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685800" y="228600"/>
            <a:ext cx="7772400" cy="1143000"/>
          </a:xfrm>
        </p:spPr>
        <p:txBody>
          <a:bodyPr/>
          <a:lstStyle/>
          <a:p>
            <a:r>
              <a:rPr lang="en-US"/>
              <a:t>Question 45</a:t>
            </a:r>
          </a:p>
        </p:txBody>
      </p:sp>
      <p:sp>
        <p:nvSpPr>
          <p:cNvPr id="133123" name="Rectangle 3"/>
          <p:cNvSpPr>
            <a:spLocks noGrp="1" noChangeArrowheads="1"/>
          </p:cNvSpPr>
          <p:nvPr>
            <p:ph type="body" idx="1"/>
          </p:nvPr>
        </p:nvSpPr>
        <p:spPr>
          <a:xfrm>
            <a:off x="685800" y="1447800"/>
            <a:ext cx="8153400" cy="4572000"/>
          </a:xfrm>
        </p:spPr>
        <p:txBody>
          <a:bodyPr/>
          <a:lstStyle/>
          <a:p>
            <a:r>
              <a:rPr lang="en-US" sz="2800"/>
              <a:t>If you are looking at the moon when it is close to the horizon it looks bigger compared to when it is high in the sky.  Why does the moon look bigger when it is close to the horizon?</a:t>
            </a:r>
            <a:endParaRPr lang="en-US"/>
          </a:p>
          <a:p>
            <a:pPr>
              <a:buFontTx/>
              <a:buNone/>
            </a:pPr>
            <a:r>
              <a:rPr lang="en-US"/>
              <a:t>		</a:t>
            </a:r>
            <a:r>
              <a:rPr lang="en-US" sz="2400"/>
              <a:t>a. It looks bigger because it is closer</a:t>
            </a:r>
          </a:p>
          <a:p>
            <a:pPr>
              <a:buFontTx/>
              <a:buNone/>
            </a:pPr>
            <a:r>
              <a:rPr lang="en-US" sz="2400"/>
              <a:t>		b. It looks bigger because it is farther away</a:t>
            </a:r>
          </a:p>
          <a:p>
            <a:pPr>
              <a:buFontTx/>
              <a:buNone/>
            </a:pPr>
            <a:r>
              <a:rPr lang="en-US" sz="2400"/>
              <a:t>		c. It looks bigger because it appears to be close to 		things that are far away</a:t>
            </a:r>
          </a:p>
          <a:p>
            <a:pPr>
              <a:buFontTx/>
              <a:buNone/>
            </a:pPr>
            <a:r>
              <a:rPr lang="en-US" sz="2400"/>
              <a:t>		d. It looks bigger because it is near the horizon</a:t>
            </a:r>
          </a:p>
          <a:p>
            <a:pPr>
              <a:buFontTx/>
              <a:buNone/>
            </a:pPr>
            <a:endParaRPr lang="en-US" sz="24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685800" y="228600"/>
            <a:ext cx="7772400" cy="1143000"/>
          </a:xfrm>
        </p:spPr>
        <p:txBody>
          <a:bodyPr/>
          <a:lstStyle/>
          <a:p>
            <a:r>
              <a:rPr lang="en-US"/>
              <a:t>Question 46</a:t>
            </a:r>
          </a:p>
        </p:txBody>
      </p:sp>
      <p:sp>
        <p:nvSpPr>
          <p:cNvPr id="159747" name="Rectangle 3"/>
          <p:cNvSpPr>
            <a:spLocks noGrp="1" noChangeArrowheads="1"/>
          </p:cNvSpPr>
          <p:nvPr>
            <p:ph type="body" idx="1"/>
          </p:nvPr>
        </p:nvSpPr>
        <p:spPr>
          <a:xfrm>
            <a:off x="685800" y="4814888"/>
            <a:ext cx="7467600" cy="1600200"/>
          </a:xfrm>
        </p:spPr>
        <p:txBody>
          <a:bodyPr/>
          <a:lstStyle/>
          <a:p>
            <a:r>
              <a:rPr lang="en-US" sz="2800"/>
              <a:t>If you wanted to place this yellow block in this picture to make it look as big as possible, where would you place it?</a:t>
            </a:r>
            <a:endParaRPr lang="en-US"/>
          </a:p>
        </p:txBody>
      </p:sp>
      <p:pic>
        <p:nvPicPr>
          <p:cNvPr id="159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5105400" cy="329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9750" name="Rectangle 6"/>
          <p:cNvSpPr>
            <a:spLocks noChangeArrowheads="1"/>
          </p:cNvSpPr>
          <p:nvPr/>
        </p:nvSpPr>
        <p:spPr bwMode="auto">
          <a:xfrm>
            <a:off x="7696200" y="2713038"/>
            <a:ext cx="457200" cy="990600"/>
          </a:xfrm>
          <a:prstGeom prst="rect">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9751" name="Line 7"/>
          <p:cNvSpPr>
            <a:spLocks noChangeShapeType="1"/>
          </p:cNvSpPr>
          <p:nvPr/>
        </p:nvSpPr>
        <p:spPr bwMode="auto">
          <a:xfrm flipH="1">
            <a:off x="2971800" y="2713038"/>
            <a:ext cx="3886200"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9752" name="Text Box 8"/>
          <p:cNvSpPr txBox="1">
            <a:spLocks noChangeArrowheads="1"/>
          </p:cNvSpPr>
          <p:nvPr/>
        </p:nvSpPr>
        <p:spPr bwMode="auto">
          <a:xfrm>
            <a:off x="6896100" y="24384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A</a:t>
            </a:r>
          </a:p>
        </p:txBody>
      </p:sp>
      <p:sp>
        <p:nvSpPr>
          <p:cNvPr id="159753" name="Line 9"/>
          <p:cNvSpPr>
            <a:spLocks noChangeShapeType="1"/>
          </p:cNvSpPr>
          <p:nvPr/>
        </p:nvSpPr>
        <p:spPr bwMode="auto">
          <a:xfrm flipH="1">
            <a:off x="2971800" y="3398838"/>
            <a:ext cx="3886200"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9754" name="Line 10"/>
          <p:cNvSpPr>
            <a:spLocks noChangeShapeType="1"/>
          </p:cNvSpPr>
          <p:nvPr/>
        </p:nvSpPr>
        <p:spPr bwMode="auto">
          <a:xfrm flipH="1">
            <a:off x="2971800" y="4160838"/>
            <a:ext cx="3886200" cy="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9755" name="Text Box 11"/>
          <p:cNvSpPr txBox="1">
            <a:spLocks noChangeArrowheads="1"/>
          </p:cNvSpPr>
          <p:nvPr/>
        </p:nvSpPr>
        <p:spPr bwMode="auto">
          <a:xfrm>
            <a:off x="6934200" y="32004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B</a:t>
            </a:r>
          </a:p>
        </p:txBody>
      </p:sp>
      <p:sp>
        <p:nvSpPr>
          <p:cNvPr id="159756" name="Text Box 12"/>
          <p:cNvSpPr txBox="1">
            <a:spLocks noChangeArrowheads="1"/>
          </p:cNvSpPr>
          <p:nvPr/>
        </p:nvSpPr>
        <p:spPr bwMode="auto">
          <a:xfrm>
            <a:off x="6896100" y="39624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t>C</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t>Question 47</a:t>
            </a:r>
          </a:p>
        </p:txBody>
      </p:sp>
      <p:sp>
        <p:nvSpPr>
          <p:cNvPr id="137219" name="Rectangle 3"/>
          <p:cNvSpPr>
            <a:spLocks noGrp="1" noChangeArrowheads="1"/>
          </p:cNvSpPr>
          <p:nvPr>
            <p:ph type="body" idx="1"/>
          </p:nvPr>
        </p:nvSpPr>
        <p:spPr/>
        <p:txBody>
          <a:bodyPr/>
          <a:lstStyle/>
          <a:p>
            <a:pPr>
              <a:spcBef>
                <a:spcPct val="50000"/>
              </a:spcBef>
              <a:buFontTx/>
              <a:buNone/>
            </a:pPr>
            <a:r>
              <a:rPr lang="en-US" sz="2400"/>
              <a:t>Have you ever heard about research on perception of things that are far away before-- in an experiment, in class, on TV, or elsewhere? </a:t>
            </a:r>
          </a:p>
          <a:p>
            <a:pPr>
              <a:spcBef>
                <a:spcPct val="50000"/>
              </a:spcBef>
              <a:buFontTx/>
              <a:buNone/>
            </a:pPr>
            <a:r>
              <a:rPr lang="en-US" sz="2400"/>
              <a:t>			A = Yes  B = No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598863" y="3200400"/>
            <a:ext cx="1944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and so on.....</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304800"/>
            <a:ext cx="7772400" cy="1143000"/>
          </a:xfrm>
        </p:spPr>
        <p:txBody>
          <a:bodyPr/>
          <a:lstStyle/>
          <a:p>
            <a:r>
              <a:rPr lang="en-US"/>
              <a:t>Question 48 </a:t>
            </a:r>
          </a:p>
        </p:txBody>
      </p:sp>
      <p:sp>
        <p:nvSpPr>
          <p:cNvPr id="88067" name="Rectangle 3"/>
          <p:cNvSpPr>
            <a:spLocks noGrp="1" noChangeArrowheads="1"/>
          </p:cNvSpPr>
          <p:nvPr>
            <p:ph type="body" idx="1"/>
          </p:nvPr>
        </p:nvSpPr>
        <p:spPr>
          <a:xfrm>
            <a:off x="685800" y="1524000"/>
            <a:ext cx="7772400" cy="4114800"/>
          </a:xfrm>
        </p:spPr>
        <p:txBody>
          <a:bodyPr/>
          <a:lstStyle/>
          <a:p>
            <a:pPr marL="533400" indent="-533400">
              <a:lnSpc>
                <a:spcPct val="90000"/>
              </a:lnSpc>
              <a:buFontTx/>
              <a:buNone/>
            </a:pPr>
            <a:r>
              <a:rPr lang="en-US" sz="2400"/>
              <a:t>In order to see visual changes such as those described earlier, is it necessary to focus your attention on the changing object, or would you see the change even if your attention were not focused on the changing object?</a:t>
            </a:r>
          </a:p>
          <a:p>
            <a:pPr marL="533400" indent="-533400">
              <a:lnSpc>
                <a:spcPct val="90000"/>
              </a:lnSpc>
              <a:buFontTx/>
              <a:buNone/>
            </a:pPr>
            <a:endParaRPr lang="en-US" sz="2400"/>
          </a:p>
          <a:p>
            <a:pPr marL="914400" lvl="1" indent="-457200">
              <a:lnSpc>
                <a:spcPct val="90000"/>
              </a:lnSpc>
              <a:buFont typeface="Times" charset="0"/>
              <a:buAutoNum type="alphaLcPeriod"/>
            </a:pPr>
            <a:r>
              <a:rPr lang="en-US" sz="2000"/>
              <a:t>It is absolutely necessary to focus attention on the changing object or you will not see it change</a:t>
            </a:r>
          </a:p>
          <a:p>
            <a:pPr marL="914400" lvl="1" indent="-457200">
              <a:lnSpc>
                <a:spcPct val="90000"/>
              </a:lnSpc>
              <a:buFont typeface="Times" charset="0"/>
              <a:buAutoNum type="alphaLcPeriod"/>
            </a:pPr>
            <a:r>
              <a:rPr lang="en-US" sz="2000"/>
              <a:t>It helps a lot to focus attention on the changing object to see it change </a:t>
            </a:r>
          </a:p>
          <a:p>
            <a:pPr marL="914400" lvl="1" indent="-457200">
              <a:lnSpc>
                <a:spcPct val="90000"/>
              </a:lnSpc>
              <a:buFont typeface="Times" charset="0"/>
              <a:buAutoNum type="alphaLcPeriod"/>
            </a:pPr>
            <a:r>
              <a:rPr lang="en-US" sz="2000"/>
              <a:t>It helps a little to focus attention on the changing object to see it change </a:t>
            </a:r>
          </a:p>
          <a:p>
            <a:pPr marL="914400" lvl="1" indent="-457200">
              <a:lnSpc>
                <a:spcPct val="90000"/>
              </a:lnSpc>
              <a:buFont typeface="Times" charset="0"/>
              <a:buAutoNum type="alphaLcPeriod"/>
            </a:pPr>
            <a:r>
              <a:rPr lang="en-US" sz="2000"/>
              <a:t>It doesn</a:t>
            </a:r>
            <a:r>
              <a:rPr lang="ja-JP" altLang="en-US" sz="2000">
                <a:latin typeface="Arial"/>
              </a:rPr>
              <a:t>’</a:t>
            </a:r>
            <a:r>
              <a:rPr lang="en-US" sz="2000"/>
              <a:t>t really matter if you focus attention on the changing object to see it change</a:t>
            </a:r>
            <a:endParaRPr lang="en-US" sz="240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85800" y="381000"/>
            <a:ext cx="7772400" cy="1143000"/>
          </a:xfrm>
        </p:spPr>
        <p:txBody>
          <a:bodyPr/>
          <a:lstStyle/>
          <a:p>
            <a:r>
              <a:rPr lang="en-US"/>
              <a:t>Question 49</a:t>
            </a:r>
          </a:p>
        </p:txBody>
      </p:sp>
      <p:sp>
        <p:nvSpPr>
          <p:cNvPr id="119812" name="Rectangle 4"/>
          <p:cNvSpPr>
            <a:spLocks noGrp="1" noChangeArrowheads="1"/>
          </p:cNvSpPr>
          <p:nvPr>
            <p:ph type="body" idx="1"/>
          </p:nvPr>
        </p:nvSpPr>
        <p:spPr>
          <a:xfrm>
            <a:off x="609600" y="1524000"/>
            <a:ext cx="8077200" cy="4114800"/>
          </a:xfrm>
          <a:noFill/>
          <a:ln/>
        </p:spPr>
        <p:txBody>
          <a:bodyPr/>
          <a:lstStyle/>
          <a:p>
            <a:pPr marL="533400" indent="-533400">
              <a:lnSpc>
                <a:spcPct val="90000"/>
              </a:lnSpc>
              <a:buFontTx/>
              <a:buNone/>
            </a:pPr>
            <a:r>
              <a:rPr lang="en-US" sz="2400"/>
              <a:t>In order to remember information, is it necessary to focus your attention on that information, or would you remember the information even if your attention were not focused on that information?</a:t>
            </a:r>
            <a:endParaRPr lang="en-US" sz="2000"/>
          </a:p>
          <a:p>
            <a:pPr marL="533400" indent="-533400">
              <a:lnSpc>
                <a:spcPct val="90000"/>
              </a:lnSpc>
              <a:buFontTx/>
              <a:buNone/>
            </a:pPr>
            <a:endParaRPr lang="en-US" sz="2000"/>
          </a:p>
          <a:p>
            <a:pPr marL="914400" lvl="1" indent="-457200">
              <a:lnSpc>
                <a:spcPct val="90000"/>
              </a:lnSpc>
              <a:buFont typeface="Times" charset="0"/>
              <a:buAutoNum type="alphaLcPeriod"/>
            </a:pPr>
            <a:r>
              <a:rPr lang="en-US" sz="2000"/>
              <a:t>It is absolutely necessary to focus attention on information you want to remember or you will not remember it</a:t>
            </a:r>
          </a:p>
          <a:p>
            <a:pPr marL="914400" lvl="1" indent="-457200">
              <a:lnSpc>
                <a:spcPct val="90000"/>
              </a:lnSpc>
              <a:buFont typeface="Times" charset="0"/>
              <a:buAutoNum type="alphaLcPeriod"/>
            </a:pPr>
            <a:r>
              <a:rPr lang="en-US" sz="2000"/>
              <a:t>It helps a lot to focus attention on information you want to remember</a:t>
            </a:r>
          </a:p>
          <a:p>
            <a:pPr marL="914400" lvl="1" indent="-457200">
              <a:lnSpc>
                <a:spcPct val="90000"/>
              </a:lnSpc>
              <a:buFont typeface="Times" charset="0"/>
              <a:buAutoNum type="alphaLcPeriod"/>
            </a:pPr>
            <a:r>
              <a:rPr lang="en-US" sz="2000"/>
              <a:t>It helps a little to focus attention on information you want to remember</a:t>
            </a:r>
          </a:p>
          <a:p>
            <a:pPr marL="914400" lvl="1" indent="-457200">
              <a:lnSpc>
                <a:spcPct val="90000"/>
              </a:lnSpc>
              <a:buFont typeface="Times" charset="0"/>
              <a:buAutoNum type="alphaLcPeriod"/>
            </a:pPr>
            <a:r>
              <a:rPr lang="en-US" sz="2000"/>
              <a:t>It doesn</a:t>
            </a:r>
            <a:r>
              <a:rPr lang="ja-JP" altLang="en-US" sz="2000">
                <a:latin typeface="Arial"/>
              </a:rPr>
              <a:t>’</a:t>
            </a:r>
            <a:r>
              <a:rPr lang="en-US" sz="2000"/>
              <a:t>t really matter if you focus attention on information you want to remember</a:t>
            </a:r>
          </a:p>
          <a:p>
            <a:pPr marL="914400" lvl="1" indent="-457200">
              <a:lnSpc>
                <a:spcPct val="90000"/>
              </a:lnSpc>
              <a:buFontTx/>
              <a:buNone/>
            </a:pPr>
            <a:endParaRPr lang="en-US" sz="20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0" y="228600"/>
            <a:ext cx="7772400" cy="1143000"/>
          </a:xfrm>
        </p:spPr>
        <p:txBody>
          <a:bodyPr/>
          <a:lstStyle/>
          <a:p>
            <a:r>
              <a:rPr lang="en-US"/>
              <a:t>Question 50 </a:t>
            </a:r>
          </a:p>
        </p:txBody>
      </p:sp>
      <p:sp>
        <p:nvSpPr>
          <p:cNvPr id="87043" name="Rectangle 3"/>
          <p:cNvSpPr>
            <a:spLocks noGrp="1" noChangeArrowheads="1"/>
          </p:cNvSpPr>
          <p:nvPr>
            <p:ph type="body" idx="1"/>
          </p:nvPr>
        </p:nvSpPr>
        <p:spPr>
          <a:xfrm>
            <a:off x="685800" y="1295400"/>
            <a:ext cx="7772400" cy="4114800"/>
          </a:xfrm>
        </p:spPr>
        <p:txBody>
          <a:bodyPr/>
          <a:lstStyle/>
          <a:p>
            <a:pPr>
              <a:lnSpc>
                <a:spcPct val="90000"/>
              </a:lnSpc>
              <a:buFontTx/>
              <a:buNone/>
            </a:pPr>
            <a:r>
              <a:rPr lang="en-US" sz="2400"/>
              <a:t>When you answered questions about seeing visual changes (for example, the question about seeing the plates change from red to white) did you assume that the changes were unexpected and that you were not on the lookout for them, or did you assume that you were actively looking for some sort of change?</a:t>
            </a:r>
          </a:p>
          <a:p>
            <a:pPr>
              <a:lnSpc>
                <a:spcPct val="90000"/>
              </a:lnSpc>
            </a:pPr>
            <a:endParaRPr lang="en-US" sz="2400"/>
          </a:p>
          <a:p>
            <a:pPr lvl="1">
              <a:lnSpc>
                <a:spcPct val="90000"/>
              </a:lnSpc>
              <a:buFontTx/>
              <a:buNone/>
            </a:pPr>
            <a:r>
              <a:rPr lang="en-US" sz="2000"/>
              <a:t>a. I assumed the change was not expected, and that I was not on the look out for a change</a:t>
            </a:r>
          </a:p>
          <a:p>
            <a:pPr lvl="1">
              <a:lnSpc>
                <a:spcPct val="90000"/>
              </a:lnSpc>
              <a:buFontTx/>
              <a:buNone/>
            </a:pPr>
            <a:r>
              <a:rPr lang="en-US" sz="2000"/>
              <a:t>b. I assumed that I was actively looking for changes</a:t>
            </a:r>
          </a:p>
          <a:p>
            <a:pPr lvl="1">
              <a:lnSpc>
                <a:spcPct val="90000"/>
              </a:lnSpc>
              <a:buFontTx/>
              <a:buNone/>
            </a:pPr>
            <a:r>
              <a:rPr lang="en-US" sz="2000"/>
              <a:t>c. I assumed neither</a:t>
            </a:r>
          </a:p>
          <a:p>
            <a:pPr lvl="1">
              <a:lnSpc>
                <a:spcPct val="90000"/>
              </a:lnSpc>
              <a:buFontTx/>
              <a:buNone/>
            </a:pPr>
            <a:r>
              <a:rPr lang="en-US" sz="2000"/>
              <a:t>d. Don</a:t>
            </a:r>
            <a:r>
              <a:rPr lang="ja-JP" altLang="en-US" sz="2000">
                <a:latin typeface="Arial"/>
              </a:rPr>
              <a:t>’</a:t>
            </a:r>
            <a:r>
              <a:rPr lang="en-US" sz="2000"/>
              <a:t>t remember</a:t>
            </a:r>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304800" y="381000"/>
            <a:ext cx="8839200" cy="5562600"/>
          </a:xfrm>
        </p:spPr>
        <p:txBody>
          <a:bodyPr/>
          <a:lstStyle/>
          <a:p>
            <a:pPr>
              <a:lnSpc>
                <a:spcPct val="90000"/>
              </a:lnSpc>
            </a:pPr>
            <a:r>
              <a:rPr lang="en-US" sz="2800">
                <a:solidFill>
                  <a:schemeClr val="tx2"/>
                </a:solidFill>
              </a:rPr>
              <a:t>Question 51:</a:t>
            </a:r>
            <a:r>
              <a:rPr lang="en-US" sz="2800"/>
              <a:t> 	</a:t>
            </a:r>
            <a:r>
              <a:rPr lang="en-US" sz="2400"/>
              <a:t>If you are male, fill in A</a:t>
            </a:r>
          </a:p>
          <a:p>
            <a:pPr>
              <a:lnSpc>
                <a:spcPct val="90000"/>
              </a:lnSpc>
              <a:buFontTx/>
              <a:buNone/>
            </a:pPr>
            <a:r>
              <a:rPr lang="en-US" sz="2400"/>
              <a:t>				If you are female, fill in B</a:t>
            </a:r>
            <a:endParaRPr lang="en-US" sz="2800"/>
          </a:p>
          <a:p>
            <a:pPr>
              <a:lnSpc>
                <a:spcPct val="90000"/>
              </a:lnSpc>
            </a:pPr>
            <a:r>
              <a:rPr lang="en-US" sz="2800">
                <a:solidFill>
                  <a:schemeClr val="tx2"/>
                </a:solidFill>
              </a:rPr>
              <a:t>Question 52:</a:t>
            </a:r>
            <a:r>
              <a:rPr lang="en-US" sz="2800"/>
              <a:t> </a:t>
            </a:r>
            <a:r>
              <a:rPr lang="en-US" sz="2400"/>
              <a:t>fill in first digit of your age</a:t>
            </a:r>
            <a:endParaRPr lang="en-US" sz="2800"/>
          </a:p>
          <a:p>
            <a:pPr>
              <a:lnSpc>
                <a:spcPct val="90000"/>
              </a:lnSpc>
            </a:pPr>
            <a:r>
              <a:rPr lang="en-US" sz="2800">
                <a:solidFill>
                  <a:schemeClr val="tx2"/>
                </a:solidFill>
              </a:rPr>
              <a:t>Question 53:</a:t>
            </a:r>
            <a:r>
              <a:rPr lang="en-US" sz="2800"/>
              <a:t> </a:t>
            </a:r>
            <a:r>
              <a:rPr lang="en-US" sz="2400"/>
              <a:t>fill in second of your age</a:t>
            </a:r>
          </a:p>
          <a:p>
            <a:pPr>
              <a:lnSpc>
                <a:spcPct val="90000"/>
              </a:lnSpc>
              <a:buFontTx/>
              <a:buNone/>
            </a:pPr>
            <a:endParaRPr lang="en-US" sz="2400"/>
          </a:p>
          <a:p>
            <a:pPr>
              <a:lnSpc>
                <a:spcPct val="90000"/>
              </a:lnSpc>
            </a:pPr>
            <a:r>
              <a:rPr lang="en-US" sz="2800">
                <a:solidFill>
                  <a:schemeClr val="tx2"/>
                </a:solidFill>
              </a:rPr>
              <a:t>Question 54:</a:t>
            </a:r>
            <a:r>
              <a:rPr lang="en-US" sz="2800"/>
              <a:t> </a:t>
            </a:r>
            <a:r>
              <a:rPr lang="en-US" sz="2400"/>
              <a:t>Do you have normal or corrected-to-normal vision? (color blindness would not be normal)  </a:t>
            </a:r>
            <a:r>
              <a:rPr lang="en-US" sz="1800"/>
              <a:t>A = Yes  B = No</a:t>
            </a:r>
          </a:p>
          <a:p>
            <a:pPr>
              <a:lnSpc>
                <a:spcPct val="90000"/>
              </a:lnSpc>
              <a:buFontTx/>
              <a:buNone/>
            </a:pPr>
            <a:endParaRPr lang="en-US" sz="1800"/>
          </a:p>
          <a:p>
            <a:pPr>
              <a:lnSpc>
                <a:spcPct val="90000"/>
              </a:lnSpc>
            </a:pPr>
            <a:r>
              <a:rPr lang="en-US" sz="2800">
                <a:solidFill>
                  <a:schemeClr val="tx2"/>
                </a:solidFill>
              </a:rPr>
              <a:t>Question 55:</a:t>
            </a:r>
            <a:r>
              <a:rPr lang="en-US" sz="2800"/>
              <a:t> </a:t>
            </a:r>
            <a:r>
              <a:rPr lang="en-US" sz="2400"/>
              <a:t>Education--choose highest level obtained</a:t>
            </a:r>
          </a:p>
          <a:p>
            <a:pPr lvl="1">
              <a:lnSpc>
                <a:spcPct val="90000"/>
              </a:lnSpc>
              <a:buFontTx/>
              <a:buNone/>
            </a:pPr>
            <a:r>
              <a:rPr lang="en-US" sz="2400"/>
              <a:t>	a.  Doctoral degree 		f.  Trade school</a:t>
            </a:r>
          </a:p>
          <a:p>
            <a:pPr lvl="1">
              <a:lnSpc>
                <a:spcPct val="90000"/>
              </a:lnSpc>
              <a:buFontTx/>
              <a:buNone/>
            </a:pPr>
            <a:r>
              <a:rPr lang="en-US" sz="2400"/>
              <a:t>	b.  Masters degree		g.  High school degree</a:t>
            </a:r>
          </a:p>
          <a:p>
            <a:pPr lvl="1">
              <a:lnSpc>
                <a:spcPct val="90000"/>
              </a:lnSpc>
              <a:buFontTx/>
              <a:buNone/>
            </a:pPr>
            <a:r>
              <a:rPr lang="en-US" sz="2400"/>
              <a:t>	c.  4-year college degree	h.  Part high school</a:t>
            </a:r>
          </a:p>
          <a:p>
            <a:pPr lvl="1">
              <a:lnSpc>
                <a:spcPct val="90000"/>
              </a:lnSpc>
              <a:buFontTx/>
              <a:buNone/>
            </a:pPr>
            <a:r>
              <a:rPr lang="en-US" sz="2400"/>
              <a:t>	d.  2-year college degree	i.   8th grade</a:t>
            </a:r>
          </a:p>
          <a:p>
            <a:pPr lvl="1">
              <a:lnSpc>
                <a:spcPct val="90000"/>
              </a:lnSpc>
              <a:buFontTx/>
              <a:buNone/>
            </a:pPr>
            <a:r>
              <a:rPr lang="en-US" sz="2400"/>
              <a:t>	e.  Some college		j.   Less than 8th grade</a:t>
            </a:r>
          </a:p>
          <a:p>
            <a:pPr>
              <a:lnSpc>
                <a:spcPct val="90000"/>
              </a:lnSpc>
              <a:buFontTx/>
              <a:buNone/>
            </a:pPr>
            <a:endParaRPr lang="en-US" sz="280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a:xfrm>
            <a:off x="228600" y="228600"/>
            <a:ext cx="8763000" cy="5638800"/>
          </a:xfrm>
        </p:spPr>
        <p:txBody>
          <a:bodyPr/>
          <a:lstStyle/>
          <a:p>
            <a:pPr marL="533400" indent="-533400">
              <a:lnSpc>
                <a:spcPct val="90000"/>
              </a:lnSpc>
            </a:pPr>
            <a:r>
              <a:rPr lang="en-US" sz="2400">
                <a:solidFill>
                  <a:schemeClr val="tx2"/>
                </a:solidFill>
              </a:rPr>
              <a:t>Question 56:</a:t>
            </a:r>
            <a:r>
              <a:rPr lang="en-US" sz="2400"/>
              <a:t>  If you are in college what year are you</a:t>
            </a:r>
          </a:p>
          <a:p>
            <a:pPr marL="914400" lvl="1" indent="-457200">
              <a:lnSpc>
                <a:spcPct val="90000"/>
              </a:lnSpc>
              <a:buFontTx/>
              <a:buNone/>
            </a:pPr>
            <a:r>
              <a:rPr lang="en-US" sz="2400"/>
              <a:t>	</a:t>
            </a:r>
            <a:r>
              <a:rPr lang="en-US" sz="2000"/>
              <a:t>a.  Freshman		c.  Junior</a:t>
            </a:r>
          </a:p>
          <a:p>
            <a:pPr marL="914400" lvl="1" indent="-457200">
              <a:lnSpc>
                <a:spcPct val="90000"/>
              </a:lnSpc>
              <a:buFontTx/>
              <a:buNone/>
            </a:pPr>
            <a:r>
              <a:rPr lang="en-US" sz="2000"/>
              <a:t>	b.  Sophomore		d.  Senior</a:t>
            </a:r>
          </a:p>
          <a:p>
            <a:pPr marL="914400" lvl="1" indent="-457200">
              <a:lnSpc>
                <a:spcPct val="90000"/>
              </a:lnSpc>
              <a:buFontTx/>
              <a:buNone/>
            </a:pPr>
            <a:r>
              <a:rPr lang="en-US" sz="2000"/>
              <a:t>	c.  Junior		e.  Post-graduate</a:t>
            </a:r>
          </a:p>
          <a:p>
            <a:pPr marL="914400" lvl="1" indent="-457200">
              <a:lnSpc>
                <a:spcPct val="90000"/>
              </a:lnSpc>
              <a:buFontTx/>
              <a:buNone/>
            </a:pPr>
            <a:r>
              <a:rPr lang="en-US" sz="2000"/>
              <a:t>	d.  Senior		f.   Other</a:t>
            </a:r>
            <a:endParaRPr lang="en-US" sz="1800"/>
          </a:p>
          <a:p>
            <a:pPr marL="533400" indent="-533400">
              <a:lnSpc>
                <a:spcPct val="90000"/>
              </a:lnSpc>
            </a:pPr>
            <a:r>
              <a:rPr lang="en-US" sz="2400">
                <a:solidFill>
                  <a:schemeClr val="tx2"/>
                </a:solidFill>
              </a:rPr>
              <a:t>Question 57:</a:t>
            </a:r>
            <a:r>
              <a:rPr lang="en-US" sz="2400"/>
              <a:t>  If you are in college or have been in college how many psychology classes have you taken?  Fill in the correct number--if it is more than 9 just fill in 9.</a:t>
            </a:r>
          </a:p>
          <a:p>
            <a:pPr marL="533400" indent="-533400">
              <a:lnSpc>
                <a:spcPct val="90000"/>
              </a:lnSpc>
            </a:pPr>
            <a:r>
              <a:rPr lang="en-US" sz="2400">
                <a:solidFill>
                  <a:schemeClr val="tx2"/>
                </a:solidFill>
              </a:rPr>
              <a:t>Question 58:</a:t>
            </a:r>
            <a:r>
              <a:rPr lang="en-US" sz="2400"/>
              <a:t>  What was your combined SAT score, use an estimate?</a:t>
            </a:r>
          </a:p>
          <a:p>
            <a:pPr marL="1295400" lvl="2" indent="-381000">
              <a:lnSpc>
                <a:spcPct val="90000"/>
              </a:lnSpc>
              <a:buFont typeface="Times" charset="0"/>
              <a:buNone/>
            </a:pPr>
            <a:r>
              <a:rPr lang="en-US" sz="2000"/>
              <a:t>a.	1600 - 1300	 	b.  1299 - 1000</a:t>
            </a:r>
          </a:p>
          <a:p>
            <a:pPr marL="1295400" lvl="2" indent="-381000">
              <a:lnSpc>
                <a:spcPct val="90000"/>
              </a:lnSpc>
              <a:buFont typeface="Times" charset="0"/>
              <a:buNone/>
            </a:pPr>
            <a:r>
              <a:rPr lang="en-US" sz="2000"/>
              <a:t>c.  	999 - 700	 	d.  Below 700</a:t>
            </a:r>
          </a:p>
          <a:p>
            <a:pPr marL="1295400" lvl="2" indent="-381000">
              <a:lnSpc>
                <a:spcPct val="90000"/>
              </a:lnSpc>
              <a:buFont typeface="Times" charset="0"/>
              <a:buNone/>
            </a:pPr>
            <a:r>
              <a:rPr lang="en-US" sz="2000"/>
              <a:t>e.  	Not applicable/don</a:t>
            </a:r>
            <a:r>
              <a:rPr lang="ja-JP" altLang="en-US" sz="2000">
                <a:latin typeface="Arial"/>
              </a:rPr>
              <a:t>’</a:t>
            </a:r>
            <a:r>
              <a:rPr lang="en-US" sz="2000"/>
              <a:t>t know</a:t>
            </a:r>
            <a:endParaRPr lang="en-US" sz="1800"/>
          </a:p>
          <a:p>
            <a:pPr marL="533400" indent="-533400">
              <a:lnSpc>
                <a:spcPct val="90000"/>
              </a:lnSpc>
              <a:buFont typeface="Times" charset="0"/>
              <a:buChar char="•"/>
            </a:pPr>
            <a:r>
              <a:rPr lang="en-US" sz="2400">
                <a:solidFill>
                  <a:schemeClr val="tx2"/>
                </a:solidFill>
              </a:rPr>
              <a:t>Question 59:</a:t>
            </a:r>
            <a:r>
              <a:rPr lang="en-US" sz="2400"/>
              <a:t>  What was your combined ACT score, use an estimate?</a:t>
            </a:r>
          </a:p>
          <a:p>
            <a:pPr marL="914400" lvl="1" indent="-457200">
              <a:lnSpc>
                <a:spcPct val="90000"/>
              </a:lnSpc>
              <a:buFont typeface="Times" charset="0"/>
              <a:buNone/>
            </a:pPr>
            <a:r>
              <a:rPr lang="en-US" sz="2000"/>
              <a:t>	</a:t>
            </a:r>
            <a:r>
              <a:rPr lang="en-US" sz="1800"/>
              <a:t>a.  </a:t>
            </a:r>
            <a:r>
              <a:rPr lang="en-US" sz="2000"/>
              <a:t>36 - 30	 	b.  29 - 23</a:t>
            </a:r>
          </a:p>
          <a:p>
            <a:pPr marL="914400" lvl="1" indent="-457200">
              <a:lnSpc>
                <a:spcPct val="90000"/>
              </a:lnSpc>
              <a:buFont typeface="Times" charset="0"/>
              <a:buNone/>
            </a:pPr>
            <a:r>
              <a:rPr lang="en-US" sz="2000"/>
              <a:t>	c.  22 - 16 		d.  Below 16</a:t>
            </a:r>
          </a:p>
          <a:p>
            <a:pPr marL="914400" lvl="1" indent="-457200">
              <a:lnSpc>
                <a:spcPct val="90000"/>
              </a:lnSpc>
              <a:buFont typeface="Times" charset="0"/>
              <a:buNone/>
            </a:pPr>
            <a:r>
              <a:rPr lang="en-US" sz="2000"/>
              <a:t>	e.  Not applicable/don</a:t>
            </a:r>
            <a:r>
              <a:rPr lang="ja-JP" altLang="en-US" sz="2000">
                <a:latin typeface="Arial"/>
              </a:rPr>
              <a:t>’</a:t>
            </a:r>
            <a:r>
              <a:rPr lang="en-US" sz="2000"/>
              <a:t>t know</a:t>
            </a:r>
            <a:endParaRPr lang="en-US" sz="160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body" idx="1"/>
          </p:nvPr>
        </p:nvSpPr>
        <p:spPr>
          <a:xfrm>
            <a:off x="685800" y="609600"/>
            <a:ext cx="8001000" cy="4419600"/>
          </a:xfrm>
        </p:spPr>
        <p:txBody>
          <a:bodyPr/>
          <a:lstStyle/>
          <a:p>
            <a:pPr>
              <a:lnSpc>
                <a:spcPct val="90000"/>
              </a:lnSpc>
            </a:pPr>
            <a:r>
              <a:rPr lang="en-US" sz="2400">
                <a:solidFill>
                  <a:schemeClr val="tx2"/>
                </a:solidFill>
              </a:rPr>
              <a:t>Question 60: </a:t>
            </a:r>
            <a:r>
              <a:rPr lang="en-US" sz="2400"/>
              <a:t>If applicable,</a:t>
            </a:r>
            <a:r>
              <a:rPr lang="en-US" sz="2400">
                <a:solidFill>
                  <a:schemeClr val="tx2"/>
                </a:solidFill>
              </a:rPr>
              <a:t> </a:t>
            </a:r>
            <a:r>
              <a:rPr lang="en-US" sz="2400"/>
              <a:t>what is your current GPA?</a:t>
            </a:r>
          </a:p>
          <a:p>
            <a:pPr lvl="1">
              <a:lnSpc>
                <a:spcPct val="90000"/>
              </a:lnSpc>
              <a:buFontTx/>
              <a:buNone/>
            </a:pPr>
            <a:r>
              <a:rPr lang="en-US" sz="2000"/>
              <a:t>	a.  4.0 - 3.5 </a:t>
            </a:r>
          </a:p>
          <a:p>
            <a:pPr lvl="1">
              <a:lnSpc>
                <a:spcPct val="90000"/>
              </a:lnSpc>
              <a:buFontTx/>
              <a:buNone/>
            </a:pPr>
            <a:r>
              <a:rPr lang="en-US" sz="2000"/>
              <a:t>	b.  3.4 - 3.0</a:t>
            </a:r>
          </a:p>
          <a:p>
            <a:pPr lvl="1">
              <a:lnSpc>
                <a:spcPct val="90000"/>
              </a:lnSpc>
              <a:buFontTx/>
              <a:buNone/>
            </a:pPr>
            <a:r>
              <a:rPr lang="en-US" sz="2000"/>
              <a:t>	c.  2.9 - 2.5</a:t>
            </a:r>
          </a:p>
          <a:p>
            <a:pPr lvl="1">
              <a:lnSpc>
                <a:spcPct val="90000"/>
              </a:lnSpc>
              <a:buFontTx/>
              <a:buNone/>
            </a:pPr>
            <a:r>
              <a:rPr lang="en-US" sz="2000"/>
              <a:t>	d.  2.4 - 2.0</a:t>
            </a:r>
          </a:p>
          <a:p>
            <a:pPr lvl="1">
              <a:lnSpc>
                <a:spcPct val="90000"/>
              </a:lnSpc>
              <a:buFontTx/>
              <a:buNone/>
            </a:pPr>
            <a:r>
              <a:rPr lang="en-US" sz="2000"/>
              <a:t>	e.  Below 2.0</a:t>
            </a:r>
          </a:p>
          <a:p>
            <a:pPr lvl="1">
              <a:lnSpc>
                <a:spcPct val="90000"/>
              </a:lnSpc>
              <a:buFontTx/>
              <a:buNone/>
            </a:pPr>
            <a:endParaRPr lang="en-US" sz="2000"/>
          </a:p>
          <a:p>
            <a:pPr>
              <a:lnSpc>
                <a:spcPct val="90000"/>
              </a:lnSpc>
            </a:pPr>
            <a:r>
              <a:rPr lang="en-US" sz="2400">
                <a:solidFill>
                  <a:schemeClr val="tx2"/>
                </a:solidFill>
              </a:rPr>
              <a:t>Question 61:</a:t>
            </a:r>
            <a:r>
              <a:rPr lang="en-US" sz="2400"/>
              <a:t>   If applicable, make a list of those psychology courses you have taken (write this in the blank for item 61 on the answer sheet)</a:t>
            </a:r>
            <a:r>
              <a:rPr lang="en-US" sz="2400">
                <a:solidFill>
                  <a:schemeClr val="tx2"/>
                </a:solidFill>
              </a:rPr>
              <a:t> </a:t>
            </a:r>
          </a:p>
          <a:p>
            <a:pPr>
              <a:lnSpc>
                <a:spcPct val="90000"/>
              </a:lnSpc>
            </a:pPr>
            <a:endParaRPr lang="en-US" sz="1800">
              <a:solidFill>
                <a:schemeClr val="tx2"/>
              </a:solidFill>
            </a:endParaRPr>
          </a:p>
          <a:p>
            <a:pPr>
              <a:lnSpc>
                <a:spcPct val="90000"/>
              </a:lnSpc>
            </a:pPr>
            <a:r>
              <a:rPr lang="en-US" sz="2400">
                <a:solidFill>
                  <a:schemeClr val="tx2"/>
                </a:solidFill>
              </a:rPr>
              <a:t>Question 62:</a:t>
            </a:r>
            <a:r>
              <a:rPr lang="en-US" sz="2400"/>
              <a:t>  If you are in college what is your major (write this in the blank for item 62 on the answer sheet)</a:t>
            </a:r>
            <a:r>
              <a:rPr lang="en-US" sz="2400">
                <a:solidFill>
                  <a:schemeClr val="tx2"/>
                </a:solidFill>
              </a:rPr>
              <a:t> </a:t>
            </a:r>
            <a:endParaRPr lang="en-US" sz="2400"/>
          </a:p>
          <a:p>
            <a:pPr>
              <a:lnSpc>
                <a:spcPct val="90000"/>
              </a:lnSpc>
            </a:pPr>
            <a:endParaRPr lang="en-US" sz="1800"/>
          </a:p>
          <a:p>
            <a:pPr>
              <a:lnSpc>
                <a:spcPct val="90000"/>
              </a:lnSpc>
            </a:pPr>
            <a:r>
              <a:rPr lang="en-US" sz="2400">
                <a:solidFill>
                  <a:schemeClr val="tx2"/>
                </a:solidFill>
              </a:rPr>
              <a:t>Question 63:</a:t>
            </a:r>
            <a:r>
              <a:rPr lang="en-US" sz="2400"/>
              <a:t>  If you are not in college, what is your occupation? (write this in the blank for item 63 on the answer sheet)</a:t>
            </a:r>
            <a:r>
              <a:rPr lang="en-US" sz="2400">
                <a:solidFill>
                  <a:schemeClr val="tx2"/>
                </a:solidFill>
              </a:rPr>
              <a:t> </a:t>
            </a:r>
            <a:endParaRPr lang="en-US" sz="2800"/>
          </a:p>
          <a:p>
            <a:pPr>
              <a:lnSpc>
                <a:spcPct val="90000"/>
              </a:lnSpc>
            </a:pPr>
            <a:endParaRPr lang="en-US" sz="2800"/>
          </a:p>
          <a:p>
            <a:pPr>
              <a:lnSpc>
                <a:spcPct val="90000"/>
              </a:lnSpc>
              <a:buFontTx/>
              <a:buNone/>
            </a:pPr>
            <a:endParaRPr lang="en-US"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1"/>
          </p:nvPr>
        </p:nvSpPr>
        <p:spPr>
          <a:xfrm>
            <a:off x="685800" y="1371600"/>
            <a:ext cx="7772400" cy="4114800"/>
          </a:xfrm>
        </p:spPr>
        <p:txBody>
          <a:bodyPr/>
          <a:lstStyle/>
          <a:p>
            <a:r>
              <a:rPr lang="en-US" sz="2800"/>
              <a:t>Get ready, the next few slides will start with the second set of pictures that you would be tested on. </a:t>
            </a:r>
          </a:p>
          <a:p>
            <a:r>
              <a:rPr lang="en-US" sz="2800"/>
              <a:t>You would have to decide for each picture whether it was in the initial set or not, by responding </a:t>
            </a:r>
            <a:r>
              <a:rPr lang="ja-JP" altLang="en-US" sz="2800">
                <a:latin typeface="Arial"/>
              </a:rPr>
              <a:t>“</a:t>
            </a:r>
            <a:r>
              <a:rPr lang="en-US" sz="2800"/>
              <a:t>OLD</a:t>
            </a:r>
            <a:r>
              <a:rPr lang="ja-JP" altLang="en-US" sz="2800">
                <a:latin typeface="Arial"/>
              </a:rPr>
              <a:t>”</a:t>
            </a:r>
            <a:r>
              <a:rPr lang="en-US" sz="2800"/>
              <a:t>(meaning the picture was in the initial set) or </a:t>
            </a:r>
            <a:r>
              <a:rPr lang="ja-JP" altLang="en-US" sz="2800">
                <a:latin typeface="Arial"/>
              </a:rPr>
              <a:t>“</a:t>
            </a:r>
            <a:r>
              <a:rPr lang="en-US" sz="2800"/>
              <a:t>NEW</a:t>
            </a:r>
            <a:r>
              <a:rPr lang="ja-JP" altLang="en-US" sz="2800">
                <a:latin typeface="Arial"/>
              </a:rPr>
              <a:t>”</a:t>
            </a:r>
            <a:r>
              <a:rPr lang="en-US" sz="2800"/>
              <a:t>(meaning the picture was </a:t>
            </a:r>
            <a:r>
              <a:rPr lang="en-US" sz="2800" i="1"/>
              <a:t>not</a:t>
            </a:r>
            <a:r>
              <a:rPr lang="en-US" sz="2800"/>
              <a:t> in the initial set)</a:t>
            </a:r>
          </a:p>
        </p:txBody>
      </p:sp>
    </p:spTree>
  </p:cSld>
  <p:clrMapOvr>
    <a:masterClrMapping/>
  </p:clrMapOvr>
</p:sld>
</file>

<file path=ppt/theme/theme1.xml><?xml version="1.0" encoding="utf-8"?>
<a:theme xmlns:a="http://schemas.openxmlformats.org/drawingml/2006/main" name="Blank Presentation">
  <a:themeElements>
    <a:clrScheme name="">
      <a:dk1>
        <a:srgbClr val="808080"/>
      </a:dk1>
      <a:lt1>
        <a:srgbClr val="FFFFFF"/>
      </a:lt1>
      <a:dk2>
        <a:srgbClr val="000000"/>
      </a:dk2>
      <a:lt2>
        <a:srgbClr val="FFFF00"/>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SuperMac™ HD:APPS.A:Microsoft Office 98:Templates:Blank Presentation</Template>
  <TotalTime>2975</TotalTime>
  <Words>2967</Words>
  <Application>Microsoft Macintosh PowerPoint</Application>
  <PresentationFormat>On-screen Show (4:3)</PresentationFormat>
  <Paragraphs>435</Paragraphs>
  <Slides>85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85</vt:i4>
      </vt:variant>
    </vt:vector>
  </HeadingPairs>
  <TitlesOfParts>
    <vt:vector size="88" baseType="lpstr">
      <vt:lpstr>Arial</vt:lpstr>
      <vt:lpstr>Times</vt:lpstr>
      <vt:lpstr>Blank Presentation</vt:lpstr>
      <vt:lpstr>PowerPoint Presentation</vt:lpstr>
      <vt:lpstr>Completing the Scantron</vt:lpstr>
      <vt:lpstr>Memory for Pictures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1</vt:lpstr>
      <vt:lpstr>Question 2</vt:lpstr>
      <vt:lpstr>Question 3</vt:lpstr>
      <vt:lpstr>Question 4</vt:lpstr>
      <vt:lpstr>PowerPoint Presentation</vt:lpstr>
      <vt:lpstr>PowerPoint Presentation</vt:lpstr>
      <vt:lpstr>Question 5</vt:lpstr>
      <vt:lpstr>PowerPoint Presentation</vt:lpstr>
      <vt:lpstr>PowerPoint Presentation</vt:lpstr>
      <vt:lpstr>Question 6</vt:lpstr>
      <vt:lpstr>PowerPoint Presentation</vt:lpstr>
      <vt:lpstr>PowerPoint Presentation</vt:lpstr>
      <vt:lpstr>PowerPoint Presentation</vt:lpstr>
      <vt:lpstr>PowerPoint Presentation</vt:lpstr>
      <vt:lpstr>PowerPoint Presentation</vt:lpstr>
      <vt:lpstr>Question 8</vt:lpstr>
      <vt:lpstr>Question 9</vt:lpstr>
      <vt:lpstr>PowerPoint Presentation</vt:lpstr>
      <vt:lpstr>PowerPoint Presentation</vt:lpstr>
      <vt:lpstr>PowerPoint Presentation</vt:lpstr>
      <vt:lpstr>PowerPoint Presentation</vt:lpstr>
      <vt:lpstr>Question 12 </vt:lpstr>
      <vt:lpstr>Question 13</vt:lpstr>
      <vt:lpstr>Question 14</vt:lpstr>
      <vt:lpstr>Question 15</vt:lpstr>
      <vt:lpstr>Question 16</vt:lpstr>
      <vt:lpstr>Question 17</vt:lpstr>
      <vt:lpstr>Question 18</vt:lpstr>
      <vt:lpstr>PowerPoint Presentation</vt:lpstr>
      <vt:lpstr>Question 19</vt:lpstr>
      <vt:lpstr>Question 20</vt:lpstr>
      <vt:lpstr>Question 21</vt:lpstr>
      <vt:lpstr>PowerPoint Presentation</vt:lpstr>
      <vt:lpstr>Question 22</vt:lpstr>
      <vt:lpstr>Question 23</vt:lpstr>
      <vt:lpstr>Question 24</vt:lpstr>
      <vt:lpstr>Question 25</vt:lpstr>
      <vt:lpstr>PowerPoint Presentation</vt:lpstr>
      <vt:lpstr>Question 27</vt:lpstr>
      <vt:lpstr>PowerPoint Presentation</vt:lpstr>
      <vt:lpstr>Question 29</vt:lpstr>
      <vt:lpstr>Question 30</vt:lpstr>
      <vt:lpstr>PowerPoint Presentation</vt:lpstr>
      <vt:lpstr>PowerPoint Presentation</vt:lpstr>
      <vt:lpstr>Question 32</vt:lpstr>
      <vt:lpstr>PowerPoint Presentation</vt:lpstr>
      <vt:lpstr>PowerPoint Presentation</vt:lpstr>
      <vt:lpstr>Question 33</vt:lpstr>
      <vt:lpstr>PowerPoint Presentation</vt:lpstr>
      <vt:lpstr>Question 34 </vt:lpstr>
      <vt:lpstr>PowerPoint Presentation</vt:lpstr>
      <vt:lpstr>PowerPoint Presentation</vt:lpstr>
      <vt:lpstr>Question 36</vt:lpstr>
      <vt:lpstr>PowerPoint Presentation</vt:lpstr>
      <vt:lpstr>PowerPoint Presentation</vt:lpstr>
      <vt:lpstr>Question 38</vt:lpstr>
      <vt:lpstr>PowerPoint Presentation</vt:lpstr>
      <vt:lpstr>PowerPoint Presentation</vt:lpstr>
      <vt:lpstr>Question 40</vt:lpstr>
      <vt:lpstr>Question 41</vt:lpstr>
      <vt:lpstr>Question 42</vt:lpstr>
      <vt:lpstr>Question 43</vt:lpstr>
      <vt:lpstr>Question 44</vt:lpstr>
      <vt:lpstr>Question 45</vt:lpstr>
      <vt:lpstr>Question 46</vt:lpstr>
      <vt:lpstr>Question 47</vt:lpstr>
      <vt:lpstr>Question 48 </vt:lpstr>
      <vt:lpstr>Question 49</vt:lpstr>
      <vt:lpstr>Question 50 </vt:lpstr>
      <vt:lpstr>PowerPoint Presentation</vt:lpstr>
      <vt:lpstr>PowerPoint Presentation</vt:lpstr>
      <vt:lpstr>PowerPoint Presentation</vt:lpstr>
    </vt:vector>
  </TitlesOfParts>
  <Company>Kent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Perception II: Attention</dc:title>
  <dc:creator>Dan Levin</dc:creator>
  <cp:lastModifiedBy>Dan Levin</cp:lastModifiedBy>
  <cp:revision>130</cp:revision>
  <cp:lastPrinted>2001-04-16T20:08:24Z</cp:lastPrinted>
  <dcterms:created xsi:type="dcterms:W3CDTF">1998-09-24T13:54:38Z</dcterms:created>
  <dcterms:modified xsi:type="dcterms:W3CDTF">2015-03-30T18:15:06Z</dcterms:modified>
</cp:coreProperties>
</file>