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32918400"/>
  <p:notesSz cx="32099250" cy="485584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088">
          <p15:clr>
            <a:srgbClr val="A4A3A4"/>
          </p15:clr>
        </p15:guide>
        <p15:guide id="2" pos="13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5298">
          <p15:clr>
            <a:srgbClr val="A4A3A4"/>
          </p15:clr>
        </p15:guide>
        <p15:guide id="2" pos="10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D42012"/>
    <a:srgbClr val="666633"/>
    <a:srgbClr val="663300"/>
    <a:srgbClr val="CC0000"/>
    <a:srgbClr val="92D050"/>
    <a:srgbClr val="66FF66"/>
    <a:srgbClr val="FF4B4B"/>
    <a:srgbClr val="FF3737"/>
    <a:srgbClr val="FF2F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4" autoAdjust="0"/>
    <p:restoredTop sz="96433" autoAdjust="0"/>
  </p:normalViewPr>
  <p:slideViewPr>
    <p:cSldViewPr>
      <p:cViewPr>
        <p:scale>
          <a:sx n="25" d="100"/>
          <a:sy n="25" d="100"/>
        </p:scale>
        <p:origin x="-300" y="-78"/>
      </p:cViewPr>
      <p:guideLst>
        <p:guide orient="horz" pos="11088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15298"/>
        <p:guide pos="101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90967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979" tIns="230991" rIns="461979" bIns="230991" numCol="1" anchor="t" anchorCtr="0" compatLnSpc="1">
            <a:prstTxWarp prst="textNoShape">
              <a:avLst/>
            </a:prstTxWarp>
          </a:bodyPr>
          <a:lstStyle>
            <a:lvl1pPr defTabSz="4621213">
              <a:defRPr sz="6100">
                <a:effectLst/>
                <a:latin typeface="Times New Roman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184813" y="0"/>
            <a:ext cx="1390967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979" tIns="230991" rIns="461979" bIns="230991" numCol="1" anchor="t" anchorCtr="0" compatLnSpc="1">
            <a:prstTxWarp prst="textNoShape">
              <a:avLst/>
            </a:prstTxWarp>
          </a:bodyPr>
          <a:lstStyle>
            <a:lvl1pPr algn="r" defTabSz="4621213">
              <a:defRPr sz="6100">
                <a:effectLst/>
                <a:latin typeface="Times New Roman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6120050"/>
            <a:ext cx="1390967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979" tIns="230991" rIns="461979" bIns="230991" numCol="1" anchor="b" anchorCtr="0" compatLnSpc="1">
            <a:prstTxWarp prst="textNoShape">
              <a:avLst/>
            </a:prstTxWarp>
          </a:bodyPr>
          <a:lstStyle>
            <a:lvl1pPr defTabSz="4621213">
              <a:defRPr sz="6100">
                <a:effectLst/>
                <a:latin typeface="Times New Roman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184813" y="46120050"/>
            <a:ext cx="1390967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979" tIns="230991" rIns="461979" bIns="230991" numCol="1" anchor="b" anchorCtr="0" compatLnSpc="1">
            <a:prstTxWarp prst="textNoShape">
              <a:avLst/>
            </a:prstTxWarp>
          </a:bodyPr>
          <a:lstStyle>
            <a:lvl1pPr algn="r" defTabSz="4621213">
              <a:defRPr sz="6100">
                <a:effectLst/>
                <a:ea typeface="SimSun" panose="02010600030101010101" pitchFamily="2" charset="-122"/>
              </a:defRPr>
            </a:lvl1pPr>
          </a:lstStyle>
          <a:p>
            <a:fld id="{91E8A0DB-2987-4F04-822D-91759A306D0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857113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3823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945" tIns="230969" rIns="461945" bIns="230969" numCol="1" anchor="t" anchorCtr="0" compatLnSpc="1">
            <a:prstTxWarp prst="textNoShape">
              <a:avLst/>
            </a:prstTxWarp>
          </a:bodyPr>
          <a:lstStyle>
            <a:lvl1pPr defTabSz="4621213">
              <a:defRPr sz="6100">
                <a:effectLst/>
                <a:latin typeface="Times New Roman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211800" y="0"/>
            <a:ext cx="1383823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945" tIns="230969" rIns="461945" bIns="230969" numCol="1" anchor="t" anchorCtr="0" compatLnSpc="1">
            <a:prstTxWarp prst="textNoShape">
              <a:avLst/>
            </a:prstTxWarp>
          </a:bodyPr>
          <a:lstStyle>
            <a:lvl1pPr algn="r" defTabSz="4621213">
              <a:defRPr sz="6100">
                <a:effectLst/>
                <a:latin typeface="Times New Roman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40150" y="3602038"/>
            <a:ext cx="24568150" cy="1842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368800" y="23229888"/>
            <a:ext cx="23307675" cy="2162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945" tIns="230969" rIns="461945" bIns="230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6050200"/>
            <a:ext cx="13838238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945" tIns="230969" rIns="461945" bIns="230969" numCol="1" anchor="b" anchorCtr="0" compatLnSpc="1">
            <a:prstTxWarp prst="textNoShape">
              <a:avLst/>
            </a:prstTxWarp>
          </a:bodyPr>
          <a:lstStyle>
            <a:lvl1pPr defTabSz="4621213">
              <a:defRPr sz="6100">
                <a:effectLst/>
                <a:latin typeface="Times New Roman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211800" y="46050200"/>
            <a:ext cx="13838238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1945" tIns="230969" rIns="461945" bIns="230969" numCol="1" anchor="b" anchorCtr="0" compatLnSpc="1">
            <a:prstTxWarp prst="textNoShape">
              <a:avLst/>
            </a:prstTxWarp>
          </a:bodyPr>
          <a:lstStyle>
            <a:lvl1pPr algn="r" defTabSz="4621213">
              <a:defRPr sz="6100">
                <a:effectLst/>
                <a:ea typeface="SimSun" panose="02010600030101010101" pitchFamily="2" charset="-122"/>
              </a:defRPr>
            </a:lvl1pPr>
          </a:lstStyle>
          <a:p>
            <a:fld id="{A16D383C-D185-471F-AB10-8E9975474F8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38412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D383C-D185-471F-AB10-8E9975474F89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50266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6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00BE6-E68B-4F29-AF49-F538F76810F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1661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599D6-6FE8-420E-AA7F-2CAF9F82768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9386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045" y="2924176"/>
            <a:ext cx="9327444" cy="2633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711" y="2924176"/>
            <a:ext cx="27846867" cy="2633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DF1A4-51EC-471A-9BC3-973B0B197D9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1860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90888" y="2924175"/>
            <a:ext cx="37309425" cy="2633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52D9-2001-49FB-ACFE-881BD26EBF4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1802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00282-09D4-47B3-8B6C-458E74BA975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699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6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6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1E946-09D3-4668-A753-805AECF45C9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3682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711" y="9513888"/>
            <a:ext cx="18587156" cy="1974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3" y="9513888"/>
            <a:ext cx="18587156" cy="1974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96C2A-4F79-4D3D-BA30-3891CE02801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0653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4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6" y="7369176"/>
            <a:ext cx="1940136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6" y="10439401"/>
            <a:ext cx="1940136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AA4CE-BFA5-46C3-BAC2-0F123156650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82047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0FABF-3238-4AB8-AA45-15951386362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9965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18440-9793-40E7-A257-F0EC37E6BE3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5482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9C32D-B07B-4FDD-9ED1-8A88F7DB810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60328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6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6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6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055D7-22AC-4557-A038-5654E762DBC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51870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888" y="2924175"/>
            <a:ext cx="37309425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07594" tIns="153799" rIns="307594" bIns="153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888" y="9513888"/>
            <a:ext cx="37309425" cy="1974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888" y="29994225"/>
            <a:ext cx="91440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defTabSz="3074988">
              <a:defRPr sz="4700">
                <a:effectLst/>
                <a:latin typeface="Times New Roman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94225"/>
            <a:ext cx="13896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algn="ctr" defTabSz="3074988">
              <a:defRPr sz="4700">
                <a:effectLst/>
                <a:latin typeface="Times New Roman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94225"/>
            <a:ext cx="91440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algn="r" defTabSz="3074988">
              <a:defRPr sz="4700">
                <a:effectLst/>
                <a:ea typeface="SimSun" panose="02010600030101010101" pitchFamily="2" charset="-122"/>
              </a:defRPr>
            </a:lvl1pPr>
          </a:lstStyle>
          <a:p>
            <a:fld id="{3F1C52D9-2001-49FB-ACFE-881BD26EBF4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lvl1pPr marL="1150938" indent="-1150938" algn="l" defTabSz="30749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2497138" indent="-960438" algn="l" defTabSz="30749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3843338" indent="-768350" algn="l" defTabSz="30749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5384800" indent="-773113" algn="l" defTabSz="3074988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69215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73787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wmf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IMG_1015_numbe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0" y="13335000"/>
            <a:ext cx="9296400" cy="5594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9300" y="533400"/>
            <a:ext cx="40767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effectLst/>
                <a:latin typeface="Arial" pitchFamily="34" charset="0"/>
                <a:cs typeface="Arial" pitchFamily="34" charset="0"/>
              </a:rPr>
              <a:t>Laser Speckle Contrast System for Determination of Parathyroid Perfusion</a:t>
            </a:r>
          </a:p>
          <a:p>
            <a:pPr algn="ctr"/>
            <a:r>
              <a:rPr lang="en-US" sz="5400" dirty="0" smtClean="0">
                <a:effectLst/>
                <a:latin typeface="Arial" pitchFamily="34" charset="0"/>
                <a:cs typeface="Arial" pitchFamily="34" charset="0"/>
              </a:rPr>
              <a:t>Gabriela </a:t>
            </a:r>
            <a:r>
              <a:rPr lang="en-US" sz="5400" dirty="0" err="1" smtClean="0">
                <a:effectLst/>
                <a:latin typeface="Arial" pitchFamily="34" charset="0"/>
                <a:cs typeface="Arial" pitchFamily="34" charset="0"/>
              </a:rPr>
              <a:t>Caires</a:t>
            </a:r>
            <a:r>
              <a:rPr lang="en-US" sz="5400" dirty="0" smtClean="0">
                <a:effectLst/>
                <a:latin typeface="Arial" pitchFamily="34" charset="0"/>
                <a:cs typeface="Arial" pitchFamily="34" charset="0"/>
              </a:rPr>
              <a:t> de Jesus, Tianhang Lu, </a:t>
            </a:r>
            <a:r>
              <a:rPr lang="en-US" sz="5400" dirty="0" err="1" smtClean="0">
                <a:effectLst/>
                <a:latin typeface="Arial" pitchFamily="34" charset="0"/>
                <a:cs typeface="Arial" pitchFamily="34" charset="0"/>
              </a:rPr>
              <a:t>Itamar</a:t>
            </a:r>
            <a:r>
              <a:rPr lang="en-US" sz="54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effectLst/>
                <a:latin typeface="Arial" pitchFamily="34" charset="0"/>
                <a:cs typeface="Arial" pitchFamily="34" charset="0"/>
              </a:rPr>
              <a:t>Shapira</a:t>
            </a:r>
            <a:r>
              <a:rPr lang="en-US" sz="5400" dirty="0" smtClean="0">
                <a:effectLst/>
                <a:latin typeface="Arial" pitchFamily="34" charset="0"/>
                <a:cs typeface="Arial" pitchFamily="34" charset="0"/>
              </a:rPr>
              <a:t>, James Tatum, Yu Zhou</a:t>
            </a:r>
          </a:p>
          <a:p>
            <a:pPr algn="ctr"/>
            <a:r>
              <a:rPr lang="en-US" sz="5400" dirty="0" smtClean="0">
                <a:effectLst/>
                <a:latin typeface="Arial" pitchFamily="34" charset="0"/>
                <a:cs typeface="Arial" pitchFamily="34" charset="0"/>
              </a:rPr>
              <a:t>Advisors: Anita </a:t>
            </a:r>
            <a:r>
              <a:rPr lang="en-US" sz="5400" dirty="0" err="1" smtClean="0">
                <a:effectLst/>
                <a:latin typeface="Arial" pitchFamily="34" charset="0"/>
                <a:cs typeface="Arial" pitchFamily="34" charset="0"/>
              </a:rPr>
              <a:t>Mahadevan</a:t>
            </a:r>
            <a:r>
              <a:rPr lang="en-US" sz="5400" dirty="0" smtClean="0">
                <a:effectLst/>
                <a:latin typeface="Arial" pitchFamily="34" charset="0"/>
                <a:cs typeface="Arial" pitchFamily="34" charset="0"/>
              </a:rPr>
              <a:t>-Jansen, Ph.D. , Matthew Walker III, Ph.D.</a:t>
            </a:r>
            <a:endParaRPr lang="en-US" sz="5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543800"/>
            <a:ext cx="1264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effectLst/>
                <a:latin typeface="Arial" pitchFamily="34" charset="0"/>
                <a:cs typeface="Arial" pitchFamily="34" charset="0"/>
              </a:rPr>
              <a:t>BACKGROUND</a:t>
            </a:r>
            <a:endParaRPr lang="en-US" sz="5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363" y="5668383"/>
            <a:ext cx="12353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Surgical operations to remove the thyroid gland may inadvertently result in a loss of perfusion (blood flow) to the surrounding parathyroid glands. Other than visual observation, endocrine surgeons have no way of knowing the perfusion state of the parathyroid glands.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2927090" y="4572000"/>
            <a:ext cx="189245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cap="all" dirty="0" smtClean="0">
                <a:effectLst/>
                <a:latin typeface="Arial" pitchFamily="34" charset="0"/>
                <a:cs typeface="Arial" pitchFamily="34" charset="0"/>
              </a:rPr>
              <a:t>Design Theory/Components</a:t>
            </a:r>
            <a:endParaRPr lang="en-US" sz="5000" b="1" cap="all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12985038" y="5683028"/>
            <a:ext cx="1169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/>
                <a:latin typeface="Arial" pitchFamily="34" charset="0"/>
                <a:cs typeface="Arial" pitchFamily="34" charset="0"/>
              </a:rPr>
              <a:t>Laser Speckle Theory</a:t>
            </a:r>
          </a:p>
        </p:txBody>
      </p:sp>
      <p:cxnSp>
        <p:nvCxnSpPr>
          <p:cNvPr id="1040" name="Straight Connector 1039"/>
          <p:cNvCxnSpPr/>
          <p:nvPr/>
        </p:nvCxnSpPr>
        <p:spPr bwMode="auto">
          <a:xfrm>
            <a:off x="219227" y="8475709"/>
            <a:ext cx="12427360" cy="588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" name="Straight Connector 418"/>
          <p:cNvCxnSpPr/>
          <p:nvPr/>
        </p:nvCxnSpPr>
        <p:spPr bwMode="auto">
          <a:xfrm flipV="1">
            <a:off x="12897898" y="5416410"/>
            <a:ext cx="18801302" cy="38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8" name="Rectangle 1047"/>
          <p:cNvSpPr/>
          <p:nvPr/>
        </p:nvSpPr>
        <p:spPr bwMode="auto">
          <a:xfrm>
            <a:off x="7631269" y="18970966"/>
            <a:ext cx="817675" cy="944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1926742" y="4648200"/>
            <a:ext cx="119275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cap="all" dirty="0" smtClean="0">
                <a:effectLst/>
                <a:latin typeface="Arial" pitchFamily="34" charset="0"/>
                <a:cs typeface="Arial" pitchFamily="34" charset="0"/>
              </a:rPr>
              <a:t>Future Considerations</a:t>
            </a:r>
            <a:endParaRPr lang="en-US" sz="5000" b="1" cap="all" dirty="0"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7" name="Straight Connector 236"/>
          <p:cNvCxnSpPr/>
          <p:nvPr/>
        </p:nvCxnSpPr>
        <p:spPr bwMode="auto">
          <a:xfrm>
            <a:off x="31963653" y="5416410"/>
            <a:ext cx="11811000" cy="207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8" name="TextBox 237"/>
          <p:cNvSpPr txBox="1"/>
          <p:nvPr/>
        </p:nvSpPr>
        <p:spPr>
          <a:xfrm>
            <a:off x="0" y="4572000"/>
            <a:ext cx="1264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effectLst/>
                <a:latin typeface="Arial" pitchFamily="34" charset="0"/>
                <a:cs typeface="Arial" pitchFamily="34" charset="0"/>
              </a:rPr>
              <a:t>PROBLEM STATEMENT</a:t>
            </a:r>
            <a:endParaRPr lang="en-US" sz="5000" b="1" dirty="0"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9" name="Straight Connector 238"/>
          <p:cNvCxnSpPr/>
          <p:nvPr/>
        </p:nvCxnSpPr>
        <p:spPr bwMode="auto">
          <a:xfrm>
            <a:off x="221350" y="5395674"/>
            <a:ext cx="12427360" cy="588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" name="TextBox 239"/>
          <p:cNvSpPr txBox="1"/>
          <p:nvPr/>
        </p:nvSpPr>
        <p:spPr>
          <a:xfrm>
            <a:off x="0" y="25450800"/>
            <a:ext cx="1242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cap="all" dirty="0" smtClean="0">
                <a:effectLst/>
                <a:latin typeface="Arial" pitchFamily="34" charset="0"/>
                <a:cs typeface="Arial" pitchFamily="34" charset="0"/>
              </a:rPr>
              <a:t>Needs</a:t>
            </a:r>
            <a:endParaRPr lang="en-US" sz="5000" b="1" cap="all" dirty="0"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1" name="Straight Connector 240"/>
          <p:cNvCxnSpPr/>
          <p:nvPr/>
        </p:nvCxnSpPr>
        <p:spPr bwMode="auto">
          <a:xfrm>
            <a:off x="-72797" y="26204416"/>
            <a:ext cx="12427360" cy="588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3262675" y="6479610"/>
            <a:ext cx="362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25000"/>
            </a:pPr>
            <a:r>
              <a:rPr lang="en-US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Background</a:t>
            </a:r>
          </a:p>
          <a:p>
            <a:pPr lvl="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Diffuse Reflectance</a:t>
            </a:r>
          </a:p>
          <a:p>
            <a:pPr lvl="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Speckle Pattern</a:t>
            </a:r>
          </a:p>
          <a:p>
            <a:pPr lvl="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Contrast Equation</a:t>
            </a:r>
          </a:p>
        </p:txBody>
      </p:sp>
      <p:pic>
        <p:nvPicPr>
          <p:cNvPr id="250" name="Shape 86"/>
          <p:cNvPicPr preferRelativeResize="0"/>
          <p:nvPr/>
        </p:nvPicPr>
        <p:blipFill rotWithShape="1">
          <a:blip r:embed="rId4" cstate="print"/>
          <a:srcRect/>
          <a:stretch/>
        </p:blipFill>
        <p:spPr>
          <a:xfrm>
            <a:off x="12877800" y="8153400"/>
            <a:ext cx="2880420" cy="242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81"/>
          <p:cNvPicPr preferRelativeResize="0"/>
          <p:nvPr/>
        </p:nvPicPr>
        <p:blipFill rotWithShape="1">
          <a:blip r:embed="rId5" cstate="print"/>
          <a:srcRect/>
          <a:stretch/>
        </p:blipFill>
        <p:spPr>
          <a:xfrm>
            <a:off x="22402800" y="12115800"/>
            <a:ext cx="9067800" cy="702815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2985038" y="10933119"/>
            <a:ext cx="80460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3200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Design Components</a:t>
            </a:r>
          </a:p>
          <a:p>
            <a:pPr marL="1371600" lvl="0" indent="-13716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2 Guide Laser Pointers</a:t>
            </a:r>
          </a:p>
          <a:p>
            <a:pPr marL="1371600" lvl="0" indent="-13716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1 Source Laser Pointer</a:t>
            </a:r>
          </a:p>
          <a:p>
            <a:pPr marL="1371600" lvl="0" indent="-13716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CCD Camera</a:t>
            </a:r>
          </a:p>
          <a:p>
            <a:pPr marL="1371600" lvl="0" indent="-13716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Macro zoom lens</a:t>
            </a:r>
          </a:p>
          <a:p>
            <a:pPr marL="1371600" lvl="0" indent="-13716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650 nm Filter</a:t>
            </a:r>
          </a:p>
          <a:p>
            <a:pPr marL="1371600" lvl="0" indent="-13716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Source -laser Beam Expansion Lens</a:t>
            </a:r>
          </a:p>
          <a:p>
            <a:pPr marL="1371600" lvl="0" indent="-13716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Base plate</a:t>
            </a:r>
          </a:p>
          <a:p>
            <a:pPr marL="1371600" lvl="0" indent="-13716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Component mounting</a:t>
            </a:r>
          </a:p>
          <a:p>
            <a:endParaRPr lang="en-US" dirty="0"/>
          </a:p>
        </p:txBody>
      </p:sp>
      <p:pic>
        <p:nvPicPr>
          <p:cNvPr id="253" name="Picture 25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06922"/>
            <a:ext cx="6705600" cy="2337381"/>
          </a:xfrm>
          <a:prstGeom prst="rect">
            <a:avLst/>
          </a:prstGeom>
        </p:spPr>
      </p:pic>
      <p:sp>
        <p:nvSpPr>
          <p:cNvPr id="256" name="Shape 84"/>
          <p:cNvSpPr txBox="1"/>
          <p:nvPr/>
        </p:nvSpPr>
        <p:spPr>
          <a:xfrm>
            <a:off x="31963653" y="18253068"/>
            <a:ext cx="11927547" cy="138221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endParaRPr lang="en-US" sz="320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buSzPct val="25000"/>
              <a:buNone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We have: </a:t>
            </a:r>
          </a:p>
          <a:p>
            <a:pPr marL="457200" marR="0" lvl="0" indent="-457200" algn="l" rtl="0">
              <a:buSzPct val="25000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Identified Laser Speckle as an imaging technique that will detect perfusion,</a:t>
            </a:r>
          </a:p>
          <a:p>
            <a:pPr marL="457200" marR="0" lvl="0" indent="-457200" algn="l" rtl="0">
              <a:buSzPct val="25000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Designed and created a device that meets the needs</a:t>
            </a:r>
          </a:p>
          <a:p>
            <a:pPr marL="457200" marR="0" lvl="0" indent="-457200" algn="l" rtl="0">
              <a:buSzPct val="25000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Validated our device through both animal and phantom testing. Future work needs to be done to improve the device for a clinical setting. </a:t>
            </a:r>
          </a:p>
          <a:p>
            <a:pPr marL="0" marR="0" lvl="0" indent="0" algn="l" rtl="0">
              <a:buSzPct val="25000"/>
              <a:buNone/>
            </a:pPr>
            <a:endParaRPr lang="en-US" sz="3200" b="1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buSzPct val="25000"/>
              <a:buNone/>
            </a:pPr>
            <a:endParaRPr lang="en-US" sz="4400" b="1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We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would like to thank our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advisors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Dr. Anita </a:t>
            </a:r>
            <a:r>
              <a:rPr lang="en-US" sz="3200" b="1" i="0" u="none" strike="noStrike" cap="none" baseline="0" dirty="0" err="1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Mahadevan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-Jansen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and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Dr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. Matthew Walker III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 for </a:t>
            </a:r>
            <a:r>
              <a:rPr lang="en-US" sz="320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their insight and guidance throughout this </a:t>
            </a:r>
            <a:r>
              <a:rPr lang="en-US" sz="320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process,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Dr. James Broome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 for his expertise on </a:t>
            </a:r>
            <a:r>
              <a:rPr lang="en-US" sz="320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the clinical </a:t>
            </a:r>
            <a:r>
              <a:rPr lang="en-US" sz="320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considerations,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Melanie </a:t>
            </a:r>
            <a:r>
              <a:rPr lang="en-US" sz="3200" b="1" i="0" u="none" strike="noStrike" cap="none" baseline="0" dirty="0" err="1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McWade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for her weekly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 help and meetings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,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John 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Fellenstein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for his tireless and high quality machining,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Kristin Poole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for her help with animal testing,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and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Isaac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Pence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and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20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the other graduate </a:t>
            </a:r>
            <a:r>
              <a:rPr lang="en-US" sz="3200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students at the BME </a:t>
            </a:r>
            <a:r>
              <a:rPr lang="en-US" sz="3200" dirty="0" err="1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Biophotonics</a:t>
            </a:r>
            <a:r>
              <a:rPr lang="en-US" sz="3200" dirty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 Lab for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their help</a:t>
            </a:r>
            <a:r>
              <a:rPr lang="en-US" sz="3200" dirty="0" smtClean="0">
                <a:solidFill>
                  <a:schemeClr val="dk1"/>
                </a:solidFill>
                <a:effectLst/>
                <a:latin typeface="Arial" pitchFamily="34" charset="0"/>
                <a:ea typeface="Calibri"/>
                <a:cs typeface="Arial" pitchFamily="34" charset="0"/>
                <a:sym typeface="Calibri"/>
              </a:rPr>
              <a:t>.</a:t>
            </a:r>
            <a:endParaRPr lang="en-US" sz="4400" b="1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sz="3000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sz="3000" dirty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effectLst/>
                <a:latin typeface="Arial" pitchFamily="34" charset="0"/>
                <a:cs typeface="Arial" pitchFamily="34" charset="0"/>
              </a:rPr>
              <a:t>1. Briers</a:t>
            </a:r>
            <a:r>
              <a:rPr lang="en-US" sz="3000" dirty="0">
                <a:effectLst/>
                <a:latin typeface="Arial" pitchFamily="34" charset="0"/>
                <a:cs typeface="Arial" pitchFamily="34" charset="0"/>
              </a:rPr>
              <a:t>, David J.. "Laser speckle contrast imaging  for measuring blood flow ." </a:t>
            </a:r>
            <a:r>
              <a:rPr lang="en-US" sz="3000" i="1" dirty="0" err="1">
                <a:effectLst/>
                <a:latin typeface="Arial" pitchFamily="34" charset="0"/>
                <a:cs typeface="Arial" pitchFamily="34" charset="0"/>
              </a:rPr>
              <a:t>Optica</a:t>
            </a:r>
            <a:r>
              <a:rPr lang="en-US" sz="3000" i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3000" i="1" dirty="0" err="1">
                <a:effectLst/>
                <a:latin typeface="Arial" pitchFamily="34" charset="0"/>
                <a:cs typeface="Arial" pitchFamily="34" charset="0"/>
              </a:rPr>
              <a:t>Applicata</a:t>
            </a:r>
            <a:r>
              <a:rPr lang="en-US" sz="3000" dirty="0">
                <a:effectLst/>
                <a:latin typeface="Arial" pitchFamily="34" charset="0"/>
                <a:cs typeface="Arial" pitchFamily="34" charset="0"/>
              </a:rPr>
              <a:t> 37 (2007): 139-152. Print</a:t>
            </a:r>
            <a:r>
              <a:rPr lang="en-US" sz="300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dirty="0" smtClean="0">
                <a:effectLst/>
                <a:latin typeface="Arial" pitchFamily="34" charset="0"/>
                <a:cs typeface="Arial" pitchFamily="34" charset="0"/>
              </a:rPr>
              <a:t>2. Richards</a:t>
            </a:r>
            <a:r>
              <a:rPr lang="en-US" sz="3000" dirty="0">
                <a:effectLst/>
                <a:latin typeface="Arial" pitchFamily="34" charset="0"/>
                <a:cs typeface="Arial" pitchFamily="34" charset="0"/>
              </a:rPr>
              <a:t>, Lisa M., S. M. Shams </a:t>
            </a:r>
            <a:r>
              <a:rPr lang="en-US" sz="3000" dirty="0" err="1">
                <a:effectLst/>
                <a:latin typeface="Arial" pitchFamily="34" charset="0"/>
                <a:cs typeface="Arial" pitchFamily="34" charset="0"/>
              </a:rPr>
              <a:t>Kazmi</a:t>
            </a:r>
            <a:r>
              <a:rPr lang="en-US" sz="3000" dirty="0">
                <a:effectLst/>
                <a:latin typeface="Arial" pitchFamily="34" charset="0"/>
                <a:cs typeface="Arial" pitchFamily="34" charset="0"/>
              </a:rPr>
              <a:t>, Janel L. Davis, Katherine E. Olin, and Andrew K. Dunn. "Low-cost laser speckle contrast imaging of blood flow using a webcam." </a:t>
            </a:r>
            <a:r>
              <a:rPr lang="en-US" sz="3000" i="1" dirty="0">
                <a:effectLst/>
                <a:latin typeface="Arial" pitchFamily="34" charset="0"/>
                <a:cs typeface="Arial" pitchFamily="34" charset="0"/>
              </a:rPr>
              <a:t>Biomedical Optics Express</a:t>
            </a:r>
            <a:r>
              <a:rPr lang="en-US" sz="3000" dirty="0">
                <a:effectLst/>
                <a:latin typeface="Arial" pitchFamily="34" charset="0"/>
                <a:cs typeface="Arial" pitchFamily="34" charset="0"/>
              </a:rPr>
              <a:t> 4.10 (2013): 2269. Print</a:t>
            </a:r>
            <a:r>
              <a:rPr lang="en-US" sz="300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000" dirty="0" smtClean="0">
                <a:effectLst/>
                <a:latin typeface="Arial" pitchFamily="34" charset="0"/>
                <a:cs typeface="Arial" pitchFamily="34" charset="0"/>
              </a:rPr>
              <a:t>3. Tom</a:t>
            </a:r>
            <a:r>
              <a:rPr lang="en-US" sz="3000" dirty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effectLst/>
                <a:latin typeface="Arial" pitchFamily="34" charset="0"/>
                <a:cs typeface="Arial" pitchFamily="34" charset="0"/>
              </a:rPr>
              <a:t>W.j</a:t>
            </a:r>
            <a:r>
              <a:rPr lang="en-US" sz="3000" dirty="0">
                <a:effectLst/>
                <a:latin typeface="Arial" pitchFamily="34" charset="0"/>
                <a:cs typeface="Arial" pitchFamily="34" charset="0"/>
              </a:rPr>
              <a:t>., A. </a:t>
            </a:r>
            <a:r>
              <a:rPr lang="en-US" sz="3000" dirty="0" err="1">
                <a:effectLst/>
                <a:latin typeface="Arial" pitchFamily="34" charset="0"/>
                <a:cs typeface="Arial" pitchFamily="34" charset="0"/>
              </a:rPr>
              <a:t>Ponticorvo</a:t>
            </a:r>
            <a:r>
              <a:rPr lang="en-US" sz="3000" dirty="0">
                <a:effectLst/>
                <a:latin typeface="Arial" pitchFamily="34" charset="0"/>
                <a:cs typeface="Arial" pitchFamily="34" charset="0"/>
              </a:rPr>
              <a:t>, and </a:t>
            </a:r>
            <a:r>
              <a:rPr lang="en-US" sz="3000" dirty="0" err="1">
                <a:effectLst/>
                <a:latin typeface="Arial" pitchFamily="34" charset="0"/>
                <a:cs typeface="Arial" pitchFamily="34" charset="0"/>
              </a:rPr>
              <a:t>A.k</a:t>
            </a:r>
            <a:r>
              <a:rPr lang="en-US" sz="3000" dirty="0">
                <a:effectLst/>
                <a:latin typeface="Arial" pitchFamily="34" charset="0"/>
                <a:cs typeface="Arial" pitchFamily="34" charset="0"/>
              </a:rPr>
              <a:t>. Dunn. "Efficient Processing of Laser Speckle Contrast Images." </a:t>
            </a:r>
            <a:r>
              <a:rPr lang="en-US" sz="3000" i="1" dirty="0">
                <a:effectLst/>
                <a:latin typeface="Arial" pitchFamily="34" charset="0"/>
                <a:cs typeface="Arial" pitchFamily="34" charset="0"/>
              </a:rPr>
              <a:t>IEEE Transactions on Medical Imaging</a:t>
            </a:r>
            <a:r>
              <a:rPr lang="en-US" sz="3000" dirty="0">
                <a:effectLst/>
                <a:latin typeface="Arial" pitchFamily="34" charset="0"/>
                <a:cs typeface="Arial" pitchFamily="34" charset="0"/>
              </a:rPr>
              <a:t> 27.12 (2008): 1728-1738. Print.</a:t>
            </a:r>
          </a:p>
          <a:p>
            <a:r>
              <a:rPr lang="en-US" dirty="0"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4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3010296" y="19090491"/>
            <a:ext cx="18765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cap="all" dirty="0" smtClean="0">
                <a:effectLst/>
                <a:latin typeface="Arial" pitchFamily="34" charset="0"/>
                <a:cs typeface="Arial" pitchFamily="34" charset="0"/>
              </a:rPr>
              <a:t>Validation</a:t>
            </a:r>
            <a:endParaRPr lang="en-US" sz="5000" b="1" cap="all" dirty="0"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8" name="Straight Connector 257"/>
          <p:cNvCxnSpPr/>
          <p:nvPr/>
        </p:nvCxnSpPr>
        <p:spPr bwMode="auto">
          <a:xfrm flipV="1">
            <a:off x="12981104" y="19858701"/>
            <a:ext cx="18801302" cy="38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7" name="Group 306"/>
          <p:cNvGrpSpPr/>
          <p:nvPr/>
        </p:nvGrpSpPr>
        <p:grpSpPr>
          <a:xfrm>
            <a:off x="12753171" y="22151378"/>
            <a:ext cx="18865233" cy="3933187"/>
            <a:chOff x="864973" y="1466335"/>
            <a:chExt cx="9893643" cy="2388973"/>
          </a:xfrm>
        </p:grpSpPr>
        <p:pic>
          <p:nvPicPr>
            <p:cNvPr id="309" name="Picture 308" descr="C:\Users\Kevin\Downloads\No flow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97" y="1929087"/>
              <a:ext cx="2026920" cy="1517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Picture 310" descr="C:\Users\Kevin\Downloads\t1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097" y="1962107"/>
              <a:ext cx="1978660" cy="1483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Picture 313" descr="C:\Users\Kevin\Downloads\t2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7557" y="1956486"/>
              <a:ext cx="2010238" cy="1508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Picture 316" descr="C:\Users\Kevin\Downloads\t3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4688" y="1974292"/>
              <a:ext cx="1992123" cy="1490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TextBox 317"/>
            <p:cNvSpPr txBox="1"/>
            <p:nvPr/>
          </p:nvSpPr>
          <p:spPr>
            <a:xfrm>
              <a:off x="1425146" y="1647568"/>
              <a:ext cx="1359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Flow</a:t>
              </a:r>
              <a:endParaRPr lang="en-US" dirty="0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3735071" y="1647568"/>
              <a:ext cx="1664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.01 </a:t>
              </a:r>
              <a:r>
                <a:rPr lang="el-GR" dirty="0"/>
                <a:t> μ</a:t>
              </a:r>
              <a:r>
                <a:rPr lang="en-US" dirty="0" smtClean="0"/>
                <a:t>L/minute</a:t>
              </a:r>
              <a:endParaRPr lang="en-US" dirty="0"/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6222108" y="1640015"/>
              <a:ext cx="1698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.10 </a:t>
              </a:r>
              <a:r>
                <a:rPr lang="el-GR" dirty="0" smtClean="0"/>
                <a:t> μ</a:t>
              </a:r>
              <a:r>
                <a:rPr lang="en-US" dirty="0" smtClean="0"/>
                <a:t>L/minute</a:t>
              </a:r>
              <a:endParaRPr lang="en-US" dirty="0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8742886" y="1648938"/>
              <a:ext cx="1664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1.0 </a:t>
              </a:r>
              <a:r>
                <a:rPr lang="el-GR" dirty="0" smtClean="0"/>
                <a:t> μ</a:t>
              </a:r>
              <a:r>
                <a:rPr lang="en-US" dirty="0" smtClean="0"/>
                <a:t>L/minute</a:t>
              </a:r>
              <a:endParaRPr lang="en-US" dirty="0"/>
            </a:p>
          </p:txBody>
        </p:sp>
        <p:cxnSp>
          <p:nvCxnSpPr>
            <p:cNvPr id="327" name="Straight Arrow Connector 326"/>
            <p:cNvCxnSpPr>
              <a:stCxn id="309" idx="3"/>
              <a:endCxn id="311" idx="1"/>
            </p:cNvCxnSpPr>
            <p:nvPr/>
          </p:nvCxnSpPr>
          <p:spPr>
            <a:xfrm>
              <a:off x="3047417" y="2687595"/>
              <a:ext cx="584680" cy="1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11" idx="3"/>
              <a:endCxn id="314" idx="1"/>
            </p:cNvCxnSpPr>
            <p:nvPr/>
          </p:nvCxnSpPr>
          <p:spPr>
            <a:xfrm>
              <a:off x="5610757" y="2704105"/>
              <a:ext cx="476800" cy="64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>
              <a:stCxn id="314" idx="3"/>
              <a:endCxn id="317" idx="1"/>
            </p:cNvCxnSpPr>
            <p:nvPr/>
          </p:nvCxnSpPr>
          <p:spPr>
            <a:xfrm>
              <a:off x="8097795" y="2710562"/>
              <a:ext cx="536893" cy="89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Rectangle 330"/>
            <p:cNvSpPr/>
            <p:nvPr/>
          </p:nvSpPr>
          <p:spPr>
            <a:xfrm>
              <a:off x="864973" y="1466335"/>
              <a:ext cx="9893643" cy="23889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105027" y="20060799"/>
            <a:ext cx="16539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Using a PDMS microfluidics phantom pumped with a solution of polystyrene beads, we were able to validate that our device is able to detect the presence of flow.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Capture 150 images through </a:t>
            </a:r>
            <a:r>
              <a:rPr lang="en-US" sz="3200" dirty="0" err="1" smtClean="0">
                <a:effectLst/>
                <a:latin typeface="Arial" pitchFamily="34" charset="0"/>
                <a:cs typeface="Arial" pitchFamily="34" charset="0"/>
              </a:rPr>
              <a:t>LabView</a:t>
            </a: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 at 29.7 fps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Use temporal image processing in </a:t>
            </a:r>
            <a:r>
              <a:rPr lang="en-US" sz="3200" dirty="0" err="1" smtClean="0">
                <a:effectLst/>
                <a:latin typeface="Arial" pitchFamily="34" charset="0"/>
                <a:cs typeface="Arial" pitchFamily="34" charset="0"/>
              </a:rPr>
              <a:t>MatLab</a:t>
            </a:r>
            <a:endParaRPr 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32102030" y="6237744"/>
            <a:ext cx="116207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Reduce size/ weight of overall device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Cut out parts of base not supporting the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Use a smaller and more compact macro lens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The current macro lens is the largest and the most expensive part of our design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31963653" y="5645010"/>
            <a:ext cx="5775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tholicSchoolGirls Intl BB" panose="02000506000000020003" pitchFamily="2" charset="0"/>
                <a:cs typeface="Arial" pitchFamily="34" charset="0"/>
              </a:rPr>
              <a:t>DEVICE IMPROVEMENTS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31963652" y="8966735"/>
            <a:ext cx="11582400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Quantifying flow relationship</a:t>
            </a:r>
          </a:p>
          <a:p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Current progress has shown that in no flow conditions of the phantom, device does not register perfusion. The processed image shows a stronger contrast between areas of flow and no flow. We are currently investigating this relationship to set a standard for flow detection. Some additional investigation needs to be conducted regarding the device’s variability, detection range and sensitivity.</a:t>
            </a:r>
          </a:p>
          <a:p>
            <a:r>
              <a:rPr lang="en-US" sz="3200" b="1" dirty="0" smtClean="0">
                <a:effectLst/>
                <a:latin typeface="Arial" pitchFamily="34" charset="0"/>
                <a:cs typeface="Arial" pitchFamily="34" charset="0"/>
              </a:rPr>
              <a:t>Preparations for clinical testing</a:t>
            </a:r>
          </a:p>
          <a:p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In order to improve the ease of our device, several developments could be made: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Improve compatibility with current parathyroid detection device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Better integrate device with surgical equipment: surgical arm or IV pole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Develop components that allows for easier sterilization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Streamline data acquisition process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15865" y="26392922"/>
            <a:ext cx="12585735" cy="5546147"/>
            <a:chOff x="-93342" y="26786297"/>
            <a:chExt cx="20378000" cy="6132103"/>
          </a:xfrm>
        </p:grpSpPr>
        <p:pic>
          <p:nvPicPr>
            <p:cNvPr id="345" name="Picture 6" descr="http://iheartguts.files.wordpress.com/2009/03/parathyroid-gland3.jpg?w=300&amp;h=2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2000" y="28117800"/>
              <a:ext cx="5889194" cy="4122146"/>
            </a:xfrm>
            <a:prstGeom prst="rect">
              <a:avLst/>
            </a:prstGeom>
            <a:noFill/>
          </p:spPr>
        </p:pic>
        <p:pic>
          <p:nvPicPr>
            <p:cNvPr id="349" name="Picture 12" descr="C:\Program Files (x86)\Microsoft Office\MEDIA\CAGCAT10\j0222015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979401" y="28356408"/>
              <a:ext cx="3764540" cy="3778075"/>
            </a:xfrm>
            <a:prstGeom prst="rect">
              <a:avLst/>
            </a:prstGeom>
            <a:noFill/>
          </p:spPr>
        </p:pic>
        <p:sp>
          <p:nvSpPr>
            <p:cNvPr id="344" name="TextBox 343"/>
            <p:cNvSpPr txBox="1"/>
            <p:nvPr/>
          </p:nvSpPr>
          <p:spPr>
            <a:xfrm>
              <a:off x="-93342" y="27308608"/>
              <a:ext cx="6683035" cy="1054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Device must determine perfusion state.</a:t>
              </a: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7049477" y="26786297"/>
              <a:ext cx="6500529" cy="1054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Must have clinical utility.</a:t>
              </a:r>
              <a:br>
                <a:rPr lang="en-US" sz="2800" dirty="0" smtClean="0">
                  <a:latin typeface="Arial" pitchFamily="34" charset="0"/>
                  <a:cs typeface="Arial" pitchFamily="34" charset="0"/>
                </a:rPr>
              </a:b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13258800" y="26822400"/>
              <a:ext cx="7025858" cy="1531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ctr"/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Device should use maximally low cost components.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8" name="Picture 8" descr="C:\Users\Itamar\AppData\Local\Microsoft\Windows\Temporary Internet Files\Content.IE5\O23HIRT1\MC900045097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763000" y="27636394"/>
              <a:ext cx="3657600" cy="5282006"/>
            </a:xfrm>
            <a:prstGeom prst="rect">
              <a:avLst/>
            </a:prstGeom>
            <a:noFill/>
          </p:spPr>
        </p:pic>
      </p:grpSp>
      <p:sp>
        <p:nvSpPr>
          <p:cNvPr id="400" name="TextBox 399"/>
          <p:cNvSpPr txBox="1"/>
          <p:nvPr/>
        </p:nvSpPr>
        <p:spPr>
          <a:xfrm>
            <a:off x="219227" y="8812107"/>
            <a:ext cx="12353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The thyroid gland, an important part of the endocrine system, sometimes displays hypertrophy, becomes cancerous, or experiences other </a:t>
            </a:r>
            <a:r>
              <a:rPr lang="en-US" sz="2800" dirty="0" err="1" smtClean="0">
                <a:effectLst/>
                <a:latin typeface="Arial" pitchFamily="34" charset="0"/>
                <a:cs typeface="Arial" pitchFamily="34" charset="0"/>
              </a:rPr>
              <a:t>pathophysiological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 conditions.  The parathyroid glands, four of which are situated posterior to the thyroid, are critical to endocrine system regulation of calcium homeostasis. </a:t>
            </a:r>
            <a:endParaRPr lang="en-US" sz="2800" dirty="0">
              <a:effectLst/>
              <a:latin typeface="Arial" pitchFamily="34" charset="0"/>
              <a:cs typeface="Arial" pitchFamily="34" charset="0"/>
            </a:endParaRP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In an operation to remove the thyroid, surgeons may inadvertently lacerate or otherwise damage vascular beds feeding the parathyroid; consequently parathyroid glands lose perfusion and will eventually </a:t>
            </a:r>
            <a:r>
              <a:rPr lang="en-US" sz="2800" dirty="0" err="1">
                <a:effectLst/>
                <a:latin typeface="Arial" pitchFamily="34" charset="0"/>
                <a:cs typeface="Arial" pitchFamily="34" charset="0"/>
              </a:rPr>
              <a:t>necrose</a:t>
            </a:r>
            <a:r>
              <a:rPr lang="en-US" sz="2800" dirty="0">
                <a:effectLst/>
                <a:latin typeface="Arial" pitchFamily="34" charset="0"/>
                <a:cs typeface="Arial" pitchFamily="34" charset="0"/>
              </a:rPr>
              <a:t>.  Surgeons currently inspect the parathyroid glands visually to best determine the perfusion state; however, many surgeons do not have the high patient volumes necessary to develop a strong perfusion intuition.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73093" y="13944600"/>
            <a:ext cx="13484293" cy="59436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487401" y="26365200"/>
            <a:ext cx="63245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Speckle Ratio: a means to give a quantitative value to our images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itchFamily="34" charset="0"/>
                <a:cs typeface="Arial" pitchFamily="34" charset="0"/>
              </a:rPr>
              <a:t>Speckle ratio = mean intensity vessel/mean intensity </a:t>
            </a: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Early tests indicate a positive correlation, although more tests are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271200" y="2439970"/>
            <a:ext cx="7620000" cy="213203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1854913" y="17373600"/>
            <a:ext cx="1210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cap="all" dirty="0" smtClean="0">
                <a:effectLst/>
                <a:latin typeface="Arial" pitchFamily="34" charset="0"/>
                <a:cs typeface="Arial" pitchFamily="34" charset="0"/>
              </a:rPr>
              <a:t>Conclusion</a:t>
            </a:r>
            <a:endParaRPr lang="en-US" sz="5000" b="1" cap="all" dirty="0"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2014226" y="18271274"/>
            <a:ext cx="11811000" cy="207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31861368" y="22098000"/>
            <a:ext cx="12029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cap="all" dirty="0" smtClean="0">
                <a:effectLst/>
                <a:latin typeface="Arial" pitchFamily="34" charset="0"/>
                <a:cs typeface="Arial" pitchFamily="34" charset="0"/>
              </a:rPr>
              <a:t>Acknowledgements</a:t>
            </a:r>
            <a:endParaRPr lang="en-US" sz="5000" b="1" cap="all" dirty="0"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32080200" y="22936200"/>
            <a:ext cx="11811000" cy="207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 descr="SC_temporal_correlatio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964400" y="26670000"/>
            <a:ext cx="5486400" cy="4114800"/>
          </a:xfrm>
          <a:prstGeom prst="rect">
            <a:avLst/>
          </a:prstGeom>
          <a:noFill/>
        </p:spPr>
      </p:pic>
      <p:pic>
        <p:nvPicPr>
          <p:cNvPr id="3076" name="Picture 4" descr="ProcessedIm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831800" y="26670000"/>
            <a:ext cx="5562600" cy="4114801"/>
          </a:xfrm>
          <a:prstGeom prst="rect">
            <a:avLst/>
          </a:prstGeom>
          <a:noFill/>
        </p:spPr>
      </p:pic>
      <p:pic>
        <p:nvPicPr>
          <p:cNvPr id="65" name="Picture 64" descr="IMG_1018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4384000" y="5638800"/>
            <a:ext cx="6922770" cy="6360767"/>
          </a:xfrm>
          <a:prstGeom prst="rect">
            <a:avLst/>
          </a:prstGeom>
        </p:spPr>
      </p:pic>
      <p:pic>
        <p:nvPicPr>
          <p:cNvPr id="1026" name="Picture 2" descr="C:\Users\James\Desktop\Spring 2014\Senior Design\Poster\test_5_cropped_15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059400" y="5638800"/>
            <a:ext cx="5899212" cy="5486400"/>
          </a:xfrm>
          <a:prstGeom prst="rect">
            <a:avLst/>
          </a:prstGeom>
          <a:noFill/>
        </p:spPr>
      </p:pic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424059"/>
              </p:ext>
            </p:extLst>
          </p:nvPr>
        </p:nvGraphicFramePr>
        <p:xfrm>
          <a:off x="21009006" y="31101533"/>
          <a:ext cx="7961970" cy="1406274"/>
        </p:xfrm>
        <a:graphic>
          <a:graphicData uri="http://schemas.openxmlformats.org/drawingml/2006/table">
            <a:tbl>
              <a:tblPr/>
              <a:tblGrid>
                <a:gridCol w="1326995"/>
                <a:gridCol w="1326995"/>
                <a:gridCol w="1326995"/>
                <a:gridCol w="1326995"/>
                <a:gridCol w="1326995"/>
                <a:gridCol w="1326995"/>
              </a:tblGrid>
              <a:tr h="703137"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 </a:t>
                      </a:r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Test 5</a:t>
                      </a:r>
                      <a:endParaRPr lang="en-US"/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Test 6</a:t>
                      </a:r>
                      <a:endParaRPr lang="en-US"/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Test 7</a:t>
                      </a:r>
                      <a:endParaRPr lang="en-US"/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Test 8</a:t>
                      </a:r>
                      <a:endParaRPr lang="en-US"/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Test 9</a:t>
                      </a:r>
                      <a:endParaRPr lang="en-US"/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13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Ratio</a:t>
                      </a:r>
                      <a:endParaRPr lang="en-US"/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0.7205</a:t>
                      </a:r>
                      <a:endParaRPr lang="en-US"/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0.7164</a:t>
                      </a:r>
                      <a:endParaRPr lang="en-US"/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0.7132</a:t>
                      </a:r>
                      <a:endParaRPr lang="en-US"/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0.7277</a:t>
                      </a:r>
                      <a:endParaRPr lang="en-US"/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0.7161</a:t>
                      </a:r>
                      <a:endParaRPr lang="en-US" dirty="0"/>
                    </a:p>
                  </a:txBody>
                  <a:tcPr marL="76200" marR="76200" marT="76200" marB="762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438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088600" y="26136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Animal Model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789032" y="27146250"/>
            <a:ext cx="1210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cap="all" dirty="0" smtClean="0">
                <a:effectLst/>
                <a:latin typeface="Arial" pitchFamily="34" charset="0"/>
                <a:cs typeface="Arial" pitchFamily="34" charset="0"/>
              </a:rPr>
              <a:t>References</a:t>
            </a:r>
            <a:endParaRPr lang="en-US" sz="5000" b="1" cap="all" dirty="0"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32080200" y="27965400"/>
            <a:ext cx="1181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0" cstate="print"/>
          <a:srcRect r="-617" b="11402"/>
          <a:stretch>
            <a:fillRect/>
          </a:stretch>
        </p:blipFill>
        <p:spPr bwMode="auto">
          <a:xfrm>
            <a:off x="0" y="19529990"/>
            <a:ext cx="12725400" cy="60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7" name="Straight Arrow Connector 136"/>
          <p:cNvCxnSpPr/>
          <p:nvPr/>
        </p:nvCxnSpPr>
        <p:spPr bwMode="auto">
          <a:xfrm flipV="1">
            <a:off x="1828800" y="17068800"/>
            <a:ext cx="2209800" cy="83820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chemeClr val="accent2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Arrow Connector 140"/>
          <p:cNvCxnSpPr/>
          <p:nvPr/>
        </p:nvCxnSpPr>
        <p:spPr bwMode="auto">
          <a:xfrm flipH="1" flipV="1">
            <a:off x="7924800" y="17221200"/>
            <a:ext cx="533400" cy="609600"/>
          </a:xfrm>
          <a:prstGeom prst="straightConnector1">
            <a:avLst/>
          </a:prstGeom>
          <a:solidFill>
            <a:schemeClr val="accent1"/>
          </a:solidFill>
          <a:ln w="73025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TextBox 144"/>
          <p:cNvSpPr txBox="1"/>
          <p:nvPr/>
        </p:nvSpPr>
        <p:spPr>
          <a:xfrm>
            <a:off x="7239000" y="17602200"/>
            <a:ext cx="9364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hormone.org</a:t>
            </a:r>
            <a:endParaRPr lang="en-US" sz="1100" dirty="0"/>
          </a:p>
        </p:txBody>
      </p:sp>
      <p:sp>
        <p:nvSpPr>
          <p:cNvPr id="146" name="TextBox 145"/>
          <p:cNvSpPr txBox="1"/>
          <p:nvPr/>
        </p:nvSpPr>
        <p:spPr>
          <a:xfrm>
            <a:off x="1371600" y="31013400"/>
            <a:ext cx="1685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Iheartguts.wordpress.com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905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7030A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24528</TotalTime>
  <Words>780</Words>
  <Application>Microsoft Office PowerPoint</Application>
  <PresentationFormat>Custom</PresentationFormat>
  <Paragraphs>86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Graphicsland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Itamar</cp:lastModifiedBy>
  <cp:revision>341</cp:revision>
  <cp:lastPrinted>2000-08-03T00:31:24Z</cp:lastPrinted>
  <dcterms:created xsi:type="dcterms:W3CDTF">2000-02-09T15:01:13Z</dcterms:created>
  <dcterms:modified xsi:type="dcterms:W3CDTF">2014-04-17T02:18:29Z</dcterms:modified>
  <cp:category>templates for scientific poster</cp:category>
</cp:coreProperties>
</file>