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9" r:id="rId3"/>
    <p:sldId id="266" r:id="rId4"/>
    <p:sldId id="265" r:id="rId5"/>
    <p:sldId id="263" r:id="rId6"/>
    <p:sldId id="269" r:id="rId7"/>
    <p:sldId id="271" r:id="rId8"/>
    <p:sldId id="260" r:id="rId9"/>
    <p:sldId id="259" r:id="rId10"/>
    <p:sldId id="261" r:id="rId11"/>
    <p:sldId id="292" r:id="rId12"/>
    <p:sldId id="262" r:id="rId13"/>
    <p:sldId id="272" r:id="rId14"/>
    <p:sldId id="273" r:id="rId15"/>
    <p:sldId id="274" r:id="rId16"/>
    <p:sldId id="275" r:id="rId17"/>
    <p:sldId id="276" r:id="rId18"/>
    <p:sldId id="277" r:id="rId19"/>
    <p:sldId id="278" r:id="rId20"/>
    <p:sldId id="279" r:id="rId21"/>
    <p:sldId id="280" r:id="rId22"/>
    <p:sldId id="281" r:id="rId23"/>
    <p:sldId id="282" r:id="rId24"/>
    <p:sldId id="284" r:id="rId25"/>
    <p:sldId id="285" r:id="rId26"/>
    <p:sldId id="286" r:id="rId27"/>
    <p:sldId id="287" r:id="rId28"/>
    <p:sldId id="288" r:id="rId29"/>
    <p:sldId id="289" r:id="rId30"/>
    <p:sldId id="290" r:id="rId31"/>
    <p:sldId id="294" r:id="rId32"/>
    <p:sldId id="296" r:id="rId33"/>
    <p:sldId id="293" r:id="rId34"/>
    <p:sldId id="291" r:id="rId35"/>
    <p:sldId id="2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1A69-1B22-B0BA-B4FE-F106FCDC37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440E27-8818-0CC4-949C-6A3BDF5735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F71B12-855F-E460-4948-CDAF3CD30FBB}"/>
              </a:ext>
            </a:extLst>
          </p:cNvPr>
          <p:cNvSpPr>
            <a:spLocks noGrp="1"/>
          </p:cNvSpPr>
          <p:nvPr>
            <p:ph type="dt" sz="half" idx="10"/>
          </p:nvPr>
        </p:nvSpPr>
        <p:spPr/>
        <p:txBody>
          <a:bodyPr/>
          <a:lstStyle/>
          <a:p>
            <a:fld id="{0F8E85B2-1831-44BC-BD2E-55E2964781BC}" type="datetimeFigureOut">
              <a:rPr lang="en-US" smtClean="0"/>
              <a:t>8/19/2022</a:t>
            </a:fld>
            <a:endParaRPr lang="en-US"/>
          </a:p>
        </p:txBody>
      </p:sp>
      <p:sp>
        <p:nvSpPr>
          <p:cNvPr id="5" name="Footer Placeholder 4">
            <a:extLst>
              <a:ext uri="{FF2B5EF4-FFF2-40B4-BE49-F238E27FC236}">
                <a16:creationId xmlns:a16="http://schemas.microsoft.com/office/drawing/2014/main" id="{8322B8C2-46D4-7665-4AED-FE33A1F1F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04F45-DCCD-879D-74C3-F8C6CB8A93B9}"/>
              </a:ext>
            </a:extLst>
          </p:cNvPr>
          <p:cNvSpPr>
            <a:spLocks noGrp="1"/>
          </p:cNvSpPr>
          <p:nvPr>
            <p:ph type="sldNum" sz="quarter" idx="12"/>
          </p:nvPr>
        </p:nvSpPr>
        <p:spPr/>
        <p:txBody>
          <a:bodyPr/>
          <a:lstStyle/>
          <a:p>
            <a:fld id="{2F1700A7-F513-4A1B-9E90-103E69AA77F2}" type="slidenum">
              <a:rPr lang="en-US" smtClean="0"/>
              <a:t>‹#›</a:t>
            </a:fld>
            <a:endParaRPr lang="en-US"/>
          </a:p>
        </p:txBody>
      </p:sp>
    </p:spTree>
    <p:extLst>
      <p:ext uri="{BB962C8B-B14F-4D97-AF65-F5344CB8AC3E}">
        <p14:creationId xmlns:p14="http://schemas.microsoft.com/office/powerpoint/2010/main" val="407983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3D86-5B13-211B-3FAA-4C22439931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C1A6EE-BAA7-5566-B84C-F8DE36F06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CE8A4-B905-6438-52C5-8B889192F6CA}"/>
              </a:ext>
            </a:extLst>
          </p:cNvPr>
          <p:cNvSpPr>
            <a:spLocks noGrp="1"/>
          </p:cNvSpPr>
          <p:nvPr>
            <p:ph type="dt" sz="half" idx="10"/>
          </p:nvPr>
        </p:nvSpPr>
        <p:spPr/>
        <p:txBody>
          <a:bodyPr/>
          <a:lstStyle/>
          <a:p>
            <a:fld id="{0F8E85B2-1831-44BC-BD2E-55E2964781BC}" type="datetimeFigureOut">
              <a:rPr lang="en-US" smtClean="0"/>
              <a:t>8/19/2022</a:t>
            </a:fld>
            <a:endParaRPr lang="en-US"/>
          </a:p>
        </p:txBody>
      </p:sp>
      <p:sp>
        <p:nvSpPr>
          <p:cNvPr id="5" name="Footer Placeholder 4">
            <a:extLst>
              <a:ext uri="{FF2B5EF4-FFF2-40B4-BE49-F238E27FC236}">
                <a16:creationId xmlns:a16="http://schemas.microsoft.com/office/drawing/2014/main" id="{B67728D6-4096-030B-E664-20560D2A5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FADB0-E77E-A13F-FA11-8EC863DBBB0E}"/>
              </a:ext>
            </a:extLst>
          </p:cNvPr>
          <p:cNvSpPr>
            <a:spLocks noGrp="1"/>
          </p:cNvSpPr>
          <p:nvPr>
            <p:ph type="sldNum" sz="quarter" idx="12"/>
          </p:nvPr>
        </p:nvSpPr>
        <p:spPr/>
        <p:txBody>
          <a:bodyPr/>
          <a:lstStyle/>
          <a:p>
            <a:fld id="{2F1700A7-F513-4A1B-9E90-103E69AA77F2}" type="slidenum">
              <a:rPr lang="en-US" smtClean="0"/>
              <a:t>‹#›</a:t>
            </a:fld>
            <a:endParaRPr lang="en-US"/>
          </a:p>
        </p:txBody>
      </p:sp>
    </p:spTree>
    <p:extLst>
      <p:ext uri="{BB962C8B-B14F-4D97-AF65-F5344CB8AC3E}">
        <p14:creationId xmlns:p14="http://schemas.microsoft.com/office/powerpoint/2010/main" val="1519947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B500EC-95FB-22BB-2166-4024969F36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ECFF34-52A2-1323-4DAA-0F3BF9A8C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39CEB-179C-66FF-3330-092414C0BE9F}"/>
              </a:ext>
            </a:extLst>
          </p:cNvPr>
          <p:cNvSpPr>
            <a:spLocks noGrp="1"/>
          </p:cNvSpPr>
          <p:nvPr>
            <p:ph type="dt" sz="half" idx="10"/>
          </p:nvPr>
        </p:nvSpPr>
        <p:spPr/>
        <p:txBody>
          <a:bodyPr/>
          <a:lstStyle/>
          <a:p>
            <a:fld id="{0F8E85B2-1831-44BC-BD2E-55E2964781BC}" type="datetimeFigureOut">
              <a:rPr lang="en-US" smtClean="0"/>
              <a:t>8/19/2022</a:t>
            </a:fld>
            <a:endParaRPr lang="en-US"/>
          </a:p>
        </p:txBody>
      </p:sp>
      <p:sp>
        <p:nvSpPr>
          <p:cNvPr id="5" name="Footer Placeholder 4">
            <a:extLst>
              <a:ext uri="{FF2B5EF4-FFF2-40B4-BE49-F238E27FC236}">
                <a16:creationId xmlns:a16="http://schemas.microsoft.com/office/drawing/2014/main" id="{55E6E260-B8C7-7A4D-2855-731A60AB1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15D4A-BC13-8205-7CDC-88D4CAC0225E}"/>
              </a:ext>
            </a:extLst>
          </p:cNvPr>
          <p:cNvSpPr>
            <a:spLocks noGrp="1"/>
          </p:cNvSpPr>
          <p:nvPr>
            <p:ph type="sldNum" sz="quarter" idx="12"/>
          </p:nvPr>
        </p:nvSpPr>
        <p:spPr/>
        <p:txBody>
          <a:bodyPr/>
          <a:lstStyle/>
          <a:p>
            <a:fld id="{2F1700A7-F513-4A1B-9E90-103E69AA77F2}" type="slidenum">
              <a:rPr lang="en-US" smtClean="0"/>
              <a:t>‹#›</a:t>
            </a:fld>
            <a:endParaRPr lang="en-US"/>
          </a:p>
        </p:txBody>
      </p:sp>
    </p:spTree>
    <p:extLst>
      <p:ext uri="{BB962C8B-B14F-4D97-AF65-F5344CB8AC3E}">
        <p14:creationId xmlns:p14="http://schemas.microsoft.com/office/powerpoint/2010/main" val="287465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1B60-8B8C-64D8-253D-28339EB390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325A3F-2934-25C3-1E3A-CC2C2D9A0E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DF542-388B-0ED9-4EEF-D87BB777A316}"/>
              </a:ext>
            </a:extLst>
          </p:cNvPr>
          <p:cNvSpPr>
            <a:spLocks noGrp="1"/>
          </p:cNvSpPr>
          <p:nvPr>
            <p:ph type="dt" sz="half" idx="10"/>
          </p:nvPr>
        </p:nvSpPr>
        <p:spPr/>
        <p:txBody>
          <a:bodyPr/>
          <a:lstStyle/>
          <a:p>
            <a:fld id="{0F8E85B2-1831-44BC-BD2E-55E2964781BC}" type="datetimeFigureOut">
              <a:rPr lang="en-US" smtClean="0"/>
              <a:t>8/19/2022</a:t>
            </a:fld>
            <a:endParaRPr lang="en-US"/>
          </a:p>
        </p:txBody>
      </p:sp>
      <p:sp>
        <p:nvSpPr>
          <p:cNvPr id="5" name="Footer Placeholder 4">
            <a:extLst>
              <a:ext uri="{FF2B5EF4-FFF2-40B4-BE49-F238E27FC236}">
                <a16:creationId xmlns:a16="http://schemas.microsoft.com/office/drawing/2014/main" id="{9C12C33A-6CBC-72A9-8E77-52C27F981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EA81C7-BD38-AFA5-B9C9-212EFAE61D5C}"/>
              </a:ext>
            </a:extLst>
          </p:cNvPr>
          <p:cNvSpPr>
            <a:spLocks noGrp="1"/>
          </p:cNvSpPr>
          <p:nvPr>
            <p:ph type="sldNum" sz="quarter" idx="12"/>
          </p:nvPr>
        </p:nvSpPr>
        <p:spPr/>
        <p:txBody>
          <a:bodyPr/>
          <a:lstStyle/>
          <a:p>
            <a:fld id="{2F1700A7-F513-4A1B-9E90-103E69AA77F2}" type="slidenum">
              <a:rPr lang="en-US" smtClean="0"/>
              <a:t>‹#›</a:t>
            </a:fld>
            <a:endParaRPr lang="en-US"/>
          </a:p>
        </p:txBody>
      </p:sp>
    </p:spTree>
    <p:extLst>
      <p:ext uri="{BB962C8B-B14F-4D97-AF65-F5344CB8AC3E}">
        <p14:creationId xmlns:p14="http://schemas.microsoft.com/office/powerpoint/2010/main" val="360442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96A9-7F19-60E9-C91D-B85E89CF27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6D77FC-9139-5BF9-A25A-D151AA0B3B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FF9BA8-F899-85C3-E180-92C56A53C01D}"/>
              </a:ext>
            </a:extLst>
          </p:cNvPr>
          <p:cNvSpPr>
            <a:spLocks noGrp="1"/>
          </p:cNvSpPr>
          <p:nvPr>
            <p:ph type="dt" sz="half" idx="10"/>
          </p:nvPr>
        </p:nvSpPr>
        <p:spPr/>
        <p:txBody>
          <a:bodyPr/>
          <a:lstStyle/>
          <a:p>
            <a:fld id="{0F8E85B2-1831-44BC-BD2E-55E2964781BC}" type="datetimeFigureOut">
              <a:rPr lang="en-US" smtClean="0"/>
              <a:t>8/19/2022</a:t>
            </a:fld>
            <a:endParaRPr lang="en-US"/>
          </a:p>
        </p:txBody>
      </p:sp>
      <p:sp>
        <p:nvSpPr>
          <p:cNvPr id="5" name="Footer Placeholder 4">
            <a:extLst>
              <a:ext uri="{FF2B5EF4-FFF2-40B4-BE49-F238E27FC236}">
                <a16:creationId xmlns:a16="http://schemas.microsoft.com/office/drawing/2014/main" id="{6A73DACC-CB2A-DEC1-4CE4-42A8BF0FE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04054-3B3C-1D63-5473-35CBF270E7E4}"/>
              </a:ext>
            </a:extLst>
          </p:cNvPr>
          <p:cNvSpPr>
            <a:spLocks noGrp="1"/>
          </p:cNvSpPr>
          <p:nvPr>
            <p:ph type="sldNum" sz="quarter" idx="12"/>
          </p:nvPr>
        </p:nvSpPr>
        <p:spPr/>
        <p:txBody>
          <a:bodyPr/>
          <a:lstStyle/>
          <a:p>
            <a:fld id="{2F1700A7-F513-4A1B-9E90-103E69AA77F2}" type="slidenum">
              <a:rPr lang="en-US" smtClean="0"/>
              <a:t>‹#›</a:t>
            </a:fld>
            <a:endParaRPr lang="en-US"/>
          </a:p>
        </p:txBody>
      </p:sp>
    </p:spTree>
    <p:extLst>
      <p:ext uri="{BB962C8B-B14F-4D97-AF65-F5344CB8AC3E}">
        <p14:creationId xmlns:p14="http://schemas.microsoft.com/office/powerpoint/2010/main" val="52949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545A-D43C-C999-C039-1C6987138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15BAEB-606A-BBAA-DC49-0A7A5BBB1E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6B8BD2-CBFC-0BDB-A431-0D811EEBD8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EFF2B3-911C-84A0-DD87-DE8724BD5BE2}"/>
              </a:ext>
            </a:extLst>
          </p:cNvPr>
          <p:cNvSpPr>
            <a:spLocks noGrp="1"/>
          </p:cNvSpPr>
          <p:nvPr>
            <p:ph type="dt" sz="half" idx="10"/>
          </p:nvPr>
        </p:nvSpPr>
        <p:spPr/>
        <p:txBody>
          <a:bodyPr/>
          <a:lstStyle/>
          <a:p>
            <a:fld id="{0F8E85B2-1831-44BC-BD2E-55E2964781BC}" type="datetimeFigureOut">
              <a:rPr lang="en-US" smtClean="0"/>
              <a:t>8/19/2022</a:t>
            </a:fld>
            <a:endParaRPr lang="en-US"/>
          </a:p>
        </p:txBody>
      </p:sp>
      <p:sp>
        <p:nvSpPr>
          <p:cNvPr id="6" name="Footer Placeholder 5">
            <a:extLst>
              <a:ext uri="{FF2B5EF4-FFF2-40B4-BE49-F238E27FC236}">
                <a16:creationId xmlns:a16="http://schemas.microsoft.com/office/drawing/2014/main" id="{D9D84EAE-D370-7A21-6BD3-9F49C9484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7DF95-28E9-AA51-0C99-68FB41946FE9}"/>
              </a:ext>
            </a:extLst>
          </p:cNvPr>
          <p:cNvSpPr>
            <a:spLocks noGrp="1"/>
          </p:cNvSpPr>
          <p:nvPr>
            <p:ph type="sldNum" sz="quarter" idx="12"/>
          </p:nvPr>
        </p:nvSpPr>
        <p:spPr/>
        <p:txBody>
          <a:bodyPr/>
          <a:lstStyle/>
          <a:p>
            <a:fld id="{2F1700A7-F513-4A1B-9E90-103E69AA77F2}" type="slidenum">
              <a:rPr lang="en-US" smtClean="0"/>
              <a:t>‹#›</a:t>
            </a:fld>
            <a:endParaRPr lang="en-US"/>
          </a:p>
        </p:txBody>
      </p:sp>
    </p:spTree>
    <p:extLst>
      <p:ext uri="{BB962C8B-B14F-4D97-AF65-F5344CB8AC3E}">
        <p14:creationId xmlns:p14="http://schemas.microsoft.com/office/powerpoint/2010/main" val="52905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7C35-0E0A-D187-57D0-A5C35339A6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5E0845-C426-449A-EB08-553C401D4C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FDCF67-61C5-A319-534F-D0840DEE14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C479C4-0405-8EC9-3B00-7EDC4D8DFB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139A3A-E695-7164-4C04-D20CF952B1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C586C0-9011-B21D-24B2-22DD87233C34}"/>
              </a:ext>
            </a:extLst>
          </p:cNvPr>
          <p:cNvSpPr>
            <a:spLocks noGrp="1"/>
          </p:cNvSpPr>
          <p:nvPr>
            <p:ph type="dt" sz="half" idx="10"/>
          </p:nvPr>
        </p:nvSpPr>
        <p:spPr/>
        <p:txBody>
          <a:bodyPr/>
          <a:lstStyle/>
          <a:p>
            <a:fld id="{0F8E85B2-1831-44BC-BD2E-55E2964781BC}" type="datetimeFigureOut">
              <a:rPr lang="en-US" smtClean="0"/>
              <a:t>8/19/2022</a:t>
            </a:fld>
            <a:endParaRPr lang="en-US"/>
          </a:p>
        </p:txBody>
      </p:sp>
      <p:sp>
        <p:nvSpPr>
          <p:cNvPr id="8" name="Footer Placeholder 7">
            <a:extLst>
              <a:ext uri="{FF2B5EF4-FFF2-40B4-BE49-F238E27FC236}">
                <a16:creationId xmlns:a16="http://schemas.microsoft.com/office/drawing/2014/main" id="{B1047E76-6E18-193C-BB85-481236F39B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D0796E-DEA5-7E70-9E43-BA4EA1EAE9D0}"/>
              </a:ext>
            </a:extLst>
          </p:cNvPr>
          <p:cNvSpPr>
            <a:spLocks noGrp="1"/>
          </p:cNvSpPr>
          <p:nvPr>
            <p:ph type="sldNum" sz="quarter" idx="12"/>
          </p:nvPr>
        </p:nvSpPr>
        <p:spPr/>
        <p:txBody>
          <a:bodyPr/>
          <a:lstStyle/>
          <a:p>
            <a:fld id="{2F1700A7-F513-4A1B-9E90-103E69AA77F2}" type="slidenum">
              <a:rPr lang="en-US" smtClean="0"/>
              <a:t>‹#›</a:t>
            </a:fld>
            <a:endParaRPr lang="en-US"/>
          </a:p>
        </p:txBody>
      </p:sp>
    </p:spTree>
    <p:extLst>
      <p:ext uri="{BB962C8B-B14F-4D97-AF65-F5344CB8AC3E}">
        <p14:creationId xmlns:p14="http://schemas.microsoft.com/office/powerpoint/2010/main" val="369725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345B5-8D2D-FF0E-3E4F-009F2B0754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DB52F2-879F-6C20-097D-DBFB02DB46A8}"/>
              </a:ext>
            </a:extLst>
          </p:cNvPr>
          <p:cNvSpPr>
            <a:spLocks noGrp="1"/>
          </p:cNvSpPr>
          <p:nvPr>
            <p:ph type="dt" sz="half" idx="10"/>
          </p:nvPr>
        </p:nvSpPr>
        <p:spPr/>
        <p:txBody>
          <a:bodyPr/>
          <a:lstStyle/>
          <a:p>
            <a:fld id="{0F8E85B2-1831-44BC-BD2E-55E2964781BC}" type="datetimeFigureOut">
              <a:rPr lang="en-US" smtClean="0"/>
              <a:t>8/19/2022</a:t>
            </a:fld>
            <a:endParaRPr lang="en-US"/>
          </a:p>
        </p:txBody>
      </p:sp>
      <p:sp>
        <p:nvSpPr>
          <p:cNvPr id="4" name="Footer Placeholder 3">
            <a:extLst>
              <a:ext uri="{FF2B5EF4-FFF2-40B4-BE49-F238E27FC236}">
                <a16:creationId xmlns:a16="http://schemas.microsoft.com/office/drawing/2014/main" id="{077D46FA-9C02-5C05-EA2F-97DA98A763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B19CC0-60F8-290D-27F6-51ABBF5F18BA}"/>
              </a:ext>
            </a:extLst>
          </p:cNvPr>
          <p:cNvSpPr>
            <a:spLocks noGrp="1"/>
          </p:cNvSpPr>
          <p:nvPr>
            <p:ph type="sldNum" sz="quarter" idx="12"/>
          </p:nvPr>
        </p:nvSpPr>
        <p:spPr/>
        <p:txBody>
          <a:bodyPr/>
          <a:lstStyle/>
          <a:p>
            <a:fld id="{2F1700A7-F513-4A1B-9E90-103E69AA77F2}" type="slidenum">
              <a:rPr lang="en-US" smtClean="0"/>
              <a:t>‹#›</a:t>
            </a:fld>
            <a:endParaRPr lang="en-US"/>
          </a:p>
        </p:txBody>
      </p:sp>
    </p:spTree>
    <p:extLst>
      <p:ext uri="{BB962C8B-B14F-4D97-AF65-F5344CB8AC3E}">
        <p14:creationId xmlns:p14="http://schemas.microsoft.com/office/powerpoint/2010/main" val="10194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FBB729-809E-8486-177B-392BB74102F9}"/>
              </a:ext>
            </a:extLst>
          </p:cNvPr>
          <p:cNvSpPr>
            <a:spLocks noGrp="1"/>
          </p:cNvSpPr>
          <p:nvPr>
            <p:ph type="dt" sz="half" idx="10"/>
          </p:nvPr>
        </p:nvSpPr>
        <p:spPr/>
        <p:txBody>
          <a:bodyPr/>
          <a:lstStyle/>
          <a:p>
            <a:fld id="{0F8E85B2-1831-44BC-BD2E-55E2964781BC}" type="datetimeFigureOut">
              <a:rPr lang="en-US" smtClean="0"/>
              <a:t>8/19/2022</a:t>
            </a:fld>
            <a:endParaRPr lang="en-US"/>
          </a:p>
        </p:txBody>
      </p:sp>
      <p:sp>
        <p:nvSpPr>
          <p:cNvPr id="3" name="Footer Placeholder 2">
            <a:extLst>
              <a:ext uri="{FF2B5EF4-FFF2-40B4-BE49-F238E27FC236}">
                <a16:creationId xmlns:a16="http://schemas.microsoft.com/office/drawing/2014/main" id="{C91FA356-903F-B776-7C14-469856D38D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B61A81-B246-6E06-A87E-7133D79ABB0C}"/>
              </a:ext>
            </a:extLst>
          </p:cNvPr>
          <p:cNvSpPr>
            <a:spLocks noGrp="1"/>
          </p:cNvSpPr>
          <p:nvPr>
            <p:ph type="sldNum" sz="quarter" idx="12"/>
          </p:nvPr>
        </p:nvSpPr>
        <p:spPr/>
        <p:txBody>
          <a:bodyPr/>
          <a:lstStyle/>
          <a:p>
            <a:fld id="{2F1700A7-F513-4A1B-9E90-103E69AA77F2}" type="slidenum">
              <a:rPr lang="en-US" smtClean="0"/>
              <a:t>‹#›</a:t>
            </a:fld>
            <a:endParaRPr lang="en-US"/>
          </a:p>
        </p:txBody>
      </p:sp>
    </p:spTree>
    <p:extLst>
      <p:ext uri="{BB962C8B-B14F-4D97-AF65-F5344CB8AC3E}">
        <p14:creationId xmlns:p14="http://schemas.microsoft.com/office/powerpoint/2010/main" val="39957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C763A-0041-11C4-4065-86045AB74E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84AB89-2BE2-1DC5-5820-BE07AD684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76286D-404E-F163-6D02-8C3A44959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3ACCAF-3D10-8614-555B-E9863B1CD6DA}"/>
              </a:ext>
            </a:extLst>
          </p:cNvPr>
          <p:cNvSpPr>
            <a:spLocks noGrp="1"/>
          </p:cNvSpPr>
          <p:nvPr>
            <p:ph type="dt" sz="half" idx="10"/>
          </p:nvPr>
        </p:nvSpPr>
        <p:spPr/>
        <p:txBody>
          <a:bodyPr/>
          <a:lstStyle/>
          <a:p>
            <a:fld id="{0F8E85B2-1831-44BC-BD2E-55E2964781BC}" type="datetimeFigureOut">
              <a:rPr lang="en-US" smtClean="0"/>
              <a:t>8/19/2022</a:t>
            </a:fld>
            <a:endParaRPr lang="en-US"/>
          </a:p>
        </p:txBody>
      </p:sp>
      <p:sp>
        <p:nvSpPr>
          <p:cNvPr id="6" name="Footer Placeholder 5">
            <a:extLst>
              <a:ext uri="{FF2B5EF4-FFF2-40B4-BE49-F238E27FC236}">
                <a16:creationId xmlns:a16="http://schemas.microsoft.com/office/drawing/2014/main" id="{2F24ACCD-80A8-C237-E2AE-37047A89B9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5AE5F-797F-460A-472A-B91CC23561C7}"/>
              </a:ext>
            </a:extLst>
          </p:cNvPr>
          <p:cNvSpPr>
            <a:spLocks noGrp="1"/>
          </p:cNvSpPr>
          <p:nvPr>
            <p:ph type="sldNum" sz="quarter" idx="12"/>
          </p:nvPr>
        </p:nvSpPr>
        <p:spPr/>
        <p:txBody>
          <a:bodyPr/>
          <a:lstStyle/>
          <a:p>
            <a:fld id="{2F1700A7-F513-4A1B-9E90-103E69AA77F2}" type="slidenum">
              <a:rPr lang="en-US" smtClean="0"/>
              <a:t>‹#›</a:t>
            </a:fld>
            <a:endParaRPr lang="en-US"/>
          </a:p>
        </p:txBody>
      </p:sp>
    </p:spTree>
    <p:extLst>
      <p:ext uri="{BB962C8B-B14F-4D97-AF65-F5344CB8AC3E}">
        <p14:creationId xmlns:p14="http://schemas.microsoft.com/office/powerpoint/2010/main" val="426347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4B67-034B-0D30-A4FE-E9B120337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4DE5DE-721E-8911-9939-7FD546EC56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91E516-C3BE-EAE9-BD73-8248F4C5C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00E32B-0064-27CD-D8A4-1DC7763A00E1}"/>
              </a:ext>
            </a:extLst>
          </p:cNvPr>
          <p:cNvSpPr>
            <a:spLocks noGrp="1"/>
          </p:cNvSpPr>
          <p:nvPr>
            <p:ph type="dt" sz="half" idx="10"/>
          </p:nvPr>
        </p:nvSpPr>
        <p:spPr/>
        <p:txBody>
          <a:bodyPr/>
          <a:lstStyle/>
          <a:p>
            <a:fld id="{0F8E85B2-1831-44BC-BD2E-55E2964781BC}" type="datetimeFigureOut">
              <a:rPr lang="en-US" smtClean="0"/>
              <a:t>8/19/2022</a:t>
            </a:fld>
            <a:endParaRPr lang="en-US"/>
          </a:p>
        </p:txBody>
      </p:sp>
      <p:sp>
        <p:nvSpPr>
          <p:cNvPr id="6" name="Footer Placeholder 5">
            <a:extLst>
              <a:ext uri="{FF2B5EF4-FFF2-40B4-BE49-F238E27FC236}">
                <a16:creationId xmlns:a16="http://schemas.microsoft.com/office/drawing/2014/main" id="{ADE9E93F-1F89-2452-C4E9-32A6DE424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9A47-B003-CE19-9480-6BFF69C60BFF}"/>
              </a:ext>
            </a:extLst>
          </p:cNvPr>
          <p:cNvSpPr>
            <a:spLocks noGrp="1"/>
          </p:cNvSpPr>
          <p:nvPr>
            <p:ph type="sldNum" sz="quarter" idx="12"/>
          </p:nvPr>
        </p:nvSpPr>
        <p:spPr/>
        <p:txBody>
          <a:bodyPr/>
          <a:lstStyle/>
          <a:p>
            <a:fld id="{2F1700A7-F513-4A1B-9E90-103E69AA77F2}" type="slidenum">
              <a:rPr lang="en-US" smtClean="0"/>
              <a:t>‹#›</a:t>
            </a:fld>
            <a:endParaRPr lang="en-US"/>
          </a:p>
        </p:txBody>
      </p:sp>
    </p:spTree>
    <p:extLst>
      <p:ext uri="{BB962C8B-B14F-4D97-AF65-F5344CB8AC3E}">
        <p14:creationId xmlns:p14="http://schemas.microsoft.com/office/powerpoint/2010/main" val="382452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B71B55-450D-E0F0-1253-6583A326A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114E0C-C132-6134-00C2-E436980C3C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51D4D-9992-EC9F-DB46-773999BBF8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E85B2-1831-44BC-BD2E-55E2964781BC}" type="datetimeFigureOut">
              <a:rPr lang="en-US" smtClean="0"/>
              <a:t>8/19/2022</a:t>
            </a:fld>
            <a:endParaRPr lang="en-US"/>
          </a:p>
        </p:txBody>
      </p:sp>
      <p:sp>
        <p:nvSpPr>
          <p:cNvPr id="5" name="Footer Placeholder 4">
            <a:extLst>
              <a:ext uri="{FF2B5EF4-FFF2-40B4-BE49-F238E27FC236}">
                <a16:creationId xmlns:a16="http://schemas.microsoft.com/office/drawing/2014/main" id="{75038AC4-AE9C-9417-B56C-5EBFF85856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771950-B3E2-1312-96EC-F93D0E686A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700A7-F513-4A1B-9E90-103E69AA77F2}" type="slidenum">
              <a:rPr lang="en-US" smtClean="0"/>
              <a:t>‹#›</a:t>
            </a:fld>
            <a:endParaRPr lang="en-US"/>
          </a:p>
        </p:txBody>
      </p:sp>
    </p:spTree>
    <p:extLst>
      <p:ext uri="{BB962C8B-B14F-4D97-AF65-F5344CB8AC3E}">
        <p14:creationId xmlns:p14="http://schemas.microsoft.com/office/powerpoint/2010/main" val="1987200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am04.safelinks.protection.outlook.com/?url=https%3A%2F%2Fapp-us.oceaview.com%2F&amp;data=05%7C01%7Cphilip.h.gubbins%40vanderbilt.edu%7Cb0bd8e6bf5044fb3b69b08da560ab947%7Cba5a7f39e3be4ab3b45067fa80faecad%7C0%7C0%7C637916901602776977%7CUnknown%7CTWFpbGZsb3d8eyJWIjoiMC4wLjAwMDAiLCJQIjoiV2luMzIiLCJBTiI6Ik1haWwiLCJXVCI6Mn0%3D%7C3000%7C%7C%7C&amp;sdata=MaHqM5YSMwr5nUkvlxjiW9kzC2DfFJOaQZENscR2R7U%3D&amp;reserved=0" TargetMode="External"/><Relationship Id="rId2" Type="http://schemas.openxmlformats.org/officeDocument/2006/relationships/hyperlink" Target="mailto:VBS-FIRM@vanderbilt.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pp-us.oceaview.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B417-E8A3-4EC5-53BB-4DB2BA29A412}"/>
              </a:ext>
            </a:extLst>
          </p:cNvPr>
          <p:cNvSpPr>
            <a:spLocks noGrp="1"/>
          </p:cNvSpPr>
          <p:nvPr>
            <p:ph type="ctrTitle"/>
          </p:nvPr>
        </p:nvSpPr>
        <p:spPr/>
        <p:txBody>
          <a:bodyPr>
            <a:normAutofit/>
          </a:bodyPr>
          <a:lstStyle/>
          <a:p>
            <a:r>
              <a:rPr lang="en-US" dirty="0"/>
              <a:t>Modifying Alert Rules</a:t>
            </a:r>
          </a:p>
        </p:txBody>
      </p:sp>
      <p:sp>
        <p:nvSpPr>
          <p:cNvPr id="3" name="Subtitle 2">
            <a:extLst>
              <a:ext uri="{FF2B5EF4-FFF2-40B4-BE49-F238E27FC236}">
                <a16:creationId xmlns:a16="http://schemas.microsoft.com/office/drawing/2014/main" id="{0215708E-E8CE-5F2C-4736-7244B2B06E27}"/>
              </a:ext>
            </a:extLst>
          </p:cNvPr>
          <p:cNvSpPr>
            <a:spLocks noGrp="1"/>
          </p:cNvSpPr>
          <p:nvPr>
            <p:ph type="subTitle" idx="1"/>
          </p:nvPr>
        </p:nvSpPr>
        <p:spPr/>
        <p:txBody>
          <a:bodyPr>
            <a:normAutofit fontScale="77500" lnSpcReduction="20000"/>
          </a:bodyPr>
          <a:lstStyle/>
          <a:p>
            <a:endParaRPr lang="en-US" dirty="0"/>
          </a:p>
          <a:p>
            <a:r>
              <a:rPr lang="en-US" sz="3500" dirty="0"/>
              <a:t>“Click by Click” Guide</a:t>
            </a:r>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VBS FIRM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VBS-FIRM@vanderbilt.edu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https://app-us.oceaview.com</a:t>
            </a:r>
            <a:endParaRPr lang="en-US" dirty="0"/>
          </a:p>
        </p:txBody>
      </p:sp>
    </p:spTree>
    <p:extLst>
      <p:ext uri="{BB962C8B-B14F-4D97-AF65-F5344CB8AC3E}">
        <p14:creationId xmlns:p14="http://schemas.microsoft.com/office/powerpoint/2010/main" val="2619129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A4EBF3-C540-79FD-F4F6-230BA41C2E1A}"/>
              </a:ext>
            </a:extLst>
          </p:cNvPr>
          <p:cNvPicPr>
            <a:picLocks noChangeAspect="1"/>
          </p:cNvPicPr>
          <p:nvPr/>
        </p:nvPicPr>
        <p:blipFill rotWithShape="1">
          <a:blip r:embed="rId2"/>
          <a:srcRect t="12773"/>
          <a:stretch/>
        </p:blipFill>
        <p:spPr>
          <a:xfrm>
            <a:off x="1911335" y="1970843"/>
            <a:ext cx="10156378" cy="4732059"/>
          </a:xfrm>
          <a:prstGeom prst="rect">
            <a:avLst/>
          </a:prstGeom>
        </p:spPr>
      </p:pic>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200" y="-139078"/>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838200" y="925069"/>
            <a:ext cx="11229513" cy="1755987"/>
          </a:xfrm>
        </p:spPr>
        <p:txBody>
          <a:bodyPr>
            <a:normAutofit/>
          </a:bodyPr>
          <a:lstStyle/>
          <a:p>
            <a:pPr marL="0" indent="0">
              <a:buNone/>
            </a:pPr>
            <a:r>
              <a:rPr lang="en-US" dirty="0"/>
              <a:t>Each lab sets up their own alert rules. There is an alert rule corresponding to each level we saw earlier, labeled “Oh Hey”, “Oh Heck”, and “Oh No!”</a:t>
            </a:r>
          </a:p>
        </p:txBody>
      </p:sp>
      <p:sp>
        <p:nvSpPr>
          <p:cNvPr id="7" name="Rectangle: Rounded Corners 6">
            <a:extLst>
              <a:ext uri="{FF2B5EF4-FFF2-40B4-BE49-F238E27FC236}">
                <a16:creationId xmlns:a16="http://schemas.microsoft.com/office/drawing/2014/main" id="{4CE032C2-F1FC-524D-A64E-AD5D55083F1B}"/>
              </a:ext>
            </a:extLst>
          </p:cNvPr>
          <p:cNvSpPr/>
          <p:nvPr/>
        </p:nvSpPr>
        <p:spPr>
          <a:xfrm>
            <a:off x="3340963" y="3984282"/>
            <a:ext cx="8726750" cy="10741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251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A4EBF3-C540-79FD-F4F6-230BA41C2E1A}"/>
              </a:ext>
            </a:extLst>
          </p:cNvPr>
          <p:cNvPicPr>
            <a:picLocks noChangeAspect="1"/>
          </p:cNvPicPr>
          <p:nvPr/>
        </p:nvPicPr>
        <p:blipFill rotWithShape="1">
          <a:blip r:embed="rId2"/>
          <a:srcRect t="12773"/>
          <a:stretch/>
        </p:blipFill>
        <p:spPr>
          <a:xfrm>
            <a:off x="1911335" y="2125941"/>
            <a:ext cx="10156378" cy="4732059"/>
          </a:xfrm>
          <a:prstGeom prst="rect">
            <a:avLst/>
          </a:prstGeom>
        </p:spPr>
      </p:pic>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200" y="-139078"/>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838200" y="925069"/>
            <a:ext cx="11229513" cy="1755987"/>
          </a:xfrm>
        </p:spPr>
        <p:txBody>
          <a:bodyPr>
            <a:normAutofit/>
          </a:bodyPr>
          <a:lstStyle/>
          <a:p>
            <a:pPr marL="0" indent="0">
              <a:buNone/>
            </a:pPr>
            <a:r>
              <a:rPr lang="en-US" dirty="0"/>
              <a:t>If you wanted to create an alert rule for a type of equipment your lab does not have alert rules setup for, you would click the plus sign. For now, we will go over all the options within editing existing alert rules.</a:t>
            </a:r>
          </a:p>
        </p:txBody>
      </p:sp>
      <p:sp>
        <p:nvSpPr>
          <p:cNvPr id="7" name="Rectangle: Rounded Corners 6">
            <a:extLst>
              <a:ext uri="{FF2B5EF4-FFF2-40B4-BE49-F238E27FC236}">
                <a16:creationId xmlns:a16="http://schemas.microsoft.com/office/drawing/2014/main" id="{4CE032C2-F1FC-524D-A64E-AD5D55083F1B}"/>
              </a:ext>
            </a:extLst>
          </p:cNvPr>
          <p:cNvSpPr/>
          <p:nvPr/>
        </p:nvSpPr>
        <p:spPr>
          <a:xfrm>
            <a:off x="4344141" y="2250632"/>
            <a:ext cx="396535" cy="3469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73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A4EBF3-C540-79FD-F4F6-230BA41C2E1A}"/>
              </a:ext>
            </a:extLst>
          </p:cNvPr>
          <p:cNvPicPr>
            <a:picLocks noChangeAspect="1"/>
          </p:cNvPicPr>
          <p:nvPr/>
        </p:nvPicPr>
        <p:blipFill>
          <a:blip r:embed="rId2"/>
          <a:stretch>
            <a:fillRect/>
          </a:stretch>
        </p:blipFill>
        <p:spPr>
          <a:xfrm>
            <a:off x="2743216" y="1811046"/>
            <a:ext cx="9324497" cy="4980634"/>
          </a:xfrm>
          <a:prstGeom prst="rect">
            <a:avLst/>
          </a:prstGeom>
        </p:spPr>
      </p:pic>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200" y="-81528"/>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838200" y="1062145"/>
            <a:ext cx="10773792" cy="4351338"/>
          </a:xfrm>
        </p:spPr>
        <p:txBody>
          <a:bodyPr/>
          <a:lstStyle/>
          <a:p>
            <a:pPr marL="0" indent="0">
              <a:buNone/>
            </a:pPr>
            <a:r>
              <a:rPr lang="en-US" dirty="0"/>
              <a:t>Click on the line of the alert you would like to edit.</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5A94C76-DBA2-4E12-0567-50D74CFEBA80}"/>
              </a:ext>
            </a:extLst>
          </p:cNvPr>
          <p:cNvSpPr/>
          <p:nvPr/>
        </p:nvSpPr>
        <p:spPr>
          <a:xfrm>
            <a:off x="4088906" y="4290693"/>
            <a:ext cx="7913704" cy="3168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962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200" y="-81528"/>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275208" y="1062145"/>
            <a:ext cx="11916792" cy="4351338"/>
          </a:xfrm>
        </p:spPr>
        <p:txBody>
          <a:bodyPr/>
          <a:lstStyle/>
          <a:p>
            <a:pPr marL="0" indent="0">
              <a:buNone/>
            </a:pPr>
            <a:r>
              <a:rPr lang="en-US" dirty="0"/>
              <a:t>Please follow the nomenclature: “Lab Name: Equipment </a:t>
            </a:r>
            <a:r>
              <a:rPr lang="en-US" dirty="0" err="1"/>
              <a:t>Type_Alert</a:t>
            </a:r>
            <a:r>
              <a:rPr lang="en-US" dirty="0"/>
              <a:t> level name”</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D5A4066-19FA-D492-0867-AD5D694C6F91}"/>
              </a:ext>
            </a:extLst>
          </p:cNvPr>
          <p:cNvPicPr>
            <a:picLocks noChangeAspect="1"/>
          </p:cNvPicPr>
          <p:nvPr/>
        </p:nvPicPr>
        <p:blipFill>
          <a:blip r:embed="rId2"/>
          <a:stretch>
            <a:fillRect/>
          </a:stretch>
        </p:blipFill>
        <p:spPr>
          <a:xfrm>
            <a:off x="634753" y="1578322"/>
            <a:ext cx="10922493" cy="5092205"/>
          </a:xfrm>
          <a:prstGeom prst="rect">
            <a:avLst/>
          </a:prstGeom>
        </p:spPr>
      </p:pic>
      <p:sp>
        <p:nvSpPr>
          <p:cNvPr id="7" name="Rectangle: Rounded Corners 6">
            <a:extLst>
              <a:ext uri="{FF2B5EF4-FFF2-40B4-BE49-F238E27FC236}">
                <a16:creationId xmlns:a16="http://schemas.microsoft.com/office/drawing/2014/main" id="{75A94C76-DBA2-4E12-0567-50D74CFEBA80}"/>
              </a:ext>
            </a:extLst>
          </p:cNvPr>
          <p:cNvSpPr/>
          <p:nvPr/>
        </p:nvSpPr>
        <p:spPr>
          <a:xfrm>
            <a:off x="2535683" y="2781490"/>
            <a:ext cx="4291245" cy="5121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8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199" y="-194899"/>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275208" y="733672"/>
            <a:ext cx="11916792" cy="4351338"/>
          </a:xfrm>
        </p:spPr>
        <p:txBody>
          <a:bodyPr/>
          <a:lstStyle/>
          <a:p>
            <a:pPr marL="0" indent="0">
              <a:buNone/>
            </a:pPr>
            <a:r>
              <a:rPr lang="en-US" dirty="0"/>
              <a:t>The Alarm type designates what temp threshold we are using, for “Oh Heck” we generally use High Limit – Level 2.</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D5A4066-19FA-D492-0867-AD5D694C6F91}"/>
              </a:ext>
            </a:extLst>
          </p:cNvPr>
          <p:cNvPicPr>
            <a:picLocks noChangeAspect="1"/>
          </p:cNvPicPr>
          <p:nvPr/>
        </p:nvPicPr>
        <p:blipFill>
          <a:blip r:embed="rId2"/>
          <a:stretch>
            <a:fillRect/>
          </a:stretch>
        </p:blipFill>
        <p:spPr>
          <a:xfrm>
            <a:off x="634753" y="1578322"/>
            <a:ext cx="10922493" cy="5092205"/>
          </a:xfrm>
          <a:prstGeom prst="rect">
            <a:avLst/>
          </a:prstGeom>
        </p:spPr>
      </p:pic>
      <p:sp>
        <p:nvSpPr>
          <p:cNvPr id="7" name="Rectangle: Rounded Corners 6">
            <a:extLst>
              <a:ext uri="{FF2B5EF4-FFF2-40B4-BE49-F238E27FC236}">
                <a16:creationId xmlns:a16="http://schemas.microsoft.com/office/drawing/2014/main" id="{75A94C76-DBA2-4E12-0567-50D74CFEBA80}"/>
              </a:ext>
            </a:extLst>
          </p:cNvPr>
          <p:cNvSpPr/>
          <p:nvPr/>
        </p:nvSpPr>
        <p:spPr>
          <a:xfrm>
            <a:off x="6803197" y="3237814"/>
            <a:ext cx="2459114" cy="3195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08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199" y="-194899"/>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275208" y="715916"/>
            <a:ext cx="11916792" cy="4351338"/>
          </a:xfrm>
        </p:spPr>
        <p:txBody>
          <a:bodyPr/>
          <a:lstStyle/>
          <a:p>
            <a:pPr marL="0" indent="0">
              <a:buNone/>
            </a:pPr>
            <a:r>
              <a:rPr lang="en-US" dirty="0"/>
              <a:t>This item describes the piece of equipment itself, e.g. cold room V6155 MRB3. If the equipment is a -80 or -20, it would be your lab’s name as the organization.</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D5A4066-19FA-D492-0867-AD5D694C6F91}"/>
              </a:ext>
            </a:extLst>
          </p:cNvPr>
          <p:cNvPicPr>
            <a:picLocks noChangeAspect="1"/>
          </p:cNvPicPr>
          <p:nvPr/>
        </p:nvPicPr>
        <p:blipFill>
          <a:blip r:embed="rId2"/>
          <a:stretch>
            <a:fillRect/>
          </a:stretch>
        </p:blipFill>
        <p:spPr>
          <a:xfrm>
            <a:off x="634753" y="1578322"/>
            <a:ext cx="10922493" cy="5092205"/>
          </a:xfrm>
          <a:prstGeom prst="rect">
            <a:avLst/>
          </a:prstGeom>
        </p:spPr>
      </p:pic>
      <p:sp>
        <p:nvSpPr>
          <p:cNvPr id="7" name="Rectangle: Rounded Corners 6">
            <a:extLst>
              <a:ext uri="{FF2B5EF4-FFF2-40B4-BE49-F238E27FC236}">
                <a16:creationId xmlns:a16="http://schemas.microsoft.com/office/drawing/2014/main" id="{75A94C76-DBA2-4E12-0567-50D74CFEBA80}"/>
              </a:ext>
            </a:extLst>
          </p:cNvPr>
          <p:cNvSpPr/>
          <p:nvPr/>
        </p:nvSpPr>
        <p:spPr>
          <a:xfrm>
            <a:off x="6900851" y="3584043"/>
            <a:ext cx="2459114" cy="3195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066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200" y="-81528"/>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275208" y="1062145"/>
            <a:ext cx="11916792" cy="4351338"/>
          </a:xfrm>
        </p:spPr>
        <p:txBody>
          <a:bodyPr/>
          <a:lstStyle/>
          <a:p>
            <a:pPr marL="0" indent="0">
              <a:buNone/>
            </a:pPr>
            <a:r>
              <a:rPr lang="en-US" dirty="0"/>
              <a:t>All Freezers are labeled as Static Equipment.</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D5A4066-19FA-D492-0867-AD5D694C6F91}"/>
              </a:ext>
            </a:extLst>
          </p:cNvPr>
          <p:cNvPicPr>
            <a:picLocks noChangeAspect="1"/>
          </p:cNvPicPr>
          <p:nvPr/>
        </p:nvPicPr>
        <p:blipFill>
          <a:blip r:embed="rId2"/>
          <a:stretch>
            <a:fillRect/>
          </a:stretch>
        </p:blipFill>
        <p:spPr>
          <a:xfrm>
            <a:off x="634753" y="1578322"/>
            <a:ext cx="10922493" cy="5092205"/>
          </a:xfrm>
          <a:prstGeom prst="rect">
            <a:avLst/>
          </a:prstGeom>
        </p:spPr>
      </p:pic>
      <p:sp>
        <p:nvSpPr>
          <p:cNvPr id="7" name="Rectangle: Rounded Corners 6">
            <a:extLst>
              <a:ext uri="{FF2B5EF4-FFF2-40B4-BE49-F238E27FC236}">
                <a16:creationId xmlns:a16="http://schemas.microsoft.com/office/drawing/2014/main" id="{75A94C76-DBA2-4E12-0567-50D74CFEBA80}"/>
              </a:ext>
            </a:extLst>
          </p:cNvPr>
          <p:cNvSpPr/>
          <p:nvPr/>
        </p:nvSpPr>
        <p:spPr>
          <a:xfrm>
            <a:off x="6936362" y="3964625"/>
            <a:ext cx="2459114" cy="3195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779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200" y="-81528"/>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275208" y="1062145"/>
            <a:ext cx="11916792" cy="4351338"/>
          </a:xfrm>
        </p:spPr>
        <p:txBody>
          <a:bodyPr/>
          <a:lstStyle/>
          <a:p>
            <a:pPr marL="0" indent="0">
              <a:buNone/>
            </a:pPr>
            <a:r>
              <a:rPr lang="en-US" dirty="0"/>
              <a:t>Only -80s are labeled as Critical equipment, -20s and cold rooms as Not Critical</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D5A4066-19FA-D492-0867-AD5D694C6F91}"/>
              </a:ext>
            </a:extLst>
          </p:cNvPr>
          <p:cNvPicPr>
            <a:picLocks noChangeAspect="1"/>
          </p:cNvPicPr>
          <p:nvPr/>
        </p:nvPicPr>
        <p:blipFill>
          <a:blip r:embed="rId2"/>
          <a:stretch>
            <a:fillRect/>
          </a:stretch>
        </p:blipFill>
        <p:spPr>
          <a:xfrm>
            <a:off x="634753" y="1578322"/>
            <a:ext cx="10922493" cy="5092205"/>
          </a:xfrm>
          <a:prstGeom prst="rect">
            <a:avLst/>
          </a:prstGeom>
        </p:spPr>
      </p:pic>
      <p:sp>
        <p:nvSpPr>
          <p:cNvPr id="7" name="Rectangle: Rounded Corners 6">
            <a:extLst>
              <a:ext uri="{FF2B5EF4-FFF2-40B4-BE49-F238E27FC236}">
                <a16:creationId xmlns:a16="http://schemas.microsoft.com/office/drawing/2014/main" id="{75A94C76-DBA2-4E12-0567-50D74CFEBA80}"/>
              </a:ext>
            </a:extLst>
          </p:cNvPr>
          <p:cNvSpPr/>
          <p:nvPr/>
        </p:nvSpPr>
        <p:spPr>
          <a:xfrm>
            <a:off x="6918607" y="4328609"/>
            <a:ext cx="2459114" cy="3195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475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200" y="-81528"/>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275208" y="1062145"/>
            <a:ext cx="11916792" cy="4351338"/>
          </a:xfrm>
        </p:spPr>
        <p:txBody>
          <a:bodyPr/>
          <a:lstStyle/>
          <a:p>
            <a:pPr marL="0" indent="0">
              <a:buNone/>
            </a:pPr>
            <a:r>
              <a:rPr lang="en-US" dirty="0"/>
              <a:t>The Description is just for annotations.</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D5A4066-19FA-D492-0867-AD5D694C6F91}"/>
              </a:ext>
            </a:extLst>
          </p:cNvPr>
          <p:cNvPicPr>
            <a:picLocks noChangeAspect="1"/>
          </p:cNvPicPr>
          <p:nvPr/>
        </p:nvPicPr>
        <p:blipFill>
          <a:blip r:embed="rId2"/>
          <a:stretch>
            <a:fillRect/>
          </a:stretch>
        </p:blipFill>
        <p:spPr>
          <a:xfrm>
            <a:off x="634753" y="1578322"/>
            <a:ext cx="10922493" cy="5092205"/>
          </a:xfrm>
          <a:prstGeom prst="rect">
            <a:avLst/>
          </a:prstGeom>
        </p:spPr>
      </p:pic>
      <p:sp>
        <p:nvSpPr>
          <p:cNvPr id="7" name="Rectangle: Rounded Corners 6">
            <a:extLst>
              <a:ext uri="{FF2B5EF4-FFF2-40B4-BE49-F238E27FC236}">
                <a16:creationId xmlns:a16="http://schemas.microsoft.com/office/drawing/2014/main" id="{75A94C76-DBA2-4E12-0567-50D74CFEBA80}"/>
              </a:ext>
            </a:extLst>
          </p:cNvPr>
          <p:cNvSpPr/>
          <p:nvPr/>
        </p:nvSpPr>
        <p:spPr>
          <a:xfrm>
            <a:off x="2497527" y="3213717"/>
            <a:ext cx="3876639" cy="15180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74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199" y="-194899"/>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275208" y="689283"/>
            <a:ext cx="11916792" cy="4351338"/>
          </a:xfrm>
        </p:spPr>
        <p:txBody>
          <a:bodyPr/>
          <a:lstStyle/>
          <a:p>
            <a:pPr marL="0" indent="0">
              <a:buNone/>
            </a:pPr>
            <a:r>
              <a:rPr lang="en-US" dirty="0"/>
              <a:t>If the alarm persists for more than an hour, it will call members again (if applicable, if you have calls set up for the alert, that is)</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D5A4066-19FA-D492-0867-AD5D694C6F91}"/>
              </a:ext>
            </a:extLst>
          </p:cNvPr>
          <p:cNvPicPr>
            <a:picLocks noChangeAspect="1"/>
          </p:cNvPicPr>
          <p:nvPr/>
        </p:nvPicPr>
        <p:blipFill>
          <a:blip r:embed="rId2"/>
          <a:stretch>
            <a:fillRect/>
          </a:stretch>
        </p:blipFill>
        <p:spPr>
          <a:xfrm>
            <a:off x="634753" y="1578322"/>
            <a:ext cx="10922493" cy="5092205"/>
          </a:xfrm>
          <a:prstGeom prst="rect">
            <a:avLst/>
          </a:prstGeom>
        </p:spPr>
      </p:pic>
      <p:sp>
        <p:nvSpPr>
          <p:cNvPr id="7" name="Rectangle: Rounded Corners 6">
            <a:extLst>
              <a:ext uri="{FF2B5EF4-FFF2-40B4-BE49-F238E27FC236}">
                <a16:creationId xmlns:a16="http://schemas.microsoft.com/office/drawing/2014/main" id="{75A94C76-DBA2-4E12-0567-50D74CFEBA80}"/>
              </a:ext>
            </a:extLst>
          </p:cNvPr>
          <p:cNvSpPr/>
          <p:nvPr/>
        </p:nvSpPr>
        <p:spPr>
          <a:xfrm flipV="1">
            <a:off x="2497527" y="4731798"/>
            <a:ext cx="3876639" cy="10640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79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p:txBody>
          <a:bodyPr/>
          <a:lstStyle/>
          <a:p>
            <a:r>
              <a:rPr lang="en-US" dirty="0"/>
              <a:t>To </a:t>
            </a:r>
            <a:r>
              <a:rPr lang="en-US"/>
              <a:t>View Equipment:</a:t>
            </a:r>
            <a:endParaRPr lang="en-US" dirty="0"/>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838200" y="1825625"/>
            <a:ext cx="3381462" cy="4351338"/>
          </a:xfrm>
        </p:spPr>
        <p:txBody>
          <a:bodyPr/>
          <a:lstStyle/>
          <a:p>
            <a:pPr marL="0" indent="0">
              <a:buNone/>
            </a:pPr>
            <a:r>
              <a:rPr lang="en-US" dirty="0"/>
              <a:t>Go to this site: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https://app-us.oceaview.com</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t>And login using your </a:t>
            </a:r>
            <a:r>
              <a:rPr lang="en-US" dirty="0" err="1"/>
              <a:t>VUNetID</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4AA5648-367B-491D-3E8C-8D55FA5FA35B}"/>
              </a:ext>
            </a:extLst>
          </p:cNvPr>
          <p:cNvPicPr>
            <a:picLocks noChangeAspect="1"/>
          </p:cNvPicPr>
          <p:nvPr/>
        </p:nvPicPr>
        <p:blipFill rotWithShape="1">
          <a:blip r:embed="rId3"/>
          <a:srcRect r="5840" b="5098"/>
          <a:stretch/>
        </p:blipFill>
        <p:spPr>
          <a:xfrm>
            <a:off x="3970390" y="2088859"/>
            <a:ext cx="7772931" cy="4088104"/>
          </a:xfrm>
          <a:prstGeom prst="rect">
            <a:avLst/>
          </a:prstGeom>
        </p:spPr>
      </p:pic>
    </p:spTree>
    <p:extLst>
      <p:ext uri="{BB962C8B-B14F-4D97-AF65-F5344CB8AC3E}">
        <p14:creationId xmlns:p14="http://schemas.microsoft.com/office/powerpoint/2010/main" val="285016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200" y="-81528"/>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275208" y="1062145"/>
            <a:ext cx="11916792" cy="4351338"/>
          </a:xfrm>
        </p:spPr>
        <p:txBody>
          <a:bodyPr/>
          <a:lstStyle/>
          <a:p>
            <a:pPr marL="0" indent="0">
              <a:buNone/>
            </a:pPr>
            <a:r>
              <a:rPr lang="en-US" dirty="0"/>
              <a:t>Click Next to edit the users associated with the alert rule.</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D5A4066-19FA-D492-0867-AD5D694C6F91}"/>
              </a:ext>
            </a:extLst>
          </p:cNvPr>
          <p:cNvPicPr>
            <a:picLocks noChangeAspect="1"/>
          </p:cNvPicPr>
          <p:nvPr/>
        </p:nvPicPr>
        <p:blipFill>
          <a:blip r:embed="rId2"/>
          <a:stretch>
            <a:fillRect/>
          </a:stretch>
        </p:blipFill>
        <p:spPr>
          <a:xfrm>
            <a:off x="634753" y="1578322"/>
            <a:ext cx="10922493" cy="5092205"/>
          </a:xfrm>
          <a:prstGeom prst="rect">
            <a:avLst/>
          </a:prstGeom>
        </p:spPr>
      </p:pic>
      <p:sp>
        <p:nvSpPr>
          <p:cNvPr id="7" name="Rectangle: Rounded Corners 6">
            <a:extLst>
              <a:ext uri="{FF2B5EF4-FFF2-40B4-BE49-F238E27FC236}">
                <a16:creationId xmlns:a16="http://schemas.microsoft.com/office/drawing/2014/main" id="{75A94C76-DBA2-4E12-0567-50D74CFEBA80}"/>
              </a:ext>
            </a:extLst>
          </p:cNvPr>
          <p:cNvSpPr/>
          <p:nvPr/>
        </p:nvSpPr>
        <p:spPr>
          <a:xfrm flipV="1">
            <a:off x="10705730" y="6107836"/>
            <a:ext cx="886287" cy="4493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18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4B76F8-3133-2664-1F92-C391F62A163B}"/>
              </a:ext>
            </a:extLst>
          </p:cNvPr>
          <p:cNvPicPr>
            <a:picLocks noChangeAspect="1"/>
          </p:cNvPicPr>
          <p:nvPr/>
        </p:nvPicPr>
        <p:blipFill>
          <a:blip r:embed="rId2"/>
          <a:stretch>
            <a:fillRect/>
          </a:stretch>
        </p:blipFill>
        <p:spPr>
          <a:xfrm>
            <a:off x="275208" y="1587582"/>
            <a:ext cx="11445551" cy="5270418"/>
          </a:xfrm>
          <a:prstGeom prst="rect">
            <a:avLst/>
          </a:prstGeom>
        </p:spPr>
      </p:pic>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200" y="-81528"/>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275208" y="1062145"/>
            <a:ext cx="11916792" cy="4351338"/>
          </a:xfrm>
        </p:spPr>
        <p:txBody>
          <a:bodyPr/>
          <a:lstStyle/>
          <a:p>
            <a:pPr marL="0" indent="0">
              <a:buNone/>
            </a:pPr>
            <a:r>
              <a:rPr lang="en-US" dirty="0"/>
              <a:t>Circled red is the day section, to the right in blue is the night section</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5A94C76-DBA2-4E12-0567-50D74CFEBA80}"/>
              </a:ext>
            </a:extLst>
          </p:cNvPr>
          <p:cNvSpPr/>
          <p:nvPr/>
        </p:nvSpPr>
        <p:spPr>
          <a:xfrm flipV="1">
            <a:off x="2410816" y="3308653"/>
            <a:ext cx="4531160" cy="4493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A731F56-FFF7-37C4-116C-835E16EA9A8F}"/>
              </a:ext>
            </a:extLst>
          </p:cNvPr>
          <p:cNvSpPr/>
          <p:nvPr/>
        </p:nvSpPr>
        <p:spPr>
          <a:xfrm flipV="1">
            <a:off x="6941976" y="3308653"/>
            <a:ext cx="4531160" cy="44932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687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4B76F8-3133-2664-1F92-C391F62A163B}"/>
              </a:ext>
            </a:extLst>
          </p:cNvPr>
          <p:cNvPicPr>
            <a:picLocks noChangeAspect="1"/>
          </p:cNvPicPr>
          <p:nvPr/>
        </p:nvPicPr>
        <p:blipFill>
          <a:blip r:embed="rId2"/>
          <a:stretch>
            <a:fillRect/>
          </a:stretch>
        </p:blipFill>
        <p:spPr>
          <a:xfrm>
            <a:off x="275208" y="1587582"/>
            <a:ext cx="11445551" cy="5270418"/>
          </a:xfrm>
          <a:prstGeom prst="rect">
            <a:avLst/>
          </a:prstGeom>
        </p:spPr>
      </p:pic>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200" y="-81528"/>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275208" y="1062145"/>
            <a:ext cx="11916792" cy="4351338"/>
          </a:xfrm>
        </p:spPr>
        <p:txBody>
          <a:bodyPr/>
          <a:lstStyle/>
          <a:p>
            <a:pPr marL="0" indent="0">
              <a:buNone/>
            </a:pPr>
            <a:r>
              <a:rPr lang="en-US" dirty="0"/>
              <a:t>To add a user, you will have to search them up under available users</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5A94C76-DBA2-4E12-0567-50D74CFEBA80}"/>
              </a:ext>
            </a:extLst>
          </p:cNvPr>
          <p:cNvSpPr/>
          <p:nvPr/>
        </p:nvSpPr>
        <p:spPr>
          <a:xfrm flipV="1">
            <a:off x="2268773" y="3998130"/>
            <a:ext cx="4531160" cy="22428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995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9AA574-0979-227D-B7BF-B1644D6814BF}"/>
              </a:ext>
            </a:extLst>
          </p:cNvPr>
          <p:cNvPicPr>
            <a:picLocks noChangeAspect="1"/>
          </p:cNvPicPr>
          <p:nvPr/>
        </p:nvPicPr>
        <p:blipFill>
          <a:blip r:embed="rId2"/>
          <a:stretch>
            <a:fillRect/>
          </a:stretch>
        </p:blipFill>
        <p:spPr>
          <a:xfrm>
            <a:off x="683580" y="1527277"/>
            <a:ext cx="10824839" cy="5330723"/>
          </a:xfrm>
          <a:prstGeom prst="rect">
            <a:avLst/>
          </a:prstGeom>
        </p:spPr>
      </p:pic>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200" y="-81528"/>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275208" y="1062145"/>
            <a:ext cx="11916792" cy="4351338"/>
          </a:xfrm>
        </p:spPr>
        <p:txBody>
          <a:bodyPr/>
          <a:lstStyle/>
          <a:p>
            <a:pPr marL="0" indent="0">
              <a:buNone/>
            </a:pPr>
            <a:r>
              <a:rPr lang="en-US" dirty="0"/>
              <a:t>Click on the name, and then on the single arrow circled in red.</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5A94C76-DBA2-4E12-0567-50D74CFEBA80}"/>
              </a:ext>
            </a:extLst>
          </p:cNvPr>
          <p:cNvSpPr/>
          <p:nvPr/>
        </p:nvSpPr>
        <p:spPr>
          <a:xfrm flipV="1">
            <a:off x="5748819" y="4228948"/>
            <a:ext cx="492182" cy="44070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258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1D07BE-E0C6-0692-DAAC-D1EEF1654859}"/>
              </a:ext>
            </a:extLst>
          </p:cNvPr>
          <p:cNvPicPr>
            <a:picLocks noChangeAspect="1"/>
          </p:cNvPicPr>
          <p:nvPr/>
        </p:nvPicPr>
        <p:blipFill>
          <a:blip r:embed="rId2"/>
          <a:stretch>
            <a:fillRect/>
          </a:stretch>
        </p:blipFill>
        <p:spPr>
          <a:xfrm>
            <a:off x="555594" y="1595843"/>
            <a:ext cx="10798206" cy="5371731"/>
          </a:xfrm>
          <a:prstGeom prst="rect">
            <a:avLst/>
          </a:prstGeom>
        </p:spPr>
      </p:pic>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200" y="-81528"/>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275208" y="1062145"/>
            <a:ext cx="11916792" cy="4351338"/>
          </a:xfrm>
        </p:spPr>
        <p:txBody>
          <a:bodyPr/>
          <a:lstStyle/>
          <a:p>
            <a:pPr marL="0" indent="0">
              <a:buNone/>
            </a:pPr>
            <a:r>
              <a:rPr lang="en-US" dirty="0"/>
              <a:t>If you want email, phone calls, or text messages, check off those that apply.</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5A94C76-DBA2-4E12-0567-50D74CFEBA80}"/>
              </a:ext>
            </a:extLst>
          </p:cNvPr>
          <p:cNvSpPr/>
          <p:nvPr/>
        </p:nvSpPr>
        <p:spPr>
          <a:xfrm flipV="1">
            <a:off x="8287833" y="3707837"/>
            <a:ext cx="1486481" cy="5649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730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E1A0A-4508-8440-5D32-9B2B5B495BBE}"/>
              </a:ext>
            </a:extLst>
          </p:cNvPr>
          <p:cNvPicPr>
            <a:picLocks noChangeAspect="1"/>
          </p:cNvPicPr>
          <p:nvPr/>
        </p:nvPicPr>
        <p:blipFill>
          <a:blip r:embed="rId2"/>
          <a:stretch>
            <a:fillRect/>
          </a:stretch>
        </p:blipFill>
        <p:spPr>
          <a:xfrm>
            <a:off x="555594" y="1595843"/>
            <a:ext cx="10798206" cy="5371731"/>
          </a:xfrm>
          <a:prstGeom prst="rect">
            <a:avLst/>
          </a:prstGeom>
        </p:spPr>
      </p:pic>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200" y="-81528"/>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275208" y="1062145"/>
            <a:ext cx="11916792" cy="4351338"/>
          </a:xfrm>
        </p:spPr>
        <p:txBody>
          <a:bodyPr/>
          <a:lstStyle/>
          <a:p>
            <a:pPr marL="0" indent="0">
              <a:buNone/>
            </a:pPr>
            <a:r>
              <a:rPr lang="en-US" dirty="0"/>
              <a:t>Once you have added someone, be sure to do the same on the nighttime rule.</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5A94C76-DBA2-4E12-0567-50D74CFEBA80}"/>
              </a:ext>
            </a:extLst>
          </p:cNvPr>
          <p:cNvSpPr/>
          <p:nvPr/>
        </p:nvSpPr>
        <p:spPr>
          <a:xfrm flipV="1">
            <a:off x="5954697" y="2864008"/>
            <a:ext cx="5133513" cy="5649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9122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97815F-1173-7223-AC2F-75E3F63E8EBA}"/>
              </a:ext>
            </a:extLst>
          </p:cNvPr>
          <p:cNvPicPr>
            <a:picLocks noChangeAspect="1"/>
          </p:cNvPicPr>
          <p:nvPr/>
        </p:nvPicPr>
        <p:blipFill>
          <a:blip r:embed="rId2"/>
          <a:stretch>
            <a:fillRect/>
          </a:stretch>
        </p:blipFill>
        <p:spPr>
          <a:xfrm>
            <a:off x="653248" y="1540562"/>
            <a:ext cx="10700552" cy="5213790"/>
          </a:xfrm>
          <a:prstGeom prst="rect">
            <a:avLst/>
          </a:prstGeom>
        </p:spPr>
      </p:pic>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200" y="-81528"/>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275208" y="1062145"/>
            <a:ext cx="11916792" cy="4351338"/>
          </a:xfrm>
        </p:spPr>
        <p:txBody>
          <a:bodyPr/>
          <a:lstStyle/>
          <a:p>
            <a:pPr marL="0" indent="0">
              <a:buNone/>
            </a:pPr>
            <a:r>
              <a:rPr lang="en-US" dirty="0"/>
              <a:t>Once you have added someone, be sure to do the same on the nighttime rule.</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5A94C76-DBA2-4E12-0567-50D74CFEBA80}"/>
              </a:ext>
            </a:extLst>
          </p:cNvPr>
          <p:cNvSpPr/>
          <p:nvPr/>
        </p:nvSpPr>
        <p:spPr>
          <a:xfrm flipV="1">
            <a:off x="6003524" y="2766354"/>
            <a:ext cx="5133513" cy="5649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539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97815F-1173-7223-AC2F-75E3F63E8EBA}"/>
              </a:ext>
            </a:extLst>
          </p:cNvPr>
          <p:cNvPicPr>
            <a:picLocks noChangeAspect="1"/>
          </p:cNvPicPr>
          <p:nvPr/>
        </p:nvPicPr>
        <p:blipFill>
          <a:blip r:embed="rId2"/>
          <a:stretch>
            <a:fillRect/>
          </a:stretch>
        </p:blipFill>
        <p:spPr>
          <a:xfrm>
            <a:off x="653248" y="1540562"/>
            <a:ext cx="10700552" cy="5213790"/>
          </a:xfrm>
          <a:prstGeom prst="rect">
            <a:avLst/>
          </a:prstGeom>
        </p:spPr>
      </p:pic>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200" y="-81528"/>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275208" y="1062145"/>
            <a:ext cx="11916792" cy="4351338"/>
          </a:xfrm>
        </p:spPr>
        <p:txBody>
          <a:bodyPr/>
          <a:lstStyle/>
          <a:p>
            <a:pPr marL="0" indent="0">
              <a:buNone/>
            </a:pPr>
            <a:r>
              <a:rPr lang="en-US" dirty="0"/>
              <a:t>Be sure to Save any changes or Cancel to do nothing.</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5A94C76-DBA2-4E12-0567-50D74CFEBA80}"/>
              </a:ext>
            </a:extLst>
          </p:cNvPr>
          <p:cNvSpPr/>
          <p:nvPr/>
        </p:nvSpPr>
        <p:spPr>
          <a:xfrm flipV="1">
            <a:off x="9277164" y="6329778"/>
            <a:ext cx="2454675" cy="5282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756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A4EBF3-C540-79FD-F4F6-230BA41C2E1A}"/>
              </a:ext>
            </a:extLst>
          </p:cNvPr>
          <p:cNvPicPr>
            <a:picLocks noChangeAspect="1"/>
          </p:cNvPicPr>
          <p:nvPr/>
        </p:nvPicPr>
        <p:blipFill>
          <a:blip r:embed="rId2"/>
          <a:stretch>
            <a:fillRect/>
          </a:stretch>
        </p:blipFill>
        <p:spPr>
          <a:xfrm>
            <a:off x="2743216" y="1811046"/>
            <a:ext cx="9324497" cy="4980634"/>
          </a:xfrm>
          <a:prstGeom prst="rect">
            <a:avLst/>
          </a:prstGeom>
        </p:spPr>
      </p:pic>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a:xfrm>
            <a:off x="838200" y="-81528"/>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838200" y="1062145"/>
            <a:ext cx="10773792" cy="4351338"/>
          </a:xfrm>
        </p:spPr>
        <p:txBody>
          <a:bodyPr/>
          <a:lstStyle/>
          <a:p>
            <a:pPr marL="0" indent="0">
              <a:buNone/>
            </a:pPr>
            <a:r>
              <a:rPr lang="en-US" dirty="0"/>
              <a:t>So, we have now added Philip to the Oh Heck rule.</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5A94C76-DBA2-4E12-0567-50D74CFEBA80}"/>
              </a:ext>
            </a:extLst>
          </p:cNvPr>
          <p:cNvSpPr/>
          <p:nvPr/>
        </p:nvSpPr>
        <p:spPr>
          <a:xfrm>
            <a:off x="4088906" y="4290693"/>
            <a:ext cx="7913704" cy="3168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115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69F62-B1C5-7BFC-BA33-F3C8A467A583}"/>
              </a:ext>
            </a:extLst>
          </p:cNvPr>
          <p:cNvSpPr>
            <a:spLocks noGrp="1"/>
          </p:cNvSpPr>
          <p:nvPr>
            <p:ph type="title"/>
          </p:nvPr>
        </p:nvSpPr>
        <p:spPr>
          <a:xfrm>
            <a:off x="838200" y="-196313"/>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20ABB72B-D0D4-419B-F978-B0151763491E}"/>
              </a:ext>
            </a:extLst>
          </p:cNvPr>
          <p:cNvSpPr>
            <a:spLocks noGrp="1"/>
          </p:cNvSpPr>
          <p:nvPr>
            <p:ph idx="1"/>
          </p:nvPr>
        </p:nvSpPr>
        <p:spPr>
          <a:xfrm>
            <a:off x="209161" y="812059"/>
            <a:ext cx="11773678" cy="1461683"/>
          </a:xfrm>
        </p:spPr>
        <p:txBody>
          <a:bodyPr>
            <a:normAutofit/>
          </a:bodyPr>
          <a:lstStyle/>
          <a:p>
            <a:pPr marL="0" indent="0">
              <a:buNone/>
            </a:pPr>
            <a:r>
              <a:rPr lang="en-US" dirty="0"/>
              <a:t>By adding Philip to the Oh Heck rule as we did, he will receive </a:t>
            </a:r>
            <a:r>
              <a:rPr lang="en-US" u="sng" dirty="0"/>
              <a:t>an email</a:t>
            </a:r>
            <a:r>
              <a:rPr lang="en-US" dirty="0"/>
              <a:t> when the temperature data being logged goes above the 10 degree line, as that is the level 2 limit associated with the “Oh Heck” rule.</a:t>
            </a:r>
          </a:p>
        </p:txBody>
      </p:sp>
      <p:pic>
        <p:nvPicPr>
          <p:cNvPr id="5" name="Picture 4">
            <a:extLst>
              <a:ext uri="{FF2B5EF4-FFF2-40B4-BE49-F238E27FC236}">
                <a16:creationId xmlns:a16="http://schemas.microsoft.com/office/drawing/2014/main" id="{014E3E16-1D1C-B224-594B-7AD9B4D75FDD}"/>
              </a:ext>
            </a:extLst>
          </p:cNvPr>
          <p:cNvPicPr>
            <a:picLocks noChangeAspect="1"/>
          </p:cNvPicPr>
          <p:nvPr/>
        </p:nvPicPr>
        <p:blipFill rotWithShape="1">
          <a:blip r:embed="rId2"/>
          <a:srcRect l="2702" t="15369" r="3855" b="5822"/>
          <a:stretch/>
        </p:blipFill>
        <p:spPr>
          <a:xfrm>
            <a:off x="927050" y="2254299"/>
            <a:ext cx="9918022" cy="4552697"/>
          </a:xfrm>
          <a:prstGeom prst="rect">
            <a:avLst/>
          </a:prstGeom>
        </p:spPr>
      </p:pic>
      <p:sp>
        <p:nvSpPr>
          <p:cNvPr id="6" name="Elipse 11">
            <a:extLst>
              <a:ext uri="{FF2B5EF4-FFF2-40B4-BE49-F238E27FC236}">
                <a16:creationId xmlns:a16="http://schemas.microsoft.com/office/drawing/2014/main" id="{255D6B4D-A6F5-5FB9-7EFC-6ED89950092E}"/>
              </a:ext>
            </a:extLst>
          </p:cNvPr>
          <p:cNvSpPr/>
          <p:nvPr/>
        </p:nvSpPr>
        <p:spPr>
          <a:xfrm>
            <a:off x="1233996" y="3567108"/>
            <a:ext cx="271549" cy="1067035"/>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
        <p:nvSpPr>
          <p:cNvPr id="7" name="Elipse 11">
            <a:extLst>
              <a:ext uri="{FF2B5EF4-FFF2-40B4-BE49-F238E27FC236}">
                <a16:creationId xmlns:a16="http://schemas.microsoft.com/office/drawing/2014/main" id="{D8E16917-5685-999B-E387-6A55B48A2348}"/>
              </a:ext>
            </a:extLst>
          </p:cNvPr>
          <p:cNvSpPr/>
          <p:nvPr/>
        </p:nvSpPr>
        <p:spPr>
          <a:xfrm>
            <a:off x="1162975" y="5332918"/>
            <a:ext cx="421881" cy="517467"/>
          </a:xfrm>
          <a:prstGeom prst="ellipse">
            <a:avLst/>
          </a:prstGeom>
          <a:solidFill>
            <a:srgbClr val="0070C0">
              <a:alpha val="5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
        <p:nvSpPr>
          <p:cNvPr id="8" name="Elipse 11">
            <a:extLst>
              <a:ext uri="{FF2B5EF4-FFF2-40B4-BE49-F238E27FC236}">
                <a16:creationId xmlns:a16="http://schemas.microsoft.com/office/drawing/2014/main" id="{99E0A69A-18ED-F025-EDD0-CD29A1920969}"/>
              </a:ext>
            </a:extLst>
          </p:cNvPr>
          <p:cNvSpPr/>
          <p:nvPr/>
        </p:nvSpPr>
        <p:spPr>
          <a:xfrm>
            <a:off x="10958004" y="3954144"/>
            <a:ext cx="861302" cy="292962"/>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en-US" dirty="0">
                <a:solidFill>
                  <a:srgbClr val="E71224"/>
                </a:solidFill>
              </a:rPr>
              <a:t>Oh Heck</a:t>
            </a:r>
          </a:p>
        </p:txBody>
      </p:sp>
      <p:sp>
        <p:nvSpPr>
          <p:cNvPr id="10" name="Elipse 11">
            <a:extLst>
              <a:ext uri="{FF2B5EF4-FFF2-40B4-BE49-F238E27FC236}">
                <a16:creationId xmlns:a16="http://schemas.microsoft.com/office/drawing/2014/main" id="{A91F0FB2-3817-2E44-6E05-BDE180AFC4FC}"/>
              </a:ext>
            </a:extLst>
          </p:cNvPr>
          <p:cNvSpPr/>
          <p:nvPr/>
        </p:nvSpPr>
        <p:spPr>
          <a:xfrm>
            <a:off x="11025011" y="4331565"/>
            <a:ext cx="861302" cy="292962"/>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en-US" dirty="0">
                <a:solidFill>
                  <a:srgbClr val="E71224"/>
                </a:solidFill>
              </a:rPr>
              <a:t>Oh Hey</a:t>
            </a:r>
          </a:p>
        </p:txBody>
      </p:sp>
      <p:sp>
        <p:nvSpPr>
          <p:cNvPr id="11" name="Elipse 11">
            <a:extLst>
              <a:ext uri="{FF2B5EF4-FFF2-40B4-BE49-F238E27FC236}">
                <a16:creationId xmlns:a16="http://schemas.microsoft.com/office/drawing/2014/main" id="{936B04D2-DC0E-3563-0355-36B5F6C81DB0}"/>
              </a:ext>
            </a:extLst>
          </p:cNvPr>
          <p:cNvSpPr/>
          <p:nvPr/>
        </p:nvSpPr>
        <p:spPr>
          <a:xfrm>
            <a:off x="10890367" y="3567108"/>
            <a:ext cx="861302" cy="292962"/>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en-US" dirty="0">
                <a:solidFill>
                  <a:srgbClr val="E71224"/>
                </a:solidFill>
              </a:rPr>
              <a:t>Oh No!</a:t>
            </a:r>
          </a:p>
        </p:txBody>
      </p:sp>
      <p:sp>
        <p:nvSpPr>
          <p:cNvPr id="12" name="Elipse 11">
            <a:extLst>
              <a:ext uri="{FF2B5EF4-FFF2-40B4-BE49-F238E27FC236}">
                <a16:creationId xmlns:a16="http://schemas.microsoft.com/office/drawing/2014/main" id="{90CC8DC3-1986-3993-8252-55CA61A1A6BB}"/>
              </a:ext>
            </a:extLst>
          </p:cNvPr>
          <p:cNvSpPr/>
          <p:nvPr/>
        </p:nvSpPr>
        <p:spPr>
          <a:xfrm>
            <a:off x="10890367" y="5477522"/>
            <a:ext cx="852531" cy="292963"/>
          </a:xfrm>
          <a:prstGeom prst="ellipse">
            <a:avLst/>
          </a:prstGeom>
          <a:solidFill>
            <a:srgbClr val="0070C0">
              <a:alpha val="5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en-US" dirty="0">
                <a:solidFill>
                  <a:srgbClr val="0070C0"/>
                </a:solidFill>
              </a:rPr>
              <a:t>Oh No!</a:t>
            </a:r>
          </a:p>
        </p:txBody>
      </p:sp>
      <p:pic>
        <p:nvPicPr>
          <p:cNvPr id="9" name="Picture 8">
            <a:extLst>
              <a:ext uri="{FF2B5EF4-FFF2-40B4-BE49-F238E27FC236}">
                <a16:creationId xmlns:a16="http://schemas.microsoft.com/office/drawing/2014/main" id="{197921A0-7554-E188-105D-31EAF45542BA}"/>
              </a:ext>
            </a:extLst>
          </p:cNvPr>
          <p:cNvPicPr>
            <a:picLocks noChangeAspect="1"/>
          </p:cNvPicPr>
          <p:nvPr/>
        </p:nvPicPr>
        <p:blipFill>
          <a:blip r:embed="rId3"/>
          <a:stretch>
            <a:fillRect/>
          </a:stretch>
        </p:blipFill>
        <p:spPr>
          <a:xfrm>
            <a:off x="3728621" y="1982245"/>
            <a:ext cx="8344187" cy="1087577"/>
          </a:xfrm>
          <a:prstGeom prst="rect">
            <a:avLst/>
          </a:prstGeom>
        </p:spPr>
      </p:pic>
    </p:spTree>
    <p:extLst>
      <p:ext uri="{BB962C8B-B14F-4D97-AF65-F5344CB8AC3E}">
        <p14:creationId xmlns:p14="http://schemas.microsoft.com/office/powerpoint/2010/main" val="2130063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D45F-CD49-24A9-AE53-B12042F1A150}"/>
              </a:ext>
            </a:extLst>
          </p:cNvPr>
          <p:cNvSpPr>
            <a:spLocks noGrp="1"/>
          </p:cNvSpPr>
          <p:nvPr>
            <p:ph type="title"/>
          </p:nvPr>
        </p:nvSpPr>
        <p:spPr/>
        <p:txBody>
          <a:bodyPr/>
          <a:lstStyle/>
          <a:p>
            <a:r>
              <a:rPr lang="en-US" dirty="0"/>
              <a:t>To View Equipment:</a:t>
            </a:r>
          </a:p>
        </p:txBody>
      </p:sp>
      <p:sp>
        <p:nvSpPr>
          <p:cNvPr id="3" name="Content Placeholder 2">
            <a:extLst>
              <a:ext uri="{FF2B5EF4-FFF2-40B4-BE49-F238E27FC236}">
                <a16:creationId xmlns:a16="http://schemas.microsoft.com/office/drawing/2014/main" id="{124ED3DC-CDCB-D0E2-DBA9-AAF20C756E90}"/>
              </a:ext>
            </a:extLst>
          </p:cNvPr>
          <p:cNvSpPr>
            <a:spLocks noGrp="1"/>
          </p:cNvSpPr>
          <p:nvPr>
            <p:ph idx="1"/>
          </p:nvPr>
        </p:nvSpPr>
        <p:spPr/>
        <p:txBody>
          <a:bodyPr/>
          <a:lstStyle/>
          <a:p>
            <a:pPr marL="0" indent="0">
              <a:buNone/>
            </a:pPr>
            <a:r>
              <a:rPr lang="en-US" dirty="0"/>
              <a:t>You will need to click on the equipment tab, circled in red below</a:t>
            </a:r>
          </a:p>
        </p:txBody>
      </p:sp>
      <p:pic>
        <p:nvPicPr>
          <p:cNvPr id="4" name="Picture 3">
            <a:extLst>
              <a:ext uri="{FF2B5EF4-FFF2-40B4-BE49-F238E27FC236}">
                <a16:creationId xmlns:a16="http://schemas.microsoft.com/office/drawing/2014/main" id="{59E33C0E-67CA-289E-2F10-3092BF42FF05}"/>
              </a:ext>
            </a:extLst>
          </p:cNvPr>
          <p:cNvPicPr>
            <a:picLocks noChangeAspect="1"/>
          </p:cNvPicPr>
          <p:nvPr/>
        </p:nvPicPr>
        <p:blipFill>
          <a:blip r:embed="rId2"/>
          <a:stretch>
            <a:fillRect/>
          </a:stretch>
        </p:blipFill>
        <p:spPr>
          <a:xfrm>
            <a:off x="44752" y="2603241"/>
            <a:ext cx="12081934" cy="4133797"/>
          </a:xfrm>
          <a:prstGeom prst="rect">
            <a:avLst/>
          </a:prstGeom>
        </p:spPr>
      </p:pic>
      <p:sp>
        <p:nvSpPr>
          <p:cNvPr id="6" name="Elipse 11">
            <a:extLst>
              <a:ext uri="{FF2B5EF4-FFF2-40B4-BE49-F238E27FC236}">
                <a16:creationId xmlns:a16="http://schemas.microsoft.com/office/drawing/2014/main" id="{3C94F101-BFD6-4F5C-CC6D-2162125E6D6E}"/>
              </a:ext>
            </a:extLst>
          </p:cNvPr>
          <p:cNvSpPr/>
          <p:nvPr/>
        </p:nvSpPr>
        <p:spPr>
          <a:xfrm>
            <a:off x="0" y="3564294"/>
            <a:ext cx="475861" cy="437000"/>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dirty="0">
              <a:solidFill>
                <a:srgbClr val="E71224"/>
              </a:solidFill>
            </a:endParaRPr>
          </a:p>
        </p:txBody>
      </p:sp>
    </p:spTree>
    <p:extLst>
      <p:ext uri="{BB962C8B-B14F-4D97-AF65-F5344CB8AC3E}">
        <p14:creationId xmlns:p14="http://schemas.microsoft.com/office/powerpoint/2010/main" val="1950746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69F62-B1C5-7BFC-BA33-F3C8A467A583}"/>
              </a:ext>
            </a:extLst>
          </p:cNvPr>
          <p:cNvSpPr>
            <a:spLocks noGrp="1"/>
          </p:cNvSpPr>
          <p:nvPr>
            <p:ph type="title"/>
          </p:nvPr>
        </p:nvSpPr>
        <p:spPr>
          <a:xfrm>
            <a:off x="838200" y="-196313"/>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20ABB72B-D0D4-419B-F978-B0151763491E}"/>
              </a:ext>
            </a:extLst>
          </p:cNvPr>
          <p:cNvSpPr>
            <a:spLocks noGrp="1"/>
          </p:cNvSpPr>
          <p:nvPr>
            <p:ph idx="1"/>
          </p:nvPr>
        </p:nvSpPr>
        <p:spPr>
          <a:xfrm>
            <a:off x="209161" y="980376"/>
            <a:ext cx="11773678" cy="1461683"/>
          </a:xfrm>
        </p:spPr>
        <p:txBody>
          <a:bodyPr>
            <a:normAutofit/>
          </a:bodyPr>
          <a:lstStyle/>
          <a:p>
            <a:pPr marL="0" indent="0">
              <a:buNone/>
            </a:pPr>
            <a:r>
              <a:rPr lang="en-US" dirty="0"/>
              <a:t>We should then add him to the Oh Hey and Oh No! alerts using the same process as the Oh Heck alert rule.</a:t>
            </a:r>
          </a:p>
        </p:txBody>
      </p:sp>
      <p:pic>
        <p:nvPicPr>
          <p:cNvPr id="5" name="Picture 4">
            <a:extLst>
              <a:ext uri="{FF2B5EF4-FFF2-40B4-BE49-F238E27FC236}">
                <a16:creationId xmlns:a16="http://schemas.microsoft.com/office/drawing/2014/main" id="{014E3E16-1D1C-B224-594B-7AD9B4D75FDD}"/>
              </a:ext>
            </a:extLst>
          </p:cNvPr>
          <p:cNvPicPr>
            <a:picLocks noChangeAspect="1"/>
          </p:cNvPicPr>
          <p:nvPr/>
        </p:nvPicPr>
        <p:blipFill rotWithShape="1">
          <a:blip r:embed="rId2"/>
          <a:srcRect l="2702" t="15369" r="3855" b="5822"/>
          <a:stretch/>
        </p:blipFill>
        <p:spPr>
          <a:xfrm>
            <a:off x="927050" y="2254299"/>
            <a:ext cx="9918022" cy="4552697"/>
          </a:xfrm>
          <a:prstGeom prst="rect">
            <a:avLst/>
          </a:prstGeom>
        </p:spPr>
      </p:pic>
      <p:sp>
        <p:nvSpPr>
          <p:cNvPr id="6" name="Elipse 11">
            <a:extLst>
              <a:ext uri="{FF2B5EF4-FFF2-40B4-BE49-F238E27FC236}">
                <a16:creationId xmlns:a16="http://schemas.microsoft.com/office/drawing/2014/main" id="{255D6B4D-A6F5-5FB9-7EFC-6ED89950092E}"/>
              </a:ext>
            </a:extLst>
          </p:cNvPr>
          <p:cNvSpPr/>
          <p:nvPr/>
        </p:nvSpPr>
        <p:spPr>
          <a:xfrm>
            <a:off x="1233996" y="3567108"/>
            <a:ext cx="271549" cy="1067035"/>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
        <p:nvSpPr>
          <p:cNvPr id="7" name="Elipse 11">
            <a:extLst>
              <a:ext uri="{FF2B5EF4-FFF2-40B4-BE49-F238E27FC236}">
                <a16:creationId xmlns:a16="http://schemas.microsoft.com/office/drawing/2014/main" id="{D8E16917-5685-999B-E387-6A55B48A2348}"/>
              </a:ext>
            </a:extLst>
          </p:cNvPr>
          <p:cNvSpPr/>
          <p:nvPr/>
        </p:nvSpPr>
        <p:spPr>
          <a:xfrm>
            <a:off x="1162975" y="5332918"/>
            <a:ext cx="421881" cy="517467"/>
          </a:xfrm>
          <a:prstGeom prst="ellipse">
            <a:avLst/>
          </a:prstGeom>
          <a:solidFill>
            <a:srgbClr val="0070C0">
              <a:alpha val="5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
        <p:nvSpPr>
          <p:cNvPr id="8" name="Elipse 11">
            <a:extLst>
              <a:ext uri="{FF2B5EF4-FFF2-40B4-BE49-F238E27FC236}">
                <a16:creationId xmlns:a16="http://schemas.microsoft.com/office/drawing/2014/main" id="{99E0A69A-18ED-F025-EDD0-CD29A1920969}"/>
              </a:ext>
            </a:extLst>
          </p:cNvPr>
          <p:cNvSpPr/>
          <p:nvPr/>
        </p:nvSpPr>
        <p:spPr>
          <a:xfrm>
            <a:off x="10958004" y="3954144"/>
            <a:ext cx="861302" cy="292962"/>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en-US" dirty="0">
                <a:solidFill>
                  <a:srgbClr val="E71224"/>
                </a:solidFill>
              </a:rPr>
              <a:t>Oh Heck</a:t>
            </a:r>
          </a:p>
        </p:txBody>
      </p:sp>
      <p:sp>
        <p:nvSpPr>
          <p:cNvPr id="10" name="Elipse 11">
            <a:extLst>
              <a:ext uri="{FF2B5EF4-FFF2-40B4-BE49-F238E27FC236}">
                <a16:creationId xmlns:a16="http://schemas.microsoft.com/office/drawing/2014/main" id="{A91F0FB2-3817-2E44-6E05-BDE180AFC4FC}"/>
              </a:ext>
            </a:extLst>
          </p:cNvPr>
          <p:cNvSpPr/>
          <p:nvPr/>
        </p:nvSpPr>
        <p:spPr>
          <a:xfrm>
            <a:off x="11025011" y="4331565"/>
            <a:ext cx="861302" cy="292962"/>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en-US" dirty="0">
                <a:solidFill>
                  <a:srgbClr val="E71224"/>
                </a:solidFill>
              </a:rPr>
              <a:t>Oh Hey</a:t>
            </a:r>
          </a:p>
        </p:txBody>
      </p:sp>
      <p:sp>
        <p:nvSpPr>
          <p:cNvPr id="11" name="Elipse 11">
            <a:extLst>
              <a:ext uri="{FF2B5EF4-FFF2-40B4-BE49-F238E27FC236}">
                <a16:creationId xmlns:a16="http://schemas.microsoft.com/office/drawing/2014/main" id="{936B04D2-DC0E-3563-0355-36B5F6C81DB0}"/>
              </a:ext>
            </a:extLst>
          </p:cNvPr>
          <p:cNvSpPr/>
          <p:nvPr/>
        </p:nvSpPr>
        <p:spPr>
          <a:xfrm>
            <a:off x="10890367" y="3567108"/>
            <a:ext cx="861302" cy="292962"/>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en-US" dirty="0">
                <a:solidFill>
                  <a:srgbClr val="E71224"/>
                </a:solidFill>
              </a:rPr>
              <a:t>Oh No!</a:t>
            </a:r>
          </a:p>
        </p:txBody>
      </p:sp>
      <p:sp>
        <p:nvSpPr>
          <p:cNvPr id="12" name="Elipse 11">
            <a:extLst>
              <a:ext uri="{FF2B5EF4-FFF2-40B4-BE49-F238E27FC236}">
                <a16:creationId xmlns:a16="http://schemas.microsoft.com/office/drawing/2014/main" id="{90CC8DC3-1986-3993-8252-55CA61A1A6BB}"/>
              </a:ext>
            </a:extLst>
          </p:cNvPr>
          <p:cNvSpPr/>
          <p:nvPr/>
        </p:nvSpPr>
        <p:spPr>
          <a:xfrm>
            <a:off x="10890367" y="5477522"/>
            <a:ext cx="852531" cy="292963"/>
          </a:xfrm>
          <a:prstGeom prst="ellipse">
            <a:avLst/>
          </a:prstGeom>
          <a:solidFill>
            <a:srgbClr val="0070C0">
              <a:alpha val="5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en-US" dirty="0">
                <a:solidFill>
                  <a:srgbClr val="0070C0"/>
                </a:solidFill>
              </a:rPr>
              <a:t>Oh No!</a:t>
            </a:r>
          </a:p>
        </p:txBody>
      </p:sp>
      <p:pic>
        <p:nvPicPr>
          <p:cNvPr id="15" name="Picture 14">
            <a:extLst>
              <a:ext uri="{FF2B5EF4-FFF2-40B4-BE49-F238E27FC236}">
                <a16:creationId xmlns:a16="http://schemas.microsoft.com/office/drawing/2014/main" id="{63989FDB-7A0A-0CAC-5B7F-D2F78E968E3B}"/>
              </a:ext>
            </a:extLst>
          </p:cNvPr>
          <p:cNvPicPr>
            <a:picLocks noChangeAspect="1"/>
          </p:cNvPicPr>
          <p:nvPr/>
        </p:nvPicPr>
        <p:blipFill>
          <a:blip r:embed="rId3"/>
          <a:stretch>
            <a:fillRect/>
          </a:stretch>
        </p:blipFill>
        <p:spPr>
          <a:xfrm>
            <a:off x="3561146" y="1907108"/>
            <a:ext cx="8630854" cy="1086002"/>
          </a:xfrm>
          <a:prstGeom prst="rect">
            <a:avLst/>
          </a:prstGeom>
        </p:spPr>
      </p:pic>
    </p:spTree>
    <p:extLst>
      <p:ext uri="{BB962C8B-B14F-4D97-AF65-F5344CB8AC3E}">
        <p14:creationId xmlns:p14="http://schemas.microsoft.com/office/powerpoint/2010/main" val="452383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9A53-7419-4273-04FE-57D65326169A}"/>
              </a:ext>
            </a:extLst>
          </p:cNvPr>
          <p:cNvSpPr>
            <a:spLocks noGrp="1"/>
          </p:cNvSpPr>
          <p:nvPr>
            <p:ph type="title"/>
          </p:nvPr>
        </p:nvSpPr>
        <p:spPr>
          <a:xfrm>
            <a:off x="838200" y="-141257"/>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8BA74578-53CD-114B-CE7A-C4BD54127AD9}"/>
              </a:ext>
            </a:extLst>
          </p:cNvPr>
          <p:cNvSpPr>
            <a:spLocks noGrp="1"/>
          </p:cNvSpPr>
          <p:nvPr>
            <p:ph idx="1"/>
          </p:nvPr>
        </p:nvSpPr>
        <p:spPr>
          <a:xfrm>
            <a:off x="838200" y="885247"/>
            <a:ext cx="10515600" cy="4351338"/>
          </a:xfrm>
        </p:spPr>
        <p:txBody>
          <a:bodyPr/>
          <a:lstStyle/>
          <a:p>
            <a:pPr marL="0" indent="0">
              <a:buNone/>
            </a:pPr>
            <a:r>
              <a:rPr lang="en-US" dirty="0"/>
              <a:t>Recall that for the “Oh Hey” alert rule, the alarm type would be High limit – Level 1, and for the “Oh No!” alert rule, the alarm type should be Low limit – Level 1, High limit – Level 3, and Technical.</a:t>
            </a:r>
          </a:p>
        </p:txBody>
      </p:sp>
      <p:pic>
        <p:nvPicPr>
          <p:cNvPr id="6" name="Picture 5">
            <a:extLst>
              <a:ext uri="{FF2B5EF4-FFF2-40B4-BE49-F238E27FC236}">
                <a16:creationId xmlns:a16="http://schemas.microsoft.com/office/drawing/2014/main" id="{E67FC088-9DFC-C796-4479-239C747EE749}"/>
              </a:ext>
            </a:extLst>
          </p:cNvPr>
          <p:cNvPicPr>
            <a:picLocks noChangeAspect="1"/>
          </p:cNvPicPr>
          <p:nvPr/>
        </p:nvPicPr>
        <p:blipFill>
          <a:blip r:embed="rId2"/>
          <a:stretch>
            <a:fillRect/>
          </a:stretch>
        </p:blipFill>
        <p:spPr>
          <a:xfrm>
            <a:off x="3881534" y="2334317"/>
            <a:ext cx="8310465" cy="4108133"/>
          </a:xfrm>
          <a:prstGeom prst="rect">
            <a:avLst/>
          </a:prstGeom>
        </p:spPr>
      </p:pic>
      <p:sp>
        <p:nvSpPr>
          <p:cNvPr id="7" name="Content Placeholder 2">
            <a:extLst>
              <a:ext uri="{FF2B5EF4-FFF2-40B4-BE49-F238E27FC236}">
                <a16:creationId xmlns:a16="http://schemas.microsoft.com/office/drawing/2014/main" id="{8D9B6E42-5F6C-3D02-2581-4B28B2C00060}"/>
              </a:ext>
            </a:extLst>
          </p:cNvPr>
          <p:cNvSpPr txBox="1">
            <a:spLocks/>
          </p:cNvSpPr>
          <p:nvPr/>
        </p:nvSpPr>
        <p:spPr>
          <a:xfrm>
            <a:off x="468085" y="2334317"/>
            <a:ext cx="326416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To the right is what an “Oh No!” Alert rule for a -80 might look like. Note the “Items in organization” is the lab itself… whereas with enviro rooms it is the enviro room itself.</a:t>
            </a:r>
          </a:p>
        </p:txBody>
      </p:sp>
    </p:spTree>
    <p:extLst>
      <p:ext uri="{BB962C8B-B14F-4D97-AF65-F5344CB8AC3E}">
        <p14:creationId xmlns:p14="http://schemas.microsoft.com/office/powerpoint/2010/main" val="2899748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9A53-7419-4273-04FE-57D65326169A}"/>
              </a:ext>
            </a:extLst>
          </p:cNvPr>
          <p:cNvSpPr>
            <a:spLocks noGrp="1"/>
          </p:cNvSpPr>
          <p:nvPr>
            <p:ph type="title"/>
          </p:nvPr>
        </p:nvSpPr>
        <p:spPr>
          <a:xfrm>
            <a:off x="838200" y="-141257"/>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8BA74578-53CD-114B-CE7A-C4BD54127AD9}"/>
              </a:ext>
            </a:extLst>
          </p:cNvPr>
          <p:cNvSpPr>
            <a:spLocks noGrp="1"/>
          </p:cNvSpPr>
          <p:nvPr>
            <p:ph idx="1"/>
          </p:nvPr>
        </p:nvSpPr>
        <p:spPr>
          <a:xfrm>
            <a:off x="838200" y="885247"/>
            <a:ext cx="10515600" cy="4351338"/>
          </a:xfrm>
        </p:spPr>
        <p:txBody>
          <a:bodyPr/>
          <a:lstStyle/>
          <a:p>
            <a:pPr marL="0" indent="0">
              <a:buNone/>
            </a:pPr>
            <a:r>
              <a:rPr lang="en-US" dirty="0"/>
              <a:t>Add users however you would like to the various levels of alert rules. You could add the PI to only the highest level of alerts perhaps (Oh No!), or check off phone calls at night for critical equipment if you wanted to make sure you woke up should something important crash.</a:t>
            </a:r>
          </a:p>
        </p:txBody>
      </p:sp>
      <p:pic>
        <p:nvPicPr>
          <p:cNvPr id="6" name="Picture 5">
            <a:extLst>
              <a:ext uri="{FF2B5EF4-FFF2-40B4-BE49-F238E27FC236}">
                <a16:creationId xmlns:a16="http://schemas.microsoft.com/office/drawing/2014/main" id="{47EB33B1-2609-9B1D-58FD-A7B33229317A}"/>
              </a:ext>
            </a:extLst>
          </p:cNvPr>
          <p:cNvPicPr>
            <a:picLocks noChangeAspect="1"/>
          </p:cNvPicPr>
          <p:nvPr/>
        </p:nvPicPr>
        <p:blipFill>
          <a:blip r:embed="rId2"/>
          <a:stretch>
            <a:fillRect/>
          </a:stretch>
        </p:blipFill>
        <p:spPr>
          <a:xfrm>
            <a:off x="3208659" y="2506662"/>
            <a:ext cx="8894564" cy="4351338"/>
          </a:xfrm>
          <a:prstGeom prst="rect">
            <a:avLst/>
          </a:prstGeom>
        </p:spPr>
      </p:pic>
    </p:spTree>
    <p:extLst>
      <p:ext uri="{BB962C8B-B14F-4D97-AF65-F5344CB8AC3E}">
        <p14:creationId xmlns:p14="http://schemas.microsoft.com/office/powerpoint/2010/main" val="2602054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86F1-1798-9434-2219-BEFAF9B167E4}"/>
              </a:ext>
            </a:extLst>
          </p:cNvPr>
          <p:cNvSpPr>
            <a:spLocks noGrp="1"/>
          </p:cNvSpPr>
          <p:nvPr>
            <p:ph type="title"/>
          </p:nvPr>
        </p:nvSpPr>
        <p:spPr/>
        <p:txBody>
          <a:bodyPr/>
          <a:lstStyle/>
          <a:p>
            <a:r>
              <a:rPr lang="en-US" dirty="0"/>
              <a:t>Creating Alert Rules</a:t>
            </a:r>
          </a:p>
        </p:txBody>
      </p:sp>
      <p:sp>
        <p:nvSpPr>
          <p:cNvPr id="3" name="Content Placeholder 2">
            <a:extLst>
              <a:ext uri="{FF2B5EF4-FFF2-40B4-BE49-F238E27FC236}">
                <a16:creationId xmlns:a16="http://schemas.microsoft.com/office/drawing/2014/main" id="{E6ADF76D-8EA5-B22D-AB02-E0591BCA2E7F}"/>
              </a:ext>
            </a:extLst>
          </p:cNvPr>
          <p:cNvSpPr>
            <a:spLocks noGrp="1"/>
          </p:cNvSpPr>
          <p:nvPr>
            <p:ph idx="1"/>
          </p:nvPr>
        </p:nvSpPr>
        <p:spPr>
          <a:xfrm>
            <a:off x="838200" y="1852258"/>
            <a:ext cx="10515600" cy="4351338"/>
          </a:xfrm>
        </p:spPr>
        <p:txBody>
          <a:bodyPr>
            <a:normAutofit fontScale="92500" lnSpcReduction="20000"/>
          </a:bodyPr>
          <a:lstStyle/>
          <a:p>
            <a:pPr marL="0" indent="0">
              <a:buNone/>
            </a:pPr>
            <a:r>
              <a:rPr lang="en-US" dirty="0"/>
              <a:t>To do so from scratch, use the slides from this presentation that described each option within the edit alert rule screen. (Slides 12-26).</a:t>
            </a:r>
          </a:p>
          <a:p>
            <a:pPr marL="0" indent="0">
              <a:buNone/>
            </a:pPr>
            <a:r>
              <a:rPr lang="en-US" dirty="0"/>
              <a:t>Again, you would have to click on the plus sign here: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Additionally, there is a way to copy and paste alert rules if you, for example, had an “Oh Hey” alert rule and wanted to make an “Oh Heck” or “Oh No!” rule.</a:t>
            </a:r>
          </a:p>
          <a:p>
            <a:pPr marL="0" indent="0">
              <a:buNone/>
            </a:pPr>
            <a:endParaRPr lang="en-US" dirty="0"/>
          </a:p>
        </p:txBody>
      </p:sp>
      <p:pic>
        <p:nvPicPr>
          <p:cNvPr id="5" name="Picture 4">
            <a:extLst>
              <a:ext uri="{FF2B5EF4-FFF2-40B4-BE49-F238E27FC236}">
                <a16:creationId xmlns:a16="http://schemas.microsoft.com/office/drawing/2014/main" id="{B7E22F22-A671-A23B-3E39-E1EAE4EA24A3}"/>
              </a:ext>
            </a:extLst>
          </p:cNvPr>
          <p:cNvPicPr>
            <a:picLocks noChangeAspect="1"/>
          </p:cNvPicPr>
          <p:nvPr/>
        </p:nvPicPr>
        <p:blipFill>
          <a:blip r:embed="rId2"/>
          <a:stretch>
            <a:fillRect/>
          </a:stretch>
        </p:blipFill>
        <p:spPr>
          <a:xfrm>
            <a:off x="3676101" y="3161031"/>
            <a:ext cx="2562583" cy="1733792"/>
          </a:xfrm>
          <a:prstGeom prst="rect">
            <a:avLst/>
          </a:prstGeom>
        </p:spPr>
      </p:pic>
    </p:spTree>
    <p:extLst>
      <p:ext uri="{BB962C8B-B14F-4D97-AF65-F5344CB8AC3E}">
        <p14:creationId xmlns:p14="http://schemas.microsoft.com/office/powerpoint/2010/main" val="1615981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69F62-B1C5-7BFC-BA33-F3C8A467A583}"/>
              </a:ext>
            </a:extLst>
          </p:cNvPr>
          <p:cNvSpPr>
            <a:spLocks noGrp="1"/>
          </p:cNvSpPr>
          <p:nvPr>
            <p:ph type="title"/>
          </p:nvPr>
        </p:nvSpPr>
        <p:spPr>
          <a:xfrm>
            <a:off x="838200" y="-196313"/>
            <a:ext cx="10515600" cy="1325563"/>
          </a:xfrm>
        </p:spPr>
        <p:txBody>
          <a:bodyPr/>
          <a:lstStyle/>
          <a:p>
            <a:r>
              <a:rPr lang="en-US" dirty="0"/>
              <a:t>To Modify Alert Rules:</a:t>
            </a:r>
          </a:p>
        </p:txBody>
      </p:sp>
      <p:sp>
        <p:nvSpPr>
          <p:cNvPr id="3" name="Content Placeholder 2">
            <a:extLst>
              <a:ext uri="{FF2B5EF4-FFF2-40B4-BE49-F238E27FC236}">
                <a16:creationId xmlns:a16="http://schemas.microsoft.com/office/drawing/2014/main" id="{20ABB72B-D0D4-419B-F978-B0151763491E}"/>
              </a:ext>
            </a:extLst>
          </p:cNvPr>
          <p:cNvSpPr>
            <a:spLocks noGrp="1"/>
          </p:cNvSpPr>
          <p:nvPr>
            <p:ph idx="1"/>
          </p:nvPr>
        </p:nvSpPr>
        <p:spPr>
          <a:xfrm>
            <a:off x="209161" y="1057028"/>
            <a:ext cx="11773678" cy="1461683"/>
          </a:xfrm>
        </p:spPr>
        <p:txBody>
          <a:bodyPr>
            <a:normAutofit/>
          </a:bodyPr>
          <a:lstStyle/>
          <a:p>
            <a:pPr marL="0" indent="0">
              <a:buNone/>
            </a:pPr>
            <a:r>
              <a:rPr lang="en-US" dirty="0"/>
              <a:t>For creating alert rules, a useful tip is to click on the three-dot icon, “Options” on a similar alert rule to the one you want to create.</a:t>
            </a:r>
          </a:p>
        </p:txBody>
      </p:sp>
      <p:pic>
        <p:nvPicPr>
          <p:cNvPr id="13" name="Picture 12">
            <a:extLst>
              <a:ext uri="{FF2B5EF4-FFF2-40B4-BE49-F238E27FC236}">
                <a16:creationId xmlns:a16="http://schemas.microsoft.com/office/drawing/2014/main" id="{262F2EF2-83E9-A18C-9FA2-D0680E884169}"/>
              </a:ext>
            </a:extLst>
          </p:cNvPr>
          <p:cNvPicPr>
            <a:picLocks noChangeAspect="1"/>
          </p:cNvPicPr>
          <p:nvPr/>
        </p:nvPicPr>
        <p:blipFill>
          <a:blip r:embed="rId2"/>
          <a:stretch>
            <a:fillRect/>
          </a:stretch>
        </p:blipFill>
        <p:spPr>
          <a:xfrm>
            <a:off x="0" y="1854865"/>
            <a:ext cx="12192000" cy="587194"/>
          </a:xfrm>
          <a:prstGeom prst="rect">
            <a:avLst/>
          </a:prstGeom>
        </p:spPr>
      </p:pic>
      <p:sp>
        <p:nvSpPr>
          <p:cNvPr id="12" name="Elipse 11">
            <a:extLst>
              <a:ext uri="{FF2B5EF4-FFF2-40B4-BE49-F238E27FC236}">
                <a16:creationId xmlns:a16="http://schemas.microsoft.com/office/drawing/2014/main" id="{90CC8DC3-1986-3993-8252-55CA61A1A6BB}"/>
              </a:ext>
            </a:extLst>
          </p:cNvPr>
          <p:cNvSpPr/>
          <p:nvPr/>
        </p:nvSpPr>
        <p:spPr>
          <a:xfrm>
            <a:off x="11789545" y="2001980"/>
            <a:ext cx="266331" cy="292963"/>
          </a:xfrm>
          <a:prstGeom prst="ellipse">
            <a:avLst/>
          </a:prstGeom>
          <a:solidFill>
            <a:srgbClr val="0070C0">
              <a:alpha val="5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dirty="0">
              <a:solidFill>
                <a:srgbClr val="0070C0"/>
              </a:solidFill>
            </a:endParaRPr>
          </a:p>
        </p:txBody>
      </p:sp>
      <p:sp>
        <p:nvSpPr>
          <p:cNvPr id="14" name="Content Placeholder 2">
            <a:extLst>
              <a:ext uri="{FF2B5EF4-FFF2-40B4-BE49-F238E27FC236}">
                <a16:creationId xmlns:a16="http://schemas.microsoft.com/office/drawing/2014/main" id="{BDCAB9F0-1196-9E06-7AFD-0F98F5884B94}"/>
              </a:ext>
            </a:extLst>
          </p:cNvPr>
          <p:cNvSpPr txBox="1">
            <a:spLocks/>
          </p:cNvSpPr>
          <p:nvPr/>
        </p:nvSpPr>
        <p:spPr>
          <a:xfrm>
            <a:off x="209161" y="2732821"/>
            <a:ext cx="11773678" cy="1461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And click on the Create from… option to make a copy of an alert rule.</a:t>
            </a:r>
          </a:p>
        </p:txBody>
      </p:sp>
      <p:pic>
        <p:nvPicPr>
          <p:cNvPr id="16" name="Picture 15">
            <a:extLst>
              <a:ext uri="{FF2B5EF4-FFF2-40B4-BE49-F238E27FC236}">
                <a16:creationId xmlns:a16="http://schemas.microsoft.com/office/drawing/2014/main" id="{4C481A96-BE4D-556F-AD87-204EDE956BDF}"/>
              </a:ext>
            </a:extLst>
          </p:cNvPr>
          <p:cNvPicPr>
            <a:picLocks noChangeAspect="1"/>
          </p:cNvPicPr>
          <p:nvPr/>
        </p:nvPicPr>
        <p:blipFill>
          <a:blip r:embed="rId3"/>
          <a:stretch>
            <a:fillRect/>
          </a:stretch>
        </p:blipFill>
        <p:spPr>
          <a:xfrm>
            <a:off x="0" y="3149869"/>
            <a:ext cx="12192000" cy="1989586"/>
          </a:xfrm>
          <a:prstGeom prst="rect">
            <a:avLst/>
          </a:prstGeom>
        </p:spPr>
      </p:pic>
      <p:sp>
        <p:nvSpPr>
          <p:cNvPr id="19" name="Content Placeholder 2">
            <a:extLst>
              <a:ext uri="{FF2B5EF4-FFF2-40B4-BE49-F238E27FC236}">
                <a16:creationId xmlns:a16="http://schemas.microsoft.com/office/drawing/2014/main" id="{59ECD919-A3D5-7B4A-ADC0-EDF714897057}"/>
              </a:ext>
            </a:extLst>
          </p:cNvPr>
          <p:cNvSpPr txBox="1">
            <a:spLocks/>
          </p:cNvSpPr>
          <p:nvPr/>
        </p:nvSpPr>
        <p:spPr>
          <a:xfrm>
            <a:off x="209161" y="5139455"/>
            <a:ext cx="11773678" cy="1461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Which you can then use as a template for other alerts you may want.</a:t>
            </a:r>
          </a:p>
        </p:txBody>
      </p:sp>
    </p:spTree>
    <p:extLst>
      <p:ext uri="{BB962C8B-B14F-4D97-AF65-F5344CB8AC3E}">
        <p14:creationId xmlns:p14="http://schemas.microsoft.com/office/powerpoint/2010/main" val="659291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p:txBody>
          <a:bodyPr/>
          <a:lstStyle/>
          <a:p>
            <a:r>
              <a:rPr lang="en-US" dirty="0"/>
              <a:t>You should be all good for modifying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838200" y="1690688"/>
            <a:ext cx="10117823" cy="4351338"/>
          </a:xfrm>
        </p:spPr>
        <p:txBody>
          <a:bodyPr/>
          <a:lstStyle/>
          <a:p>
            <a:pPr marL="0" indent="0">
              <a:buNone/>
            </a:pPr>
            <a:r>
              <a:rPr lang="en-US" i="1" dirty="0"/>
              <a:t>There are also user guides for:</a:t>
            </a:r>
          </a:p>
          <a:p>
            <a:pPr>
              <a:buFontTx/>
              <a:buChar char="-"/>
            </a:pPr>
            <a:r>
              <a:rPr lang="en-US" dirty="0"/>
              <a:t>Adding users</a:t>
            </a:r>
          </a:p>
          <a:p>
            <a:pPr>
              <a:buFontTx/>
              <a:buChar char="-"/>
            </a:pPr>
            <a:r>
              <a:rPr lang="en-US" dirty="0"/>
              <a:t>Removing users</a:t>
            </a:r>
          </a:p>
          <a:p>
            <a:pPr>
              <a:buFontTx/>
              <a:buChar char="-"/>
            </a:pPr>
            <a:r>
              <a:rPr lang="en-US" dirty="0"/>
              <a:t>Editing temperature thresholds</a:t>
            </a:r>
          </a:p>
          <a:p>
            <a:pPr marL="0" indent="0">
              <a:buNone/>
            </a:pP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5261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186C-D25A-392A-2346-9019CEEB9C90}"/>
              </a:ext>
            </a:extLst>
          </p:cNvPr>
          <p:cNvSpPr>
            <a:spLocks noGrp="1"/>
          </p:cNvSpPr>
          <p:nvPr>
            <p:ph type="title"/>
          </p:nvPr>
        </p:nvSpPr>
        <p:spPr/>
        <p:txBody>
          <a:bodyPr/>
          <a:lstStyle/>
          <a:p>
            <a:r>
              <a:rPr lang="en-US" dirty="0"/>
              <a:t>To View Equipment:</a:t>
            </a:r>
          </a:p>
        </p:txBody>
      </p:sp>
      <p:sp>
        <p:nvSpPr>
          <p:cNvPr id="3" name="Content Placeholder 2">
            <a:extLst>
              <a:ext uri="{FF2B5EF4-FFF2-40B4-BE49-F238E27FC236}">
                <a16:creationId xmlns:a16="http://schemas.microsoft.com/office/drawing/2014/main" id="{2A72AB6B-78EF-DCB1-2358-7A62E324BD3D}"/>
              </a:ext>
            </a:extLst>
          </p:cNvPr>
          <p:cNvSpPr>
            <a:spLocks noGrp="1"/>
          </p:cNvSpPr>
          <p:nvPr>
            <p:ph idx="1"/>
          </p:nvPr>
        </p:nvSpPr>
        <p:spPr>
          <a:xfrm>
            <a:off x="838200" y="1825625"/>
            <a:ext cx="10003971" cy="4351338"/>
          </a:xfrm>
        </p:spPr>
        <p:txBody>
          <a:bodyPr/>
          <a:lstStyle/>
          <a:p>
            <a:pPr marL="0" indent="0">
              <a:buNone/>
            </a:pPr>
            <a:r>
              <a:rPr lang="en-US" dirty="0"/>
              <a:t>Under the equipment tab, you can view all equipment associated with you, and by clicking on the graph icon (circled in red) for a specific piece of equipment you can view temperature data over time.</a:t>
            </a:r>
          </a:p>
        </p:txBody>
      </p:sp>
      <p:pic>
        <p:nvPicPr>
          <p:cNvPr id="7" name="Picture 6">
            <a:extLst>
              <a:ext uri="{FF2B5EF4-FFF2-40B4-BE49-F238E27FC236}">
                <a16:creationId xmlns:a16="http://schemas.microsoft.com/office/drawing/2014/main" id="{010CBE5C-A30A-2D38-252F-592D3378C71D}"/>
              </a:ext>
            </a:extLst>
          </p:cNvPr>
          <p:cNvPicPr>
            <a:picLocks noChangeAspect="1"/>
          </p:cNvPicPr>
          <p:nvPr/>
        </p:nvPicPr>
        <p:blipFill>
          <a:blip r:embed="rId2"/>
          <a:stretch>
            <a:fillRect/>
          </a:stretch>
        </p:blipFill>
        <p:spPr>
          <a:xfrm>
            <a:off x="2202024" y="3341344"/>
            <a:ext cx="9924662" cy="3395693"/>
          </a:xfrm>
          <a:prstGeom prst="rect">
            <a:avLst/>
          </a:prstGeom>
        </p:spPr>
      </p:pic>
      <p:sp>
        <p:nvSpPr>
          <p:cNvPr id="9" name="Elipse 11">
            <a:extLst>
              <a:ext uri="{FF2B5EF4-FFF2-40B4-BE49-F238E27FC236}">
                <a16:creationId xmlns:a16="http://schemas.microsoft.com/office/drawing/2014/main" id="{7B8D0B02-C3B5-A58C-29A8-051EDAC34035}"/>
              </a:ext>
            </a:extLst>
          </p:cNvPr>
          <p:cNvSpPr/>
          <p:nvPr/>
        </p:nvSpPr>
        <p:spPr>
          <a:xfrm>
            <a:off x="5570376" y="4765594"/>
            <a:ext cx="317239" cy="1168676"/>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1848958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69F62-B1C5-7BFC-BA33-F3C8A467A583}"/>
              </a:ext>
            </a:extLst>
          </p:cNvPr>
          <p:cNvSpPr>
            <a:spLocks noGrp="1"/>
          </p:cNvSpPr>
          <p:nvPr>
            <p:ph type="title"/>
          </p:nvPr>
        </p:nvSpPr>
        <p:spPr>
          <a:xfrm>
            <a:off x="838200" y="-151790"/>
            <a:ext cx="10515600" cy="1325563"/>
          </a:xfrm>
        </p:spPr>
        <p:txBody>
          <a:bodyPr/>
          <a:lstStyle/>
          <a:p>
            <a:r>
              <a:rPr lang="en-US" dirty="0"/>
              <a:t>Viewing Equipment:</a:t>
            </a:r>
          </a:p>
        </p:txBody>
      </p:sp>
      <p:sp>
        <p:nvSpPr>
          <p:cNvPr id="3" name="Content Placeholder 2">
            <a:extLst>
              <a:ext uri="{FF2B5EF4-FFF2-40B4-BE49-F238E27FC236}">
                <a16:creationId xmlns:a16="http://schemas.microsoft.com/office/drawing/2014/main" id="{20ABB72B-D0D4-419B-F978-B0151763491E}"/>
              </a:ext>
            </a:extLst>
          </p:cNvPr>
          <p:cNvSpPr>
            <a:spLocks noGrp="1"/>
          </p:cNvSpPr>
          <p:nvPr>
            <p:ph idx="1"/>
          </p:nvPr>
        </p:nvSpPr>
        <p:spPr>
          <a:xfrm>
            <a:off x="472532" y="1173773"/>
            <a:ext cx="11246935" cy="871270"/>
          </a:xfrm>
        </p:spPr>
        <p:txBody>
          <a:bodyPr>
            <a:normAutofit/>
          </a:bodyPr>
          <a:lstStyle/>
          <a:p>
            <a:pPr marL="0" indent="0">
              <a:buNone/>
            </a:pPr>
            <a:r>
              <a:rPr lang="en-US" dirty="0"/>
              <a:t>Freezers (-80s, -20s, Cold Rooms) generally have 3 high limits and 1 low limit. (And a technical alarm should the datalogging be interrupted.)</a:t>
            </a:r>
          </a:p>
        </p:txBody>
      </p:sp>
      <p:pic>
        <p:nvPicPr>
          <p:cNvPr id="5" name="Picture 4">
            <a:extLst>
              <a:ext uri="{FF2B5EF4-FFF2-40B4-BE49-F238E27FC236}">
                <a16:creationId xmlns:a16="http://schemas.microsoft.com/office/drawing/2014/main" id="{014E3E16-1D1C-B224-594B-7AD9B4D75FDD}"/>
              </a:ext>
            </a:extLst>
          </p:cNvPr>
          <p:cNvPicPr>
            <a:picLocks noChangeAspect="1"/>
          </p:cNvPicPr>
          <p:nvPr/>
        </p:nvPicPr>
        <p:blipFill rotWithShape="1">
          <a:blip r:embed="rId2"/>
          <a:srcRect t="7366" r="1503" b="5127"/>
          <a:stretch/>
        </p:blipFill>
        <p:spPr>
          <a:xfrm>
            <a:off x="1551069" y="2274214"/>
            <a:ext cx="9479355" cy="4583785"/>
          </a:xfrm>
          <a:prstGeom prst="rect">
            <a:avLst/>
          </a:prstGeom>
        </p:spPr>
      </p:pic>
    </p:spTree>
    <p:extLst>
      <p:ext uri="{BB962C8B-B14F-4D97-AF65-F5344CB8AC3E}">
        <p14:creationId xmlns:p14="http://schemas.microsoft.com/office/powerpoint/2010/main" val="112873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69F62-B1C5-7BFC-BA33-F3C8A467A583}"/>
              </a:ext>
            </a:extLst>
          </p:cNvPr>
          <p:cNvSpPr>
            <a:spLocks noGrp="1"/>
          </p:cNvSpPr>
          <p:nvPr>
            <p:ph type="title"/>
          </p:nvPr>
        </p:nvSpPr>
        <p:spPr>
          <a:xfrm>
            <a:off x="838200" y="-196313"/>
            <a:ext cx="10515600" cy="1325563"/>
          </a:xfrm>
        </p:spPr>
        <p:txBody>
          <a:bodyPr/>
          <a:lstStyle/>
          <a:p>
            <a:r>
              <a:rPr lang="en-US" dirty="0"/>
              <a:t>Viewing Equipment:</a:t>
            </a:r>
          </a:p>
        </p:txBody>
      </p:sp>
      <p:sp>
        <p:nvSpPr>
          <p:cNvPr id="3" name="Content Placeholder 2">
            <a:extLst>
              <a:ext uri="{FF2B5EF4-FFF2-40B4-BE49-F238E27FC236}">
                <a16:creationId xmlns:a16="http://schemas.microsoft.com/office/drawing/2014/main" id="{20ABB72B-D0D4-419B-F978-B0151763491E}"/>
              </a:ext>
            </a:extLst>
          </p:cNvPr>
          <p:cNvSpPr>
            <a:spLocks noGrp="1"/>
          </p:cNvSpPr>
          <p:nvPr>
            <p:ph idx="1"/>
          </p:nvPr>
        </p:nvSpPr>
        <p:spPr>
          <a:xfrm>
            <a:off x="418322" y="980375"/>
            <a:ext cx="10935477" cy="1461683"/>
          </a:xfrm>
        </p:spPr>
        <p:txBody>
          <a:bodyPr>
            <a:normAutofit fontScale="92500" lnSpcReduction="20000"/>
          </a:bodyPr>
          <a:lstStyle/>
          <a:p>
            <a:pPr marL="0" indent="0">
              <a:buNone/>
            </a:pPr>
            <a:r>
              <a:rPr lang="en-US" dirty="0"/>
              <a:t>This cold room has 3 high limits, at 8 degrees, 10 degrees, and 12 degrees. It has one low limit, at 1 degree. We label these in ascending order:</a:t>
            </a:r>
          </a:p>
          <a:p>
            <a:pPr marL="0" indent="0">
              <a:buNone/>
            </a:pPr>
            <a:r>
              <a:rPr lang="en-US" dirty="0"/>
              <a:t>High limit level 1 is “Oh Hey”, High limit level 2 is “Oh Heck”, and High limit level 3 is “Oh No!” with the low limit and technical being an “Oh No!” as well.</a:t>
            </a:r>
          </a:p>
        </p:txBody>
      </p:sp>
      <p:pic>
        <p:nvPicPr>
          <p:cNvPr id="5" name="Picture 4">
            <a:extLst>
              <a:ext uri="{FF2B5EF4-FFF2-40B4-BE49-F238E27FC236}">
                <a16:creationId xmlns:a16="http://schemas.microsoft.com/office/drawing/2014/main" id="{014E3E16-1D1C-B224-594B-7AD9B4D75FDD}"/>
              </a:ext>
            </a:extLst>
          </p:cNvPr>
          <p:cNvPicPr>
            <a:picLocks noChangeAspect="1"/>
          </p:cNvPicPr>
          <p:nvPr/>
        </p:nvPicPr>
        <p:blipFill rotWithShape="1">
          <a:blip r:embed="rId2"/>
          <a:srcRect l="2702" t="15369" r="3855" b="5822"/>
          <a:stretch/>
        </p:blipFill>
        <p:spPr>
          <a:xfrm>
            <a:off x="0" y="2348178"/>
            <a:ext cx="9918022" cy="4552697"/>
          </a:xfrm>
          <a:prstGeom prst="rect">
            <a:avLst/>
          </a:prstGeom>
        </p:spPr>
      </p:pic>
      <p:sp>
        <p:nvSpPr>
          <p:cNvPr id="6" name="Elipse 11">
            <a:extLst>
              <a:ext uri="{FF2B5EF4-FFF2-40B4-BE49-F238E27FC236}">
                <a16:creationId xmlns:a16="http://schemas.microsoft.com/office/drawing/2014/main" id="{255D6B4D-A6F5-5FB9-7EFC-6ED89950092E}"/>
              </a:ext>
            </a:extLst>
          </p:cNvPr>
          <p:cNvSpPr/>
          <p:nvPr/>
        </p:nvSpPr>
        <p:spPr>
          <a:xfrm>
            <a:off x="305687" y="3618746"/>
            <a:ext cx="271549" cy="1067035"/>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
        <p:nvSpPr>
          <p:cNvPr id="7" name="Elipse 11">
            <a:extLst>
              <a:ext uri="{FF2B5EF4-FFF2-40B4-BE49-F238E27FC236}">
                <a16:creationId xmlns:a16="http://schemas.microsoft.com/office/drawing/2014/main" id="{D8E16917-5685-999B-E387-6A55B48A2348}"/>
              </a:ext>
            </a:extLst>
          </p:cNvPr>
          <p:cNvSpPr/>
          <p:nvPr/>
        </p:nvSpPr>
        <p:spPr>
          <a:xfrm>
            <a:off x="230520" y="5395668"/>
            <a:ext cx="421881" cy="517467"/>
          </a:xfrm>
          <a:prstGeom prst="ellipse">
            <a:avLst/>
          </a:prstGeom>
          <a:solidFill>
            <a:srgbClr val="0070C0">
              <a:alpha val="5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
        <p:nvSpPr>
          <p:cNvPr id="8" name="Elipse 11">
            <a:extLst>
              <a:ext uri="{FF2B5EF4-FFF2-40B4-BE49-F238E27FC236}">
                <a16:creationId xmlns:a16="http://schemas.microsoft.com/office/drawing/2014/main" id="{99E0A69A-18ED-F025-EDD0-CD29A1920969}"/>
              </a:ext>
            </a:extLst>
          </p:cNvPr>
          <p:cNvSpPr/>
          <p:nvPr/>
        </p:nvSpPr>
        <p:spPr>
          <a:xfrm>
            <a:off x="6582348" y="3859301"/>
            <a:ext cx="2961775" cy="380860"/>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en-US" dirty="0">
                <a:solidFill>
                  <a:srgbClr val="E71224"/>
                </a:solidFill>
              </a:rPr>
              <a:t>High Limit </a:t>
            </a:r>
            <a:r>
              <a:rPr lang="en-US" dirty="0" err="1">
                <a:solidFill>
                  <a:srgbClr val="E71224"/>
                </a:solidFill>
              </a:rPr>
              <a:t>Lvl</a:t>
            </a:r>
            <a:r>
              <a:rPr lang="en-US" dirty="0">
                <a:solidFill>
                  <a:srgbClr val="E71224"/>
                </a:solidFill>
              </a:rPr>
              <a:t> 2: Oh Heck</a:t>
            </a:r>
          </a:p>
        </p:txBody>
      </p:sp>
      <p:sp>
        <p:nvSpPr>
          <p:cNvPr id="10" name="Elipse 11">
            <a:extLst>
              <a:ext uri="{FF2B5EF4-FFF2-40B4-BE49-F238E27FC236}">
                <a16:creationId xmlns:a16="http://schemas.microsoft.com/office/drawing/2014/main" id="{A91F0FB2-3817-2E44-6E05-BDE180AFC4FC}"/>
              </a:ext>
            </a:extLst>
          </p:cNvPr>
          <p:cNvSpPr/>
          <p:nvPr/>
        </p:nvSpPr>
        <p:spPr>
          <a:xfrm>
            <a:off x="8063236" y="4240161"/>
            <a:ext cx="2961775" cy="380859"/>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en-US" dirty="0">
                <a:solidFill>
                  <a:srgbClr val="E71224"/>
                </a:solidFill>
              </a:rPr>
              <a:t>High Limit </a:t>
            </a:r>
            <a:r>
              <a:rPr lang="en-US" dirty="0" err="1">
                <a:solidFill>
                  <a:srgbClr val="E71224"/>
                </a:solidFill>
              </a:rPr>
              <a:t>Lvl</a:t>
            </a:r>
            <a:r>
              <a:rPr lang="en-US" dirty="0">
                <a:solidFill>
                  <a:srgbClr val="E71224"/>
                </a:solidFill>
              </a:rPr>
              <a:t> 1: Oh Hey</a:t>
            </a:r>
          </a:p>
        </p:txBody>
      </p:sp>
      <p:sp>
        <p:nvSpPr>
          <p:cNvPr id="11" name="Elipse 11">
            <a:extLst>
              <a:ext uri="{FF2B5EF4-FFF2-40B4-BE49-F238E27FC236}">
                <a16:creationId xmlns:a16="http://schemas.microsoft.com/office/drawing/2014/main" id="{936B04D2-DC0E-3563-0355-36B5F6C81DB0}"/>
              </a:ext>
            </a:extLst>
          </p:cNvPr>
          <p:cNvSpPr/>
          <p:nvPr/>
        </p:nvSpPr>
        <p:spPr>
          <a:xfrm>
            <a:off x="4847207" y="3538001"/>
            <a:ext cx="2961775" cy="380861"/>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en-US" dirty="0">
                <a:solidFill>
                  <a:srgbClr val="E71224"/>
                </a:solidFill>
              </a:rPr>
              <a:t>High Limit </a:t>
            </a:r>
            <a:r>
              <a:rPr lang="en-US" dirty="0" err="1">
                <a:solidFill>
                  <a:srgbClr val="E71224"/>
                </a:solidFill>
              </a:rPr>
              <a:t>Lvl</a:t>
            </a:r>
            <a:r>
              <a:rPr lang="en-US" dirty="0">
                <a:solidFill>
                  <a:srgbClr val="E71224"/>
                </a:solidFill>
              </a:rPr>
              <a:t> 3: Oh No!</a:t>
            </a:r>
          </a:p>
        </p:txBody>
      </p:sp>
      <p:sp>
        <p:nvSpPr>
          <p:cNvPr id="12" name="Elipse 11">
            <a:extLst>
              <a:ext uri="{FF2B5EF4-FFF2-40B4-BE49-F238E27FC236}">
                <a16:creationId xmlns:a16="http://schemas.microsoft.com/office/drawing/2014/main" id="{90CC8DC3-1986-3993-8252-55CA61A1A6BB}"/>
              </a:ext>
            </a:extLst>
          </p:cNvPr>
          <p:cNvSpPr/>
          <p:nvPr/>
        </p:nvSpPr>
        <p:spPr>
          <a:xfrm>
            <a:off x="8999705" y="5380089"/>
            <a:ext cx="2961775" cy="380858"/>
          </a:xfrm>
          <a:prstGeom prst="ellipse">
            <a:avLst/>
          </a:prstGeom>
          <a:solidFill>
            <a:srgbClr val="0070C0">
              <a:alpha val="5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en-US" dirty="0">
                <a:solidFill>
                  <a:srgbClr val="0070C0"/>
                </a:solidFill>
              </a:rPr>
              <a:t>Low Limit </a:t>
            </a:r>
            <a:r>
              <a:rPr lang="en-US" dirty="0" err="1">
                <a:solidFill>
                  <a:srgbClr val="0070C0"/>
                </a:solidFill>
              </a:rPr>
              <a:t>Lvl</a:t>
            </a:r>
            <a:r>
              <a:rPr lang="en-US" dirty="0">
                <a:solidFill>
                  <a:srgbClr val="0070C0"/>
                </a:solidFill>
              </a:rPr>
              <a:t> 1: Oh No!</a:t>
            </a:r>
          </a:p>
        </p:txBody>
      </p:sp>
    </p:spTree>
    <p:extLst>
      <p:ext uri="{BB962C8B-B14F-4D97-AF65-F5344CB8AC3E}">
        <p14:creationId xmlns:p14="http://schemas.microsoft.com/office/powerpoint/2010/main" val="3966855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69F62-B1C5-7BFC-BA33-F3C8A467A583}"/>
              </a:ext>
            </a:extLst>
          </p:cNvPr>
          <p:cNvSpPr>
            <a:spLocks noGrp="1"/>
          </p:cNvSpPr>
          <p:nvPr>
            <p:ph type="title"/>
          </p:nvPr>
        </p:nvSpPr>
        <p:spPr>
          <a:xfrm>
            <a:off x="838200" y="-196313"/>
            <a:ext cx="10515600" cy="1325563"/>
          </a:xfrm>
        </p:spPr>
        <p:txBody>
          <a:bodyPr/>
          <a:lstStyle/>
          <a:p>
            <a:r>
              <a:rPr lang="en-US" dirty="0"/>
              <a:t>Viewing Equipment:</a:t>
            </a:r>
          </a:p>
        </p:txBody>
      </p:sp>
      <p:sp>
        <p:nvSpPr>
          <p:cNvPr id="3" name="Content Placeholder 2">
            <a:extLst>
              <a:ext uri="{FF2B5EF4-FFF2-40B4-BE49-F238E27FC236}">
                <a16:creationId xmlns:a16="http://schemas.microsoft.com/office/drawing/2014/main" id="{20ABB72B-D0D4-419B-F978-B0151763491E}"/>
              </a:ext>
            </a:extLst>
          </p:cNvPr>
          <p:cNvSpPr>
            <a:spLocks noGrp="1"/>
          </p:cNvSpPr>
          <p:nvPr>
            <p:ph idx="1"/>
          </p:nvPr>
        </p:nvSpPr>
        <p:spPr>
          <a:xfrm>
            <a:off x="209161" y="812059"/>
            <a:ext cx="11773678" cy="1461683"/>
          </a:xfrm>
        </p:spPr>
        <p:txBody>
          <a:bodyPr>
            <a:normAutofit fontScale="92500"/>
          </a:bodyPr>
          <a:lstStyle/>
          <a:p>
            <a:pPr marL="0" indent="0">
              <a:buNone/>
            </a:pPr>
            <a:r>
              <a:rPr lang="en-US" dirty="0"/>
              <a:t>Basically, if the data line passes above one of these dotted lines it will trigger an alert based on what your rule says for that line. </a:t>
            </a:r>
          </a:p>
          <a:p>
            <a:pPr marL="0" indent="0">
              <a:buNone/>
            </a:pPr>
            <a:r>
              <a:rPr lang="en-US" dirty="0"/>
              <a:t>You can set different parameters/delays for alerts via the Modifying Parameters Guide.</a:t>
            </a:r>
          </a:p>
        </p:txBody>
      </p:sp>
      <p:pic>
        <p:nvPicPr>
          <p:cNvPr id="5" name="Picture 4">
            <a:extLst>
              <a:ext uri="{FF2B5EF4-FFF2-40B4-BE49-F238E27FC236}">
                <a16:creationId xmlns:a16="http://schemas.microsoft.com/office/drawing/2014/main" id="{014E3E16-1D1C-B224-594B-7AD9B4D75FDD}"/>
              </a:ext>
            </a:extLst>
          </p:cNvPr>
          <p:cNvPicPr>
            <a:picLocks noChangeAspect="1"/>
          </p:cNvPicPr>
          <p:nvPr/>
        </p:nvPicPr>
        <p:blipFill rotWithShape="1">
          <a:blip r:embed="rId2"/>
          <a:srcRect l="2702" t="15369" r="3855" b="5822"/>
          <a:stretch/>
        </p:blipFill>
        <p:spPr>
          <a:xfrm>
            <a:off x="927050" y="2254299"/>
            <a:ext cx="9918022" cy="4552697"/>
          </a:xfrm>
          <a:prstGeom prst="rect">
            <a:avLst/>
          </a:prstGeom>
        </p:spPr>
      </p:pic>
      <p:sp>
        <p:nvSpPr>
          <p:cNvPr id="6" name="Elipse 11">
            <a:extLst>
              <a:ext uri="{FF2B5EF4-FFF2-40B4-BE49-F238E27FC236}">
                <a16:creationId xmlns:a16="http://schemas.microsoft.com/office/drawing/2014/main" id="{255D6B4D-A6F5-5FB9-7EFC-6ED89950092E}"/>
              </a:ext>
            </a:extLst>
          </p:cNvPr>
          <p:cNvSpPr/>
          <p:nvPr/>
        </p:nvSpPr>
        <p:spPr>
          <a:xfrm>
            <a:off x="1233996" y="3567108"/>
            <a:ext cx="271549" cy="1067035"/>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
        <p:nvSpPr>
          <p:cNvPr id="7" name="Elipse 11">
            <a:extLst>
              <a:ext uri="{FF2B5EF4-FFF2-40B4-BE49-F238E27FC236}">
                <a16:creationId xmlns:a16="http://schemas.microsoft.com/office/drawing/2014/main" id="{D8E16917-5685-999B-E387-6A55B48A2348}"/>
              </a:ext>
            </a:extLst>
          </p:cNvPr>
          <p:cNvSpPr/>
          <p:nvPr/>
        </p:nvSpPr>
        <p:spPr>
          <a:xfrm>
            <a:off x="1162975" y="5332918"/>
            <a:ext cx="421881" cy="517467"/>
          </a:xfrm>
          <a:prstGeom prst="ellipse">
            <a:avLst/>
          </a:prstGeom>
          <a:solidFill>
            <a:srgbClr val="0070C0">
              <a:alpha val="5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
        <p:nvSpPr>
          <p:cNvPr id="8" name="Elipse 11">
            <a:extLst>
              <a:ext uri="{FF2B5EF4-FFF2-40B4-BE49-F238E27FC236}">
                <a16:creationId xmlns:a16="http://schemas.microsoft.com/office/drawing/2014/main" id="{99E0A69A-18ED-F025-EDD0-CD29A1920969}"/>
              </a:ext>
            </a:extLst>
          </p:cNvPr>
          <p:cNvSpPr/>
          <p:nvPr/>
        </p:nvSpPr>
        <p:spPr>
          <a:xfrm>
            <a:off x="10958004" y="3954144"/>
            <a:ext cx="861302" cy="292962"/>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en-US" dirty="0">
                <a:solidFill>
                  <a:srgbClr val="E71224"/>
                </a:solidFill>
              </a:rPr>
              <a:t>Oh Heck</a:t>
            </a:r>
          </a:p>
        </p:txBody>
      </p:sp>
      <p:sp>
        <p:nvSpPr>
          <p:cNvPr id="10" name="Elipse 11">
            <a:extLst>
              <a:ext uri="{FF2B5EF4-FFF2-40B4-BE49-F238E27FC236}">
                <a16:creationId xmlns:a16="http://schemas.microsoft.com/office/drawing/2014/main" id="{A91F0FB2-3817-2E44-6E05-BDE180AFC4FC}"/>
              </a:ext>
            </a:extLst>
          </p:cNvPr>
          <p:cNvSpPr/>
          <p:nvPr/>
        </p:nvSpPr>
        <p:spPr>
          <a:xfrm>
            <a:off x="11025011" y="4331565"/>
            <a:ext cx="861302" cy="292962"/>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en-US" dirty="0">
                <a:solidFill>
                  <a:srgbClr val="E71224"/>
                </a:solidFill>
              </a:rPr>
              <a:t>Oh Hey</a:t>
            </a:r>
          </a:p>
        </p:txBody>
      </p:sp>
      <p:sp>
        <p:nvSpPr>
          <p:cNvPr id="11" name="Elipse 11">
            <a:extLst>
              <a:ext uri="{FF2B5EF4-FFF2-40B4-BE49-F238E27FC236}">
                <a16:creationId xmlns:a16="http://schemas.microsoft.com/office/drawing/2014/main" id="{936B04D2-DC0E-3563-0355-36B5F6C81DB0}"/>
              </a:ext>
            </a:extLst>
          </p:cNvPr>
          <p:cNvSpPr/>
          <p:nvPr/>
        </p:nvSpPr>
        <p:spPr>
          <a:xfrm>
            <a:off x="10890367" y="3567108"/>
            <a:ext cx="861302" cy="292962"/>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en-US" dirty="0">
                <a:solidFill>
                  <a:srgbClr val="E71224"/>
                </a:solidFill>
              </a:rPr>
              <a:t>Oh No!</a:t>
            </a:r>
          </a:p>
        </p:txBody>
      </p:sp>
      <p:sp>
        <p:nvSpPr>
          <p:cNvPr id="12" name="Elipse 11">
            <a:extLst>
              <a:ext uri="{FF2B5EF4-FFF2-40B4-BE49-F238E27FC236}">
                <a16:creationId xmlns:a16="http://schemas.microsoft.com/office/drawing/2014/main" id="{90CC8DC3-1986-3993-8252-55CA61A1A6BB}"/>
              </a:ext>
            </a:extLst>
          </p:cNvPr>
          <p:cNvSpPr/>
          <p:nvPr/>
        </p:nvSpPr>
        <p:spPr>
          <a:xfrm>
            <a:off x="10890367" y="5477522"/>
            <a:ext cx="852531" cy="292963"/>
          </a:xfrm>
          <a:prstGeom prst="ellipse">
            <a:avLst/>
          </a:prstGeom>
          <a:solidFill>
            <a:srgbClr val="0070C0">
              <a:alpha val="5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r>
              <a:rPr lang="en-US" dirty="0">
                <a:solidFill>
                  <a:srgbClr val="0070C0"/>
                </a:solidFill>
              </a:rPr>
              <a:t>Oh No!</a:t>
            </a:r>
          </a:p>
        </p:txBody>
      </p:sp>
    </p:spTree>
    <p:extLst>
      <p:ext uri="{BB962C8B-B14F-4D97-AF65-F5344CB8AC3E}">
        <p14:creationId xmlns:p14="http://schemas.microsoft.com/office/powerpoint/2010/main" val="355418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838200" y="1825625"/>
            <a:ext cx="3892420" cy="4351338"/>
          </a:xfrm>
        </p:spPr>
        <p:txBody>
          <a:bodyPr/>
          <a:lstStyle/>
          <a:p>
            <a:pPr marL="0" indent="0">
              <a:buNone/>
            </a:pPr>
            <a:r>
              <a:rPr lang="en-US" dirty="0"/>
              <a:t>Click on the settings Icon, circled in red here.</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CB9F9839-AFA3-278E-5170-E3C3C089B29E}"/>
              </a:ext>
            </a:extLst>
          </p:cNvPr>
          <p:cNvPicPr>
            <a:picLocks noChangeAspect="1"/>
          </p:cNvPicPr>
          <p:nvPr/>
        </p:nvPicPr>
        <p:blipFill rotWithShape="1">
          <a:blip r:embed="rId2"/>
          <a:srcRect l="-1" t="3241" r="67603"/>
          <a:stretch/>
        </p:blipFill>
        <p:spPr>
          <a:xfrm>
            <a:off x="5108359" y="1542340"/>
            <a:ext cx="6024239" cy="5060299"/>
          </a:xfrm>
          <a:prstGeom prst="rect">
            <a:avLst/>
          </a:prstGeom>
        </p:spPr>
      </p:pic>
      <p:sp>
        <p:nvSpPr>
          <p:cNvPr id="12" name="Elipse 11">
            <a:extLst>
              <a:ext uri="{FF2B5EF4-FFF2-40B4-BE49-F238E27FC236}">
                <a16:creationId xmlns:a16="http://schemas.microsoft.com/office/drawing/2014/main" id="{782EE80E-6033-4A29-923C-4AFBCD52B4FC}"/>
              </a:ext>
            </a:extLst>
          </p:cNvPr>
          <p:cNvSpPr/>
          <p:nvPr/>
        </p:nvSpPr>
        <p:spPr>
          <a:xfrm>
            <a:off x="5108359" y="3994950"/>
            <a:ext cx="298142" cy="330525"/>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312867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62A6-1914-996B-C665-77314B3559F0}"/>
              </a:ext>
            </a:extLst>
          </p:cNvPr>
          <p:cNvSpPr>
            <a:spLocks noGrp="1"/>
          </p:cNvSpPr>
          <p:nvPr>
            <p:ph type="title"/>
          </p:nvPr>
        </p:nvSpPr>
        <p:spPr/>
        <p:txBody>
          <a:bodyPr/>
          <a:lstStyle/>
          <a:p>
            <a:r>
              <a:rPr lang="en-US" dirty="0"/>
              <a:t>To Modify Alert Rules:</a:t>
            </a:r>
          </a:p>
        </p:txBody>
      </p:sp>
      <p:sp>
        <p:nvSpPr>
          <p:cNvPr id="3" name="Content Placeholder 2">
            <a:extLst>
              <a:ext uri="{FF2B5EF4-FFF2-40B4-BE49-F238E27FC236}">
                <a16:creationId xmlns:a16="http://schemas.microsoft.com/office/drawing/2014/main" id="{E5BB72ED-B154-B192-D419-30A5583B0EC0}"/>
              </a:ext>
            </a:extLst>
          </p:cNvPr>
          <p:cNvSpPr>
            <a:spLocks noGrp="1"/>
          </p:cNvSpPr>
          <p:nvPr>
            <p:ph idx="1"/>
          </p:nvPr>
        </p:nvSpPr>
        <p:spPr>
          <a:xfrm>
            <a:off x="838200" y="1825625"/>
            <a:ext cx="3892420" cy="4351338"/>
          </a:xfrm>
        </p:spPr>
        <p:txBody>
          <a:bodyPr/>
          <a:lstStyle/>
          <a:p>
            <a:pPr marL="0" indent="0">
              <a:buNone/>
            </a:pPr>
            <a:r>
              <a:rPr lang="en-US" dirty="0"/>
              <a:t>Click on Alerts, circled in red here.</a:t>
            </a:r>
            <a:endPar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EC35A28-0AF1-B176-3849-15E7CD70957C}"/>
              </a:ext>
            </a:extLst>
          </p:cNvPr>
          <p:cNvPicPr>
            <a:picLocks noChangeAspect="1"/>
          </p:cNvPicPr>
          <p:nvPr/>
        </p:nvPicPr>
        <p:blipFill>
          <a:blip r:embed="rId2"/>
          <a:stretch>
            <a:fillRect/>
          </a:stretch>
        </p:blipFill>
        <p:spPr>
          <a:xfrm>
            <a:off x="6645393" y="609384"/>
            <a:ext cx="4033704" cy="6186180"/>
          </a:xfrm>
          <a:prstGeom prst="rect">
            <a:avLst/>
          </a:prstGeom>
        </p:spPr>
      </p:pic>
      <p:sp>
        <p:nvSpPr>
          <p:cNvPr id="12" name="Elipse 11">
            <a:extLst>
              <a:ext uri="{FF2B5EF4-FFF2-40B4-BE49-F238E27FC236}">
                <a16:creationId xmlns:a16="http://schemas.microsoft.com/office/drawing/2014/main" id="{782EE80E-6033-4A29-923C-4AFBCD52B4FC}"/>
              </a:ext>
            </a:extLst>
          </p:cNvPr>
          <p:cNvSpPr/>
          <p:nvPr/>
        </p:nvSpPr>
        <p:spPr>
          <a:xfrm>
            <a:off x="7053498" y="3071374"/>
            <a:ext cx="1833049" cy="357626"/>
          </a:xfrm>
          <a:prstGeom prst="ellipse">
            <a:avLst/>
          </a:prstGeom>
          <a:solidFill>
            <a:srgbClr val="E71224">
              <a:alpha val="5000"/>
            </a:srgbClr>
          </a:solidFill>
          <a:ln w="381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a:solidFill>
                <a:srgbClr val="E71224"/>
              </a:solidFill>
            </a:endParaRPr>
          </a:p>
        </p:txBody>
      </p:sp>
    </p:spTree>
    <p:extLst>
      <p:ext uri="{BB962C8B-B14F-4D97-AF65-F5344CB8AC3E}">
        <p14:creationId xmlns:p14="http://schemas.microsoft.com/office/powerpoint/2010/main" val="3497477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1246</Words>
  <Application>Microsoft Office PowerPoint</Application>
  <PresentationFormat>Widescreen</PresentationFormat>
  <Paragraphs>106</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Modifying Alert Rules</vt:lpstr>
      <vt:lpstr>To View Equipment:</vt:lpstr>
      <vt:lpstr>To View Equipment:</vt:lpstr>
      <vt:lpstr>To View Equipment:</vt:lpstr>
      <vt:lpstr>Viewing Equipment:</vt:lpstr>
      <vt:lpstr>Viewing Equipment:</vt:lpstr>
      <vt:lpstr>Viewing Equipment:</vt:lpstr>
      <vt:lpstr>To Modify Alert Rules:</vt:lpstr>
      <vt:lpstr>To Modify Alert Rules:</vt:lpstr>
      <vt:lpstr>To Modify Alert Rules:</vt:lpstr>
      <vt:lpstr>To Modify Alert Rules:</vt:lpstr>
      <vt:lpstr>To Modify Alert Rules:</vt:lpstr>
      <vt:lpstr>To Modify Alert Rules:</vt:lpstr>
      <vt:lpstr>To Modify Alert Rules:</vt:lpstr>
      <vt:lpstr>To Modify Alert Rules:</vt:lpstr>
      <vt:lpstr>To Modify Alert Rules:</vt:lpstr>
      <vt:lpstr>To Modify Alert Rules:</vt:lpstr>
      <vt:lpstr>To Modify Alert Rules:</vt:lpstr>
      <vt:lpstr>To Modify Alert Rules:</vt:lpstr>
      <vt:lpstr>To Modify Alert Rules:</vt:lpstr>
      <vt:lpstr>To Modify Alert Rules:</vt:lpstr>
      <vt:lpstr>To Modify Alert Rules:</vt:lpstr>
      <vt:lpstr>To Modify Alert Rules:</vt:lpstr>
      <vt:lpstr>To Modify Alert Rules:</vt:lpstr>
      <vt:lpstr>To Modify Alert Rules:</vt:lpstr>
      <vt:lpstr>To Modify Alert Rules:</vt:lpstr>
      <vt:lpstr>To Modify Alert Rules:</vt:lpstr>
      <vt:lpstr>To Modify Alert Rules:</vt:lpstr>
      <vt:lpstr>To Modify Alert Rules:</vt:lpstr>
      <vt:lpstr>To Modify Alert Rules:</vt:lpstr>
      <vt:lpstr>To Modify Alert Rules:</vt:lpstr>
      <vt:lpstr>To Modify Alert Rules:</vt:lpstr>
      <vt:lpstr>Creating Alert Rules</vt:lpstr>
      <vt:lpstr>To Modify Alert Rules:</vt:lpstr>
      <vt:lpstr>You should be all good for modifying alert rules!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Modifying Alert Rules</dc:title>
  <dc:creator>Gubbins, Philip H</dc:creator>
  <cp:lastModifiedBy>Gubbins, Philip H</cp:lastModifiedBy>
  <cp:revision>4</cp:revision>
  <dcterms:created xsi:type="dcterms:W3CDTF">2022-08-01T15:52:10Z</dcterms:created>
  <dcterms:modified xsi:type="dcterms:W3CDTF">2022-08-19T21:29:30Z</dcterms:modified>
</cp:coreProperties>
</file>