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7" r:id="rId3"/>
    <p:sldId id="273" r:id="rId4"/>
    <p:sldId id="261" r:id="rId5"/>
    <p:sldId id="260" r:id="rId6"/>
    <p:sldId id="263" r:id="rId7"/>
    <p:sldId id="268" r:id="rId8"/>
    <p:sldId id="286" r:id="rId9"/>
    <p:sldId id="270" r:id="rId10"/>
    <p:sldId id="287" r:id="rId11"/>
    <p:sldId id="299" r:id="rId12"/>
    <p:sldId id="300" r:id="rId13"/>
    <p:sldId id="288" r:id="rId14"/>
    <p:sldId id="289" r:id="rId15"/>
    <p:sldId id="298" r:id="rId16"/>
    <p:sldId id="264" r:id="rId17"/>
    <p:sldId id="296" r:id="rId18"/>
    <p:sldId id="297" r:id="rId19"/>
    <p:sldId id="279" r:id="rId20"/>
    <p:sldId id="271" r:id="rId21"/>
    <p:sldId id="290" r:id="rId22"/>
    <p:sldId id="266" r:id="rId23"/>
    <p:sldId id="278" r:id="rId24"/>
    <p:sldId id="291" r:id="rId25"/>
    <p:sldId id="292" r:id="rId26"/>
    <p:sldId id="293" r:id="rId27"/>
    <p:sldId id="272" r:id="rId28"/>
    <p:sldId id="280"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E3C4A2-0E23-5B48-979A-2177B1757370}" v="12" dt="2025-05-30T20:02:41.148"/>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AFD09-B3CE-1FEA-C4D9-90150ED0C1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0E50E9-D470-FE93-61EE-E1A890601E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A27DE5-C3B1-C46D-D130-1A57BEA91B98}"/>
              </a:ext>
            </a:extLst>
          </p:cNvPr>
          <p:cNvSpPr>
            <a:spLocks noGrp="1"/>
          </p:cNvSpPr>
          <p:nvPr>
            <p:ph type="dt" sz="half" idx="10"/>
          </p:nvPr>
        </p:nvSpPr>
        <p:spPr/>
        <p:txBody>
          <a:bodyPr/>
          <a:lstStyle/>
          <a:p>
            <a:fld id="{32E035AD-91D5-4DC1-881F-7C6D9FA81E19}" type="datetimeFigureOut">
              <a:rPr lang="en-US" smtClean="0"/>
              <a:t>6/5/25</a:t>
            </a:fld>
            <a:endParaRPr lang="en-US"/>
          </a:p>
        </p:txBody>
      </p:sp>
      <p:sp>
        <p:nvSpPr>
          <p:cNvPr id="5" name="Footer Placeholder 4">
            <a:extLst>
              <a:ext uri="{FF2B5EF4-FFF2-40B4-BE49-F238E27FC236}">
                <a16:creationId xmlns:a16="http://schemas.microsoft.com/office/drawing/2014/main" id="{0A0B0511-28AD-D0A7-FA5E-B08439488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9F8291-5B4E-3762-C618-9C8944F2A3A3}"/>
              </a:ext>
            </a:extLst>
          </p:cNvPr>
          <p:cNvSpPr>
            <a:spLocks noGrp="1"/>
          </p:cNvSpPr>
          <p:nvPr>
            <p:ph type="sldNum" sz="quarter" idx="12"/>
          </p:nvPr>
        </p:nvSpPr>
        <p:spPr/>
        <p:txBody>
          <a:bodyPr/>
          <a:lstStyle/>
          <a:p>
            <a:fld id="{BCC4FC5B-F8CF-4BBD-B4AA-612F7D200431}" type="slidenum">
              <a:rPr lang="en-US" smtClean="0"/>
              <a:t>‹#›</a:t>
            </a:fld>
            <a:endParaRPr lang="en-US"/>
          </a:p>
        </p:txBody>
      </p:sp>
    </p:spTree>
    <p:extLst>
      <p:ext uri="{BB962C8B-B14F-4D97-AF65-F5344CB8AC3E}">
        <p14:creationId xmlns:p14="http://schemas.microsoft.com/office/powerpoint/2010/main" val="2667202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BD27-E8F6-88C2-053E-8ECCE43E4B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26AE6B-8E77-F0D2-8E5F-2766019230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22E6E0-7320-ACCC-0A8B-60475206FEA8}"/>
              </a:ext>
            </a:extLst>
          </p:cNvPr>
          <p:cNvSpPr>
            <a:spLocks noGrp="1"/>
          </p:cNvSpPr>
          <p:nvPr>
            <p:ph type="dt" sz="half" idx="10"/>
          </p:nvPr>
        </p:nvSpPr>
        <p:spPr/>
        <p:txBody>
          <a:bodyPr/>
          <a:lstStyle/>
          <a:p>
            <a:fld id="{32E035AD-91D5-4DC1-881F-7C6D9FA81E19}" type="datetimeFigureOut">
              <a:rPr lang="en-US" smtClean="0"/>
              <a:t>6/5/25</a:t>
            </a:fld>
            <a:endParaRPr lang="en-US"/>
          </a:p>
        </p:txBody>
      </p:sp>
      <p:sp>
        <p:nvSpPr>
          <p:cNvPr id="5" name="Footer Placeholder 4">
            <a:extLst>
              <a:ext uri="{FF2B5EF4-FFF2-40B4-BE49-F238E27FC236}">
                <a16:creationId xmlns:a16="http://schemas.microsoft.com/office/drawing/2014/main" id="{90F1F771-6128-AA2E-1505-788B86BB0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CEA6-5182-8422-CF57-8CA4C64FBCAE}"/>
              </a:ext>
            </a:extLst>
          </p:cNvPr>
          <p:cNvSpPr>
            <a:spLocks noGrp="1"/>
          </p:cNvSpPr>
          <p:nvPr>
            <p:ph type="sldNum" sz="quarter" idx="12"/>
          </p:nvPr>
        </p:nvSpPr>
        <p:spPr/>
        <p:txBody>
          <a:bodyPr/>
          <a:lstStyle/>
          <a:p>
            <a:fld id="{BCC4FC5B-F8CF-4BBD-B4AA-612F7D200431}" type="slidenum">
              <a:rPr lang="en-US" smtClean="0"/>
              <a:t>‹#›</a:t>
            </a:fld>
            <a:endParaRPr lang="en-US"/>
          </a:p>
        </p:txBody>
      </p:sp>
    </p:spTree>
    <p:extLst>
      <p:ext uri="{BB962C8B-B14F-4D97-AF65-F5344CB8AC3E}">
        <p14:creationId xmlns:p14="http://schemas.microsoft.com/office/powerpoint/2010/main" val="109619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D77A0B-3C95-D291-375C-D074BD4994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1735A-842C-B751-44E4-7D6A42165A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B1785-8AB7-6517-9954-9A605C6579F4}"/>
              </a:ext>
            </a:extLst>
          </p:cNvPr>
          <p:cNvSpPr>
            <a:spLocks noGrp="1"/>
          </p:cNvSpPr>
          <p:nvPr>
            <p:ph type="dt" sz="half" idx="10"/>
          </p:nvPr>
        </p:nvSpPr>
        <p:spPr/>
        <p:txBody>
          <a:bodyPr/>
          <a:lstStyle/>
          <a:p>
            <a:fld id="{32E035AD-91D5-4DC1-881F-7C6D9FA81E19}" type="datetimeFigureOut">
              <a:rPr lang="en-US" smtClean="0"/>
              <a:t>6/5/25</a:t>
            </a:fld>
            <a:endParaRPr lang="en-US"/>
          </a:p>
        </p:txBody>
      </p:sp>
      <p:sp>
        <p:nvSpPr>
          <p:cNvPr id="5" name="Footer Placeholder 4">
            <a:extLst>
              <a:ext uri="{FF2B5EF4-FFF2-40B4-BE49-F238E27FC236}">
                <a16:creationId xmlns:a16="http://schemas.microsoft.com/office/drawing/2014/main" id="{0E9C5710-4A3A-977E-9A8E-C488CD4822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332ED-391E-8842-1FA4-49C58C22E7C0}"/>
              </a:ext>
            </a:extLst>
          </p:cNvPr>
          <p:cNvSpPr>
            <a:spLocks noGrp="1"/>
          </p:cNvSpPr>
          <p:nvPr>
            <p:ph type="sldNum" sz="quarter" idx="12"/>
          </p:nvPr>
        </p:nvSpPr>
        <p:spPr/>
        <p:txBody>
          <a:bodyPr/>
          <a:lstStyle/>
          <a:p>
            <a:fld id="{BCC4FC5B-F8CF-4BBD-B4AA-612F7D200431}" type="slidenum">
              <a:rPr lang="en-US" smtClean="0"/>
              <a:t>‹#›</a:t>
            </a:fld>
            <a:endParaRPr lang="en-US"/>
          </a:p>
        </p:txBody>
      </p:sp>
    </p:spTree>
    <p:extLst>
      <p:ext uri="{BB962C8B-B14F-4D97-AF65-F5344CB8AC3E}">
        <p14:creationId xmlns:p14="http://schemas.microsoft.com/office/powerpoint/2010/main" val="255933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072C-5AAD-ABE3-7991-4DA69D982A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3B9929-6E14-9DD6-CE13-CAF2AB8712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A7618-6908-EB3A-605B-1FC829673933}"/>
              </a:ext>
            </a:extLst>
          </p:cNvPr>
          <p:cNvSpPr>
            <a:spLocks noGrp="1"/>
          </p:cNvSpPr>
          <p:nvPr>
            <p:ph type="dt" sz="half" idx="10"/>
          </p:nvPr>
        </p:nvSpPr>
        <p:spPr/>
        <p:txBody>
          <a:bodyPr/>
          <a:lstStyle/>
          <a:p>
            <a:fld id="{32E035AD-91D5-4DC1-881F-7C6D9FA81E19}" type="datetimeFigureOut">
              <a:rPr lang="en-US" smtClean="0"/>
              <a:t>6/5/25</a:t>
            </a:fld>
            <a:endParaRPr lang="en-US"/>
          </a:p>
        </p:txBody>
      </p:sp>
      <p:sp>
        <p:nvSpPr>
          <p:cNvPr id="5" name="Footer Placeholder 4">
            <a:extLst>
              <a:ext uri="{FF2B5EF4-FFF2-40B4-BE49-F238E27FC236}">
                <a16:creationId xmlns:a16="http://schemas.microsoft.com/office/drawing/2014/main" id="{08BC4222-4A65-8C86-24CB-E1B987340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A54C5-FD17-1EC0-6D93-D77EA3B3EFFA}"/>
              </a:ext>
            </a:extLst>
          </p:cNvPr>
          <p:cNvSpPr>
            <a:spLocks noGrp="1"/>
          </p:cNvSpPr>
          <p:nvPr>
            <p:ph type="sldNum" sz="quarter" idx="12"/>
          </p:nvPr>
        </p:nvSpPr>
        <p:spPr/>
        <p:txBody>
          <a:bodyPr/>
          <a:lstStyle/>
          <a:p>
            <a:fld id="{BCC4FC5B-F8CF-4BBD-B4AA-612F7D200431}" type="slidenum">
              <a:rPr lang="en-US" smtClean="0"/>
              <a:t>‹#›</a:t>
            </a:fld>
            <a:endParaRPr lang="en-US"/>
          </a:p>
        </p:txBody>
      </p:sp>
    </p:spTree>
    <p:extLst>
      <p:ext uri="{BB962C8B-B14F-4D97-AF65-F5344CB8AC3E}">
        <p14:creationId xmlns:p14="http://schemas.microsoft.com/office/powerpoint/2010/main" val="45459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A864-62EA-3B77-D25C-B2E7523D35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2C45AA-9D60-8686-5C7C-2AE82B543B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1AE8E3-5136-32F6-81C0-0405C5D7894D}"/>
              </a:ext>
            </a:extLst>
          </p:cNvPr>
          <p:cNvSpPr>
            <a:spLocks noGrp="1"/>
          </p:cNvSpPr>
          <p:nvPr>
            <p:ph type="dt" sz="half" idx="10"/>
          </p:nvPr>
        </p:nvSpPr>
        <p:spPr/>
        <p:txBody>
          <a:bodyPr/>
          <a:lstStyle/>
          <a:p>
            <a:fld id="{32E035AD-91D5-4DC1-881F-7C6D9FA81E19}" type="datetimeFigureOut">
              <a:rPr lang="en-US" smtClean="0"/>
              <a:t>6/5/25</a:t>
            </a:fld>
            <a:endParaRPr lang="en-US"/>
          </a:p>
        </p:txBody>
      </p:sp>
      <p:sp>
        <p:nvSpPr>
          <p:cNvPr id="5" name="Footer Placeholder 4">
            <a:extLst>
              <a:ext uri="{FF2B5EF4-FFF2-40B4-BE49-F238E27FC236}">
                <a16:creationId xmlns:a16="http://schemas.microsoft.com/office/drawing/2014/main" id="{BE256B04-92D7-4FA0-7346-D862208AE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C78-8377-4C0F-6C87-ADD7C74B930F}"/>
              </a:ext>
            </a:extLst>
          </p:cNvPr>
          <p:cNvSpPr>
            <a:spLocks noGrp="1"/>
          </p:cNvSpPr>
          <p:nvPr>
            <p:ph type="sldNum" sz="quarter" idx="12"/>
          </p:nvPr>
        </p:nvSpPr>
        <p:spPr/>
        <p:txBody>
          <a:bodyPr/>
          <a:lstStyle/>
          <a:p>
            <a:fld id="{BCC4FC5B-F8CF-4BBD-B4AA-612F7D200431}" type="slidenum">
              <a:rPr lang="en-US" smtClean="0"/>
              <a:t>‹#›</a:t>
            </a:fld>
            <a:endParaRPr lang="en-US"/>
          </a:p>
        </p:txBody>
      </p:sp>
    </p:spTree>
    <p:extLst>
      <p:ext uri="{BB962C8B-B14F-4D97-AF65-F5344CB8AC3E}">
        <p14:creationId xmlns:p14="http://schemas.microsoft.com/office/powerpoint/2010/main" val="61904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5AB23-01A6-3C65-53C0-BF0586C612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F423C8-EA11-D25E-0E2C-318E441A57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AA99E0-4A70-1ACC-0945-917F6791C6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2FBB73-995A-9F20-ED98-E7B64328C228}"/>
              </a:ext>
            </a:extLst>
          </p:cNvPr>
          <p:cNvSpPr>
            <a:spLocks noGrp="1"/>
          </p:cNvSpPr>
          <p:nvPr>
            <p:ph type="dt" sz="half" idx="10"/>
          </p:nvPr>
        </p:nvSpPr>
        <p:spPr/>
        <p:txBody>
          <a:bodyPr/>
          <a:lstStyle/>
          <a:p>
            <a:fld id="{32E035AD-91D5-4DC1-881F-7C6D9FA81E19}" type="datetimeFigureOut">
              <a:rPr lang="en-US" smtClean="0"/>
              <a:t>6/5/25</a:t>
            </a:fld>
            <a:endParaRPr lang="en-US"/>
          </a:p>
        </p:txBody>
      </p:sp>
      <p:sp>
        <p:nvSpPr>
          <p:cNvPr id="6" name="Footer Placeholder 5">
            <a:extLst>
              <a:ext uri="{FF2B5EF4-FFF2-40B4-BE49-F238E27FC236}">
                <a16:creationId xmlns:a16="http://schemas.microsoft.com/office/drawing/2014/main" id="{5673CCC0-EC31-835D-F7AB-97AC6360F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023DAF-E1A1-210C-58FD-65BCC2E96387}"/>
              </a:ext>
            </a:extLst>
          </p:cNvPr>
          <p:cNvSpPr>
            <a:spLocks noGrp="1"/>
          </p:cNvSpPr>
          <p:nvPr>
            <p:ph type="sldNum" sz="quarter" idx="12"/>
          </p:nvPr>
        </p:nvSpPr>
        <p:spPr/>
        <p:txBody>
          <a:bodyPr/>
          <a:lstStyle/>
          <a:p>
            <a:fld id="{BCC4FC5B-F8CF-4BBD-B4AA-612F7D200431}" type="slidenum">
              <a:rPr lang="en-US" smtClean="0"/>
              <a:t>‹#›</a:t>
            </a:fld>
            <a:endParaRPr lang="en-US"/>
          </a:p>
        </p:txBody>
      </p:sp>
    </p:spTree>
    <p:extLst>
      <p:ext uri="{BB962C8B-B14F-4D97-AF65-F5344CB8AC3E}">
        <p14:creationId xmlns:p14="http://schemas.microsoft.com/office/powerpoint/2010/main" val="135821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DDFD-AD4A-7D74-FC84-9B88232939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050A1E-25D1-5ACE-C6DC-D2913B6F3B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F65AC7-C905-AD26-037E-D6BD7CF97D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4C6A1A-80FE-570C-C28C-7BBED0032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9932C7-A3F6-E461-5609-679824F83A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4E9044-34CE-C5C6-F9B8-C6486F9AFAFD}"/>
              </a:ext>
            </a:extLst>
          </p:cNvPr>
          <p:cNvSpPr>
            <a:spLocks noGrp="1"/>
          </p:cNvSpPr>
          <p:nvPr>
            <p:ph type="dt" sz="half" idx="10"/>
          </p:nvPr>
        </p:nvSpPr>
        <p:spPr/>
        <p:txBody>
          <a:bodyPr/>
          <a:lstStyle/>
          <a:p>
            <a:fld id="{32E035AD-91D5-4DC1-881F-7C6D9FA81E19}" type="datetimeFigureOut">
              <a:rPr lang="en-US" smtClean="0"/>
              <a:t>6/5/25</a:t>
            </a:fld>
            <a:endParaRPr lang="en-US"/>
          </a:p>
        </p:txBody>
      </p:sp>
      <p:sp>
        <p:nvSpPr>
          <p:cNvPr id="8" name="Footer Placeholder 7">
            <a:extLst>
              <a:ext uri="{FF2B5EF4-FFF2-40B4-BE49-F238E27FC236}">
                <a16:creationId xmlns:a16="http://schemas.microsoft.com/office/drawing/2014/main" id="{44EFE8D4-E3FF-06C5-CA09-05DDA1F32E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92095B-8442-8903-9A4B-85E81B555A35}"/>
              </a:ext>
            </a:extLst>
          </p:cNvPr>
          <p:cNvSpPr>
            <a:spLocks noGrp="1"/>
          </p:cNvSpPr>
          <p:nvPr>
            <p:ph type="sldNum" sz="quarter" idx="12"/>
          </p:nvPr>
        </p:nvSpPr>
        <p:spPr/>
        <p:txBody>
          <a:bodyPr/>
          <a:lstStyle/>
          <a:p>
            <a:fld id="{BCC4FC5B-F8CF-4BBD-B4AA-612F7D200431}" type="slidenum">
              <a:rPr lang="en-US" smtClean="0"/>
              <a:t>‹#›</a:t>
            </a:fld>
            <a:endParaRPr lang="en-US"/>
          </a:p>
        </p:txBody>
      </p:sp>
    </p:spTree>
    <p:extLst>
      <p:ext uri="{BB962C8B-B14F-4D97-AF65-F5344CB8AC3E}">
        <p14:creationId xmlns:p14="http://schemas.microsoft.com/office/powerpoint/2010/main" val="230059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39F03-15AF-4023-364C-947C03C800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181D4E-A630-B5D7-3443-3D6FF276B435}"/>
              </a:ext>
            </a:extLst>
          </p:cNvPr>
          <p:cNvSpPr>
            <a:spLocks noGrp="1"/>
          </p:cNvSpPr>
          <p:nvPr>
            <p:ph type="dt" sz="half" idx="10"/>
          </p:nvPr>
        </p:nvSpPr>
        <p:spPr/>
        <p:txBody>
          <a:bodyPr/>
          <a:lstStyle/>
          <a:p>
            <a:fld id="{32E035AD-91D5-4DC1-881F-7C6D9FA81E19}" type="datetimeFigureOut">
              <a:rPr lang="en-US" smtClean="0"/>
              <a:t>6/5/25</a:t>
            </a:fld>
            <a:endParaRPr lang="en-US"/>
          </a:p>
        </p:txBody>
      </p:sp>
      <p:sp>
        <p:nvSpPr>
          <p:cNvPr id="4" name="Footer Placeholder 3">
            <a:extLst>
              <a:ext uri="{FF2B5EF4-FFF2-40B4-BE49-F238E27FC236}">
                <a16:creationId xmlns:a16="http://schemas.microsoft.com/office/drawing/2014/main" id="{B43132A6-EE32-6B0A-43DD-E4C4A5C6E9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F87880-F346-46E1-5DEE-04F19A53D035}"/>
              </a:ext>
            </a:extLst>
          </p:cNvPr>
          <p:cNvSpPr>
            <a:spLocks noGrp="1"/>
          </p:cNvSpPr>
          <p:nvPr>
            <p:ph type="sldNum" sz="quarter" idx="12"/>
          </p:nvPr>
        </p:nvSpPr>
        <p:spPr/>
        <p:txBody>
          <a:bodyPr/>
          <a:lstStyle/>
          <a:p>
            <a:fld id="{BCC4FC5B-F8CF-4BBD-B4AA-612F7D200431}" type="slidenum">
              <a:rPr lang="en-US" smtClean="0"/>
              <a:t>‹#›</a:t>
            </a:fld>
            <a:endParaRPr lang="en-US"/>
          </a:p>
        </p:txBody>
      </p:sp>
    </p:spTree>
    <p:extLst>
      <p:ext uri="{BB962C8B-B14F-4D97-AF65-F5344CB8AC3E}">
        <p14:creationId xmlns:p14="http://schemas.microsoft.com/office/powerpoint/2010/main" val="346917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48D41-9D6D-05E0-E553-A6BD5A4DB4BA}"/>
              </a:ext>
            </a:extLst>
          </p:cNvPr>
          <p:cNvSpPr>
            <a:spLocks noGrp="1"/>
          </p:cNvSpPr>
          <p:nvPr>
            <p:ph type="dt" sz="half" idx="10"/>
          </p:nvPr>
        </p:nvSpPr>
        <p:spPr/>
        <p:txBody>
          <a:bodyPr/>
          <a:lstStyle/>
          <a:p>
            <a:fld id="{32E035AD-91D5-4DC1-881F-7C6D9FA81E19}" type="datetimeFigureOut">
              <a:rPr lang="en-US" smtClean="0"/>
              <a:t>6/5/25</a:t>
            </a:fld>
            <a:endParaRPr lang="en-US"/>
          </a:p>
        </p:txBody>
      </p:sp>
      <p:sp>
        <p:nvSpPr>
          <p:cNvPr id="3" name="Footer Placeholder 2">
            <a:extLst>
              <a:ext uri="{FF2B5EF4-FFF2-40B4-BE49-F238E27FC236}">
                <a16:creationId xmlns:a16="http://schemas.microsoft.com/office/drawing/2014/main" id="{99490B8B-5578-66A4-D199-945687AB50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C4158A-E7FF-5700-D3AC-4B572B63CF08}"/>
              </a:ext>
            </a:extLst>
          </p:cNvPr>
          <p:cNvSpPr>
            <a:spLocks noGrp="1"/>
          </p:cNvSpPr>
          <p:nvPr>
            <p:ph type="sldNum" sz="quarter" idx="12"/>
          </p:nvPr>
        </p:nvSpPr>
        <p:spPr/>
        <p:txBody>
          <a:bodyPr/>
          <a:lstStyle/>
          <a:p>
            <a:fld id="{BCC4FC5B-F8CF-4BBD-B4AA-612F7D200431}" type="slidenum">
              <a:rPr lang="en-US" smtClean="0"/>
              <a:t>‹#›</a:t>
            </a:fld>
            <a:endParaRPr lang="en-US"/>
          </a:p>
        </p:txBody>
      </p:sp>
    </p:spTree>
    <p:extLst>
      <p:ext uri="{BB962C8B-B14F-4D97-AF65-F5344CB8AC3E}">
        <p14:creationId xmlns:p14="http://schemas.microsoft.com/office/powerpoint/2010/main" val="195094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8786-F645-A426-662B-23F6D4E2B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2ADFB3-5598-1F19-DEF1-2C0F97621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048B89-4C28-F218-A1BB-6AF651B67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FDC993-550F-8C69-6452-995B67C9E011}"/>
              </a:ext>
            </a:extLst>
          </p:cNvPr>
          <p:cNvSpPr>
            <a:spLocks noGrp="1"/>
          </p:cNvSpPr>
          <p:nvPr>
            <p:ph type="dt" sz="half" idx="10"/>
          </p:nvPr>
        </p:nvSpPr>
        <p:spPr/>
        <p:txBody>
          <a:bodyPr/>
          <a:lstStyle/>
          <a:p>
            <a:fld id="{32E035AD-91D5-4DC1-881F-7C6D9FA81E19}" type="datetimeFigureOut">
              <a:rPr lang="en-US" smtClean="0"/>
              <a:t>6/5/25</a:t>
            </a:fld>
            <a:endParaRPr lang="en-US"/>
          </a:p>
        </p:txBody>
      </p:sp>
      <p:sp>
        <p:nvSpPr>
          <p:cNvPr id="6" name="Footer Placeholder 5">
            <a:extLst>
              <a:ext uri="{FF2B5EF4-FFF2-40B4-BE49-F238E27FC236}">
                <a16:creationId xmlns:a16="http://schemas.microsoft.com/office/drawing/2014/main" id="{91347D78-485F-AC26-EDA0-E7802F6F9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025EB1-D361-B9C9-A0A6-FF55F48F5596}"/>
              </a:ext>
            </a:extLst>
          </p:cNvPr>
          <p:cNvSpPr>
            <a:spLocks noGrp="1"/>
          </p:cNvSpPr>
          <p:nvPr>
            <p:ph type="sldNum" sz="quarter" idx="12"/>
          </p:nvPr>
        </p:nvSpPr>
        <p:spPr/>
        <p:txBody>
          <a:bodyPr/>
          <a:lstStyle/>
          <a:p>
            <a:fld id="{BCC4FC5B-F8CF-4BBD-B4AA-612F7D200431}" type="slidenum">
              <a:rPr lang="en-US" smtClean="0"/>
              <a:t>‹#›</a:t>
            </a:fld>
            <a:endParaRPr lang="en-US"/>
          </a:p>
        </p:txBody>
      </p:sp>
    </p:spTree>
    <p:extLst>
      <p:ext uri="{BB962C8B-B14F-4D97-AF65-F5344CB8AC3E}">
        <p14:creationId xmlns:p14="http://schemas.microsoft.com/office/powerpoint/2010/main" val="2904641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7053-28B8-C421-1DB5-2FFE38A1D0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BD4C7B-3F9E-AC55-CC92-803B5DB866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E7DC66-1AA0-F749-07E7-C2C1466DC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24800D-7643-DE16-3425-1D82D275A128}"/>
              </a:ext>
            </a:extLst>
          </p:cNvPr>
          <p:cNvSpPr>
            <a:spLocks noGrp="1"/>
          </p:cNvSpPr>
          <p:nvPr>
            <p:ph type="dt" sz="half" idx="10"/>
          </p:nvPr>
        </p:nvSpPr>
        <p:spPr/>
        <p:txBody>
          <a:bodyPr/>
          <a:lstStyle/>
          <a:p>
            <a:fld id="{32E035AD-91D5-4DC1-881F-7C6D9FA81E19}" type="datetimeFigureOut">
              <a:rPr lang="en-US" smtClean="0"/>
              <a:t>6/5/25</a:t>
            </a:fld>
            <a:endParaRPr lang="en-US"/>
          </a:p>
        </p:txBody>
      </p:sp>
      <p:sp>
        <p:nvSpPr>
          <p:cNvPr id="6" name="Footer Placeholder 5">
            <a:extLst>
              <a:ext uri="{FF2B5EF4-FFF2-40B4-BE49-F238E27FC236}">
                <a16:creationId xmlns:a16="http://schemas.microsoft.com/office/drawing/2014/main" id="{C5677BC0-E02C-86FA-1A02-1E580983C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B7884D-F079-7B64-1374-67005ECAEEA7}"/>
              </a:ext>
            </a:extLst>
          </p:cNvPr>
          <p:cNvSpPr>
            <a:spLocks noGrp="1"/>
          </p:cNvSpPr>
          <p:nvPr>
            <p:ph type="sldNum" sz="quarter" idx="12"/>
          </p:nvPr>
        </p:nvSpPr>
        <p:spPr/>
        <p:txBody>
          <a:bodyPr/>
          <a:lstStyle/>
          <a:p>
            <a:fld id="{BCC4FC5B-F8CF-4BBD-B4AA-612F7D200431}" type="slidenum">
              <a:rPr lang="en-US" smtClean="0"/>
              <a:t>‹#›</a:t>
            </a:fld>
            <a:endParaRPr lang="en-US"/>
          </a:p>
        </p:txBody>
      </p:sp>
    </p:spTree>
    <p:extLst>
      <p:ext uri="{BB962C8B-B14F-4D97-AF65-F5344CB8AC3E}">
        <p14:creationId xmlns:p14="http://schemas.microsoft.com/office/powerpoint/2010/main" val="799508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C89F50-2F7D-6157-D8E2-F9BC0D6C4C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1443DD-BA08-31B8-636B-E813A57523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EF334-3E4F-7C13-07EB-7B672AF103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035AD-91D5-4DC1-881F-7C6D9FA81E19}" type="datetimeFigureOut">
              <a:rPr lang="en-US" smtClean="0"/>
              <a:t>6/5/25</a:t>
            </a:fld>
            <a:endParaRPr lang="en-US"/>
          </a:p>
        </p:txBody>
      </p:sp>
      <p:sp>
        <p:nvSpPr>
          <p:cNvPr id="5" name="Footer Placeholder 4">
            <a:extLst>
              <a:ext uri="{FF2B5EF4-FFF2-40B4-BE49-F238E27FC236}">
                <a16:creationId xmlns:a16="http://schemas.microsoft.com/office/drawing/2014/main" id="{89C32FD2-64B7-CBD4-23BE-60E78294A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D95BEA-DC03-E483-D871-D9ED39ECE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4FC5B-F8CF-4BBD-B4AA-612F7D200431}" type="slidenum">
              <a:rPr lang="en-US" smtClean="0"/>
              <a:t>‹#›</a:t>
            </a:fld>
            <a:endParaRPr lang="en-US"/>
          </a:p>
        </p:txBody>
      </p:sp>
    </p:spTree>
    <p:extLst>
      <p:ext uri="{BB962C8B-B14F-4D97-AF65-F5344CB8AC3E}">
        <p14:creationId xmlns:p14="http://schemas.microsoft.com/office/powerpoint/2010/main" val="3614203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vanderbilt.edu/cardservice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police.vanderbilt.edu/services/vandyride.php"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mailto:projectsafe@vanderbilt.edu"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medschool.vanderbilt.edu/vssa/calendar"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engineering.vanderbilt.edu/eecs/Graduate/Programs.php" TargetMode="External"/><Relationship Id="rId3" Type="http://schemas.openxmlformats.org/officeDocument/2006/relationships/hyperlink" Target="https://medschool.vanderbilt.edu/igp/" TargetMode="External"/><Relationship Id="rId7" Type="http://schemas.openxmlformats.org/officeDocument/2006/relationships/hyperlink" Target="http://engineering.vanderbilt.edu/bme/GraduateProgra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medschool.vanderbilt.edu/mstp/" TargetMode="External"/><Relationship Id="rId5" Type="http://schemas.openxmlformats.org/officeDocument/2006/relationships/hyperlink" Target="http://www.vanderbilt.edu/chemistry/graduate.php" TargetMode="External"/><Relationship Id="rId4" Type="http://schemas.openxmlformats.org/officeDocument/2006/relationships/hyperlink" Target="https://medschool.vanderbilt.edu/qcb/" TargetMode="External"/><Relationship Id="rId9" Type="http://schemas.openxmlformats.org/officeDocument/2006/relationships/hyperlink" Target="https://medschool.vanderbilt.edu/md-admission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stephanie.richards@vanderbilt.edu"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rc.stabile@vanderbilt.edu"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Stephanie.Richards@vanderbilt.ed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mailto:aaron.w.howard@vanderbilt.edu" TargetMode="External"/><Relationship Id="rId4" Type="http://schemas.openxmlformats.org/officeDocument/2006/relationships/hyperlink" Target="mailto:rc.stabile@vanderbilt.ed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2" name="TextBox 1">
            <a:extLst>
              <a:ext uri="{FF2B5EF4-FFF2-40B4-BE49-F238E27FC236}">
                <a16:creationId xmlns:a16="http://schemas.microsoft.com/office/drawing/2014/main" id="{8B10728D-0F0D-35ED-219D-A7A49D7D5585}"/>
              </a:ext>
            </a:extLst>
          </p:cNvPr>
          <p:cNvSpPr txBox="1"/>
          <p:nvPr/>
        </p:nvSpPr>
        <p:spPr>
          <a:xfrm>
            <a:off x="1019418" y="756701"/>
            <a:ext cx="10153164" cy="2031325"/>
          </a:xfrm>
          <a:prstGeom prst="rect">
            <a:avLst/>
          </a:prstGeom>
          <a:noFill/>
        </p:spPr>
        <p:txBody>
          <a:bodyPr wrap="none" rtlCol="0">
            <a:spAutoFit/>
          </a:bodyPr>
          <a:lstStyle/>
          <a:p>
            <a:pPr algn="ctr"/>
            <a:r>
              <a:rPr lang="en-US" sz="7200" b="1">
                <a:latin typeface="Arial" panose="020B0604020202020204" pitchFamily="34" charset="0"/>
                <a:cs typeface="Arial" panose="020B0604020202020204" pitchFamily="34" charset="0"/>
              </a:rPr>
              <a:t>2025 VSSA Orientation</a:t>
            </a:r>
          </a:p>
          <a:p>
            <a:pPr algn="ctr"/>
            <a:r>
              <a:rPr lang="en-US" sz="5400" b="1">
                <a:latin typeface="Arial" panose="020B0604020202020204" pitchFamily="34" charset="0"/>
                <a:cs typeface="Arial" panose="020B0604020202020204" pitchFamily="34" charset="0"/>
              </a:rPr>
              <a:t>Light Hall June 2, 2025</a:t>
            </a:r>
          </a:p>
        </p:txBody>
      </p:sp>
      <p:pic>
        <p:nvPicPr>
          <p:cNvPr id="4" name="Picture 3">
            <a:extLst>
              <a:ext uri="{FF2B5EF4-FFF2-40B4-BE49-F238E27FC236}">
                <a16:creationId xmlns:a16="http://schemas.microsoft.com/office/drawing/2014/main" id="{9607F223-3343-814B-F094-1E9A41BB2553}"/>
              </a:ext>
            </a:extLst>
          </p:cNvPr>
          <p:cNvPicPr>
            <a:picLocks noChangeAspect="1"/>
          </p:cNvPicPr>
          <p:nvPr/>
        </p:nvPicPr>
        <p:blipFill>
          <a:blip r:embed="rId3"/>
          <a:stretch>
            <a:fillRect/>
          </a:stretch>
        </p:blipFill>
        <p:spPr>
          <a:xfrm>
            <a:off x="7247087" y="2788026"/>
            <a:ext cx="3220888" cy="3220888"/>
          </a:xfrm>
          <a:prstGeom prst="rect">
            <a:avLst/>
          </a:prstGeom>
        </p:spPr>
      </p:pic>
      <p:sp>
        <p:nvSpPr>
          <p:cNvPr id="3" name="TextBox 2">
            <a:extLst>
              <a:ext uri="{FF2B5EF4-FFF2-40B4-BE49-F238E27FC236}">
                <a16:creationId xmlns:a16="http://schemas.microsoft.com/office/drawing/2014/main" id="{5543CB67-4753-53E3-48F0-ADB347300685}"/>
              </a:ext>
            </a:extLst>
          </p:cNvPr>
          <p:cNvSpPr txBox="1"/>
          <p:nvPr/>
        </p:nvSpPr>
        <p:spPr>
          <a:xfrm>
            <a:off x="7717043" y="5916633"/>
            <a:ext cx="2280976" cy="369332"/>
          </a:xfrm>
          <a:prstGeom prst="rect">
            <a:avLst/>
          </a:prstGeom>
          <a:noFill/>
        </p:spPr>
        <p:txBody>
          <a:bodyPr wrap="square" rtlCol="0">
            <a:spAutoFit/>
          </a:bodyPr>
          <a:lstStyle/>
          <a:p>
            <a:pPr algn="ctr"/>
            <a:r>
              <a:rPr lang="en-US"/>
              <a:t>Orientation Check-In</a:t>
            </a:r>
          </a:p>
        </p:txBody>
      </p:sp>
      <p:sp>
        <p:nvSpPr>
          <p:cNvPr id="7" name="TextBox 6">
            <a:extLst>
              <a:ext uri="{FF2B5EF4-FFF2-40B4-BE49-F238E27FC236}">
                <a16:creationId xmlns:a16="http://schemas.microsoft.com/office/drawing/2014/main" id="{7CBE0E2D-BB63-F3C8-542C-D0396B82D406}"/>
              </a:ext>
            </a:extLst>
          </p:cNvPr>
          <p:cNvSpPr txBox="1"/>
          <p:nvPr/>
        </p:nvSpPr>
        <p:spPr>
          <a:xfrm>
            <a:off x="2297859" y="5916633"/>
            <a:ext cx="2073219" cy="923330"/>
          </a:xfrm>
          <a:prstGeom prst="rect">
            <a:avLst/>
          </a:prstGeom>
          <a:noFill/>
        </p:spPr>
        <p:txBody>
          <a:bodyPr wrap="square" rtlCol="0">
            <a:spAutoFit/>
          </a:bodyPr>
          <a:lstStyle/>
          <a:p>
            <a:pPr algn="ctr"/>
            <a:r>
              <a:rPr lang="en-US"/>
              <a:t>Pre-Arrival Survey: For Independent Trainees</a:t>
            </a:r>
          </a:p>
        </p:txBody>
      </p:sp>
      <p:pic>
        <p:nvPicPr>
          <p:cNvPr id="8" name="Picture 7">
            <a:extLst>
              <a:ext uri="{FF2B5EF4-FFF2-40B4-BE49-F238E27FC236}">
                <a16:creationId xmlns:a16="http://schemas.microsoft.com/office/drawing/2014/main" id="{81E65191-598F-C968-C48A-38274A748859}"/>
              </a:ext>
            </a:extLst>
          </p:cNvPr>
          <p:cNvPicPr>
            <a:picLocks noChangeAspect="1"/>
          </p:cNvPicPr>
          <p:nvPr/>
        </p:nvPicPr>
        <p:blipFill>
          <a:blip r:embed="rId4"/>
          <a:stretch>
            <a:fillRect/>
          </a:stretch>
        </p:blipFill>
        <p:spPr>
          <a:xfrm>
            <a:off x="1724026" y="2741886"/>
            <a:ext cx="3220888" cy="3220888"/>
          </a:xfrm>
          <a:prstGeom prst="rect">
            <a:avLst/>
          </a:prstGeom>
        </p:spPr>
      </p:pic>
    </p:spTree>
    <p:extLst>
      <p:ext uri="{BB962C8B-B14F-4D97-AF65-F5344CB8AC3E}">
        <p14:creationId xmlns:p14="http://schemas.microsoft.com/office/powerpoint/2010/main" val="3136867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15" name="TextBox 14">
            <a:extLst>
              <a:ext uri="{FF2B5EF4-FFF2-40B4-BE49-F238E27FC236}">
                <a16:creationId xmlns:a16="http://schemas.microsoft.com/office/drawing/2014/main" id="{8161FD13-10EB-8C54-CD26-C9F337F6F57D}"/>
              </a:ext>
            </a:extLst>
          </p:cNvPr>
          <p:cNvSpPr txBox="1"/>
          <p:nvPr/>
        </p:nvSpPr>
        <p:spPr>
          <a:xfrm>
            <a:off x="3156443" y="367559"/>
            <a:ext cx="6340197" cy="923330"/>
          </a:xfrm>
          <a:prstGeom prst="rect">
            <a:avLst/>
          </a:prstGeom>
          <a:noFill/>
        </p:spPr>
        <p:txBody>
          <a:bodyPr wrap="none" rtlCol="0">
            <a:spAutoFit/>
          </a:bodyPr>
          <a:lstStyle/>
          <a:p>
            <a:r>
              <a:rPr lang="en-US" sz="5400" b="1">
                <a:latin typeface="Arial" panose="020B0604020202020204" pitchFamily="34" charset="0"/>
                <a:cs typeface="Arial" panose="020B0604020202020204" pitchFamily="34" charset="0"/>
              </a:rPr>
              <a:t>Mail and Packages</a:t>
            </a:r>
          </a:p>
        </p:txBody>
      </p:sp>
      <p:sp>
        <p:nvSpPr>
          <p:cNvPr id="3" name="TextBox 2">
            <a:extLst>
              <a:ext uri="{FF2B5EF4-FFF2-40B4-BE49-F238E27FC236}">
                <a16:creationId xmlns:a16="http://schemas.microsoft.com/office/drawing/2014/main" id="{F3ED7EF1-045B-55DF-65C7-817F4427E781}"/>
              </a:ext>
            </a:extLst>
          </p:cNvPr>
          <p:cNvSpPr txBox="1"/>
          <p:nvPr/>
        </p:nvSpPr>
        <p:spPr>
          <a:xfrm>
            <a:off x="419061" y="1443841"/>
            <a:ext cx="7174436" cy="4278094"/>
          </a:xfrm>
          <a:prstGeom prst="rect">
            <a:avLst/>
          </a:prstGeom>
          <a:noFill/>
        </p:spPr>
        <p:txBody>
          <a:bodyPr wrap="square">
            <a:spAutoFit/>
          </a:bodyPr>
          <a:lstStyle/>
          <a:p>
            <a:pPr algn="l"/>
            <a:r>
              <a:rPr lang="en-US" sz="3600" b="0" i="0" u="none" strike="noStrike">
                <a:solidFill>
                  <a:srgbClr val="222222"/>
                </a:solidFill>
                <a:effectLst/>
                <a:latin typeface="Arial" panose="020B0604020202020204" pitchFamily="34" charset="0"/>
                <a:cs typeface="Arial" panose="020B0604020202020204" pitchFamily="34" charset="0"/>
              </a:rPr>
              <a:t>Other packages:</a:t>
            </a:r>
          </a:p>
          <a:p>
            <a:pPr algn="l"/>
            <a:endParaRPr lang="en-US" sz="3600">
              <a:solidFill>
                <a:srgbClr val="222222"/>
              </a:solidFill>
              <a:latin typeface="Arial" panose="020B0604020202020204" pitchFamily="34" charset="0"/>
              <a:cs typeface="Arial" panose="020B0604020202020204" pitchFamily="34" charset="0"/>
            </a:endParaRPr>
          </a:p>
          <a:p>
            <a:pPr algn="l"/>
            <a:r>
              <a:rPr lang="en-US" sz="4000" b="0" i="0" u="none" strike="noStrike">
                <a:solidFill>
                  <a:srgbClr val="222222"/>
                </a:solidFill>
                <a:effectLst/>
                <a:latin typeface="Arial" panose="020B0604020202020204" pitchFamily="34" charset="0"/>
                <a:cs typeface="Arial" panose="020B0604020202020204" pitchFamily="34" charset="0"/>
              </a:rPr>
              <a:t>Davie Morales-Miranda</a:t>
            </a:r>
          </a:p>
          <a:p>
            <a:pPr lvl="1"/>
            <a:r>
              <a:rPr lang="en-US" sz="4000" b="0" i="0" u="none" strike="noStrike">
                <a:solidFill>
                  <a:srgbClr val="222222"/>
                </a:solidFill>
                <a:effectLst/>
                <a:latin typeface="Arial" panose="020B0604020202020204" pitchFamily="34" charset="0"/>
                <a:cs typeface="Arial" panose="020B0604020202020204" pitchFamily="34" charset="0"/>
              </a:rPr>
              <a:t>c/o Your Name </a:t>
            </a:r>
          </a:p>
          <a:p>
            <a:pPr lvl="1"/>
            <a:r>
              <a:rPr lang="en-US" sz="2000" b="0" i="0" u="none" strike="noStrike">
                <a:solidFill>
                  <a:srgbClr val="222222"/>
                </a:solidFill>
                <a:effectLst/>
                <a:latin typeface="Arial" panose="020B0604020202020204" pitchFamily="34" charset="0"/>
                <a:cs typeface="Arial" panose="020B0604020202020204" pitchFamily="34" charset="0"/>
              </a:rPr>
              <a:t>(You must list your name, or </a:t>
            </a:r>
          </a:p>
          <a:p>
            <a:pPr lvl="1"/>
            <a:r>
              <a:rPr lang="en-US" sz="2000" b="0" i="0" u="none" strike="noStrike">
                <a:solidFill>
                  <a:srgbClr val="222222"/>
                </a:solidFill>
                <a:effectLst/>
                <a:latin typeface="Arial" panose="020B0604020202020204" pitchFamily="34" charset="0"/>
                <a:cs typeface="Arial" panose="020B0604020202020204" pitchFamily="34" charset="0"/>
              </a:rPr>
              <a:t>we don’t know who to give the package to)</a:t>
            </a:r>
          </a:p>
          <a:p>
            <a:pPr marL="0" marR="0">
              <a:buNone/>
            </a:pPr>
            <a:r>
              <a:rPr lang="en-US" sz="4000">
                <a:effectLst/>
                <a:latin typeface="Calibri" panose="020F0502020204030204" pitchFamily="34" charset="0"/>
              </a:rPr>
              <a:t>465 21</a:t>
            </a:r>
            <a:r>
              <a:rPr lang="en-US" sz="4000" baseline="30000">
                <a:effectLst/>
                <a:latin typeface="Calibri" panose="020F0502020204030204" pitchFamily="34" charset="0"/>
              </a:rPr>
              <a:t>st</a:t>
            </a:r>
            <a:r>
              <a:rPr lang="en-US" sz="4000">
                <a:effectLst/>
                <a:latin typeface="Calibri" panose="020F0502020204030204" pitchFamily="34" charset="0"/>
              </a:rPr>
              <a:t> Ave S, Ste U3218 MRB III</a:t>
            </a:r>
            <a:endParaRPr lang="en-US" sz="4000">
              <a:effectLst/>
              <a:latin typeface="Aptos" panose="020B0004020202020204" pitchFamily="34" charset="0"/>
            </a:endParaRPr>
          </a:p>
          <a:p>
            <a:pPr marL="0" marR="0"/>
            <a:r>
              <a:rPr lang="en-US" sz="4000">
                <a:effectLst/>
                <a:latin typeface="Calibri" panose="020F0502020204030204" pitchFamily="34" charset="0"/>
              </a:rPr>
              <a:t>Nashville TN 37240</a:t>
            </a:r>
            <a:endParaRPr lang="en-US" sz="4000">
              <a:effectLst/>
              <a:latin typeface="Aptos" panose="020B0004020202020204" pitchFamily="34" charset="0"/>
            </a:endParaRPr>
          </a:p>
        </p:txBody>
      </p:sp>
    </p:spTree>
    <p:extLst>
      <p:ext uri="{BB962C8B-B14F-4D97-AF65-F5344CB8AC3E}">
        <p14:creationId xmlns:p14="http://schemas.microsoft.com/office/powerpoint/2010/main" val="19950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7E8BD-A70C-3D88-C13B-6C886F71F7D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95309AB-565E-FF3F-A00C-D30177345F13}"/>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15" name="TextBox 14">
            <a:extLst>
              <a:ext uri="{FF2B5EF4-FFF2-40B4-BE49-F238E27FC236}">
                <a16:creationId xmlns:a16="http://schemas.microsoft.com/office/drawing/2014/main" id="{2AB194E1-6DBC-628F-52CE-1D24D424C6DF}"/>
              </a:ext>
            </a:extLst>
          </p:cNvPr>
          <p:cNvSpPr txBox="1"/>
          <p:nvPr/>
        </p:nvSpPr>
        <p:spPr>
          <a:xfrm>
            <a:off x="3156443" y="367559"/>
            <a:ext cx="5416868" cy="923330"/>
          </a:xfrm>
          <a:prstGeom prst="rect">
            <a:avLst/>
          </a:prstGeom>
          <a:noFill/>
        </p:spPr>
        <p:txBody>
          <a:bodyPr wrap="none" rtlCol="0">
            <a:spAutoFit/>
          </a:bodyPr>
          <a:lstStyle/>
          <a:p>
            <a:r>
              <a:rPr lang="en-US" sz="5400" b="1">
                <a:latin typeface="Arial" panose="020B0604020202020204" pitchFamily="34" charset="0"/>
                <a:cs typeface="Arial" panose="020B0604020202020204" pitchFamily="34" charset="0"/>
              </a:rPr>
              <a:t>Student ID Card</a:t>
            </a:r>
          </a:p>
        </p:txBody>
      </p:sp>
      <p:sp>
        <p:nvSpPr>
          <p:cNvPr id="3" name="TextBox 2">
            <a:extLst>
              <a:ext uri="{FF2B5EF4-FFF2-40B4-BE49-F238E27FC236}">
                <a16:creationId xmlns:a16="http://schemas.microsoft.com/office/drawing/2014/main" id="{8564E95F-F89E-7EB8-7199-886379A1E976}"/>
              </a:ext>
            </a:extLst>
          </p:cNvPr>
          <p:cNvSpPr txBox="1"/>
          <p:nvPr/>
        </p:nvSpPr>
        <p:spPr>
          <a:xfrm>
            <a:off x="332242" y="1290889"/>
            <a:ext cx="11065269" cy="4524315"/>
          </a:xfrm>
          <a:prstGeom prst="rect">
            <a:avLst/>
          </a:prstGeom>
          <a:noFill/>
        </p:spPr>
        <p:txBody>
          <a:bodyPr wrap="square">
            <a:spAutoFit/>
          </a:bodyPr>
          <a:lstStyle/>
          <a:p>
            <a:pPr marL="571500" indent="-571500" algn="l">
              <a:buFont typeface="Arial" panose="020B0604020202020204" pitchFamily="34" charset="0"/>
              <a:buChar char="•"/>
            </a:pPr>
            <a:r>
              <a:rPr lang="en-US" sz="3600"/>
              <a:t>The Commodore Card is the student ID card. </a:t>
            </a:r>
          </a:p>
          <a:p>
            <a:pPr marL="571500" indent="-571500" algn="l">
              <a:buFont typeface="Arial" panose="020B0604020202020204" pitchFamily="34" charset="0"/>
              <a:buChar char="•"/>
            </a:pPr>
            <a:r>
              <a:rPr lang="en-US" sz="3600"/>
              <a:t>Students can use this one card to access debit spending accounts and campus buildings including residence halls, libraries, academic buildings, and the Vanderbilt Recreation and Wellness Center. </a:t>
            </a:r>
          </a:p>
          <a:p>
            <a:pPr marL="571500" indent="-571500" algn="l">
              <a:buFont typeface="Arial" panose="020B0604020202020204" pitchFamily="34" charset="0"/>
              <a:buChar char="•"/>
            </a:pPr>
            <a:r>
              <a:rPr lang="en-US" sz="3600"/>
              <a:t>You can get your Commodore Card at the </a:t>
            </a:r>
            <a:r>
              <a:rPr lang="en-US" sz="3600">
                <a:hlinkClick r:id="rId3"/>
              </a:rPr>
              <a:t>Commodore Card Office</a:t>
            </a:r>
            <a:r>
              <a:rPr lang="en-US" sz="3600"/>
              <a:t>, 184 Sarratt Student Center, Monday through Friday, 8:30 a.m. to 4:00 p.m. </a:t>
            </a:r>
            <a:endParaRPr lang="en-US" sz="4000">
              <a:effectLst/>
              <a:latin typeface="Aptos" panose="020B0004020202020204" pitchFamily="34" charset="0"/>
            </a:endParaRPr>
          </a:p>
        </p:txBody>
      </p:sp>
    </p:spTree>
    <p:extLst>
      <p:ext uri="{BB962C8B-B14F-4D97-AF65-F5344CB8AC3E}">
        <p14:creationId xmlns:p14="http://schemas.microsoft.com/office/powerpoint/2010/main" val="678808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0D04F-D696-A98A-A04B-006909404DE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89A3084-2423-2371-5A20-042F87479C2D}"/>
              </a:ext>
            </a:extLst>
          </p:cNvPr>
          <p:cNvPicPr>
            <a:picLocks noChangeAspect="1"/>
          </p:cNvPicPr>
          <p:nvPr/>
        </p:nvPicPr>
        <p:blipFill>
          <a:blip r:embed="rId2"/>
          <a:stretch>
            <a:fillRect/>
          </a:stretch>
        </p:blipFill>
        <p:spPr>
          <a:xfrm>
            <a:off x="10467975" y="2143125"/>
            <a:ext cx="1724025" cy="4714875"/>
          </a:xfrm>
          <a:prstGeom prst="rect">
            <a:avLst/>
          </a:prstGeom>
        </p:spPr>
      </p:pic>
      <p:pic>
        <p:nvPicPr>
          <p:cNvPr id="4" name="Picture 3" descr="A map of a university&#10;&#10;AI-generated content may be incorrect.">
            <a:extLst>
              <a:ext uri="{FF2B5EF4-FFF2-40B4-BE49-F238E27FC236}">
                <a16:creationId xmlns:a16="http://schemas.microsoft.com/office/drawing/2014/main" id="{212460BE-1D26-3C18-E3E5-03BD72589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70" y="0"/>
            <a:ext cx="3573139" cy="6858000"/>
          </a:xfrm>
          <a:prstGeom prst="rect">
            <a:avLst/>
          </a:prstGeom>
        </p:spPr>
      </p:pic>
      <p:sp>
        <p:nvSpPr>
          <p:cNvPr id="6" name="5-Point Star 5">
            <a:extLst>
              <a:ext uri="{FF2B5EF4-FFF2-40B4-BE49-F238E27FC236}">
                <a16:creationId xmlns:a16="http://schemas.microsoft.com/office/drawing/2014/main" id="{10DC1661-5F11-70F3-089D-07AAC0650909}"/>
              </a:ext>
            </a:extLst>
          </p:cNvPr>
          <p:cNvSpPr/>
          <p:nvPr/>
        </p:nvSpPr>
        <p:spPr>
          <a:xfrm>
            <a:off x="2268109" y="5546035"/>
            <a:ext cx="404191" cy="337931"/>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77D79594-2BD3-8E27-230D-A7B0DB7EC41B}"/>
              </a:ext>
            </a:extLst>
          </p:cNvPr>
          <p:cNvSpPr/>
          <p:nvPr/>
        </p:nvSpPr>
        <p:spPr>
          <a:xfrm>
            <a:off x="2234979" y="1600200"/>
            <a:ext cx="675861" cy="3886388"/>
          </a:xfrm>
          <a:custGeom>
            <a:avLst/>
            <a:gdLst>
              <a:gd name="connsiteX0" fmla="*/ 477078 w 675861"/>
              <a:gd name="connsiteY0" fmla="*/ 3876261 h 3886388"/>
              <a:gd name="connsiteX1" fmla="*/ 526774 w 675861"/>
              <a:gd name="connsiteY1" fmla="*/ 3886200 h 3886388"/>
              <a:gd name="connsiteX2" fmla="*/ 586409 w 675861"/>
              <a:gd name="connsiteY2" fmla="*/ 3866322 h 3886388"/>
              <a:gd name="connsiteX3" fmla="*/ 606287 w 675861"/>
              <a:gd name="connsiteY3" fmla="*/ 3846443 h 3886388"/>
              <a:gd name="connsiteX4" fmla="*/ 616226 w 675861"/>
              <a:gd name="connsiteY4" fmla="*/ 3816626 h 3886388"/>
              <a:gd name="connsiteX5" fmla="*/ 626165 w 675861"/>
              <a:gd name="connsiteY5" fmla="*/ 3667539 h 3886388"/>
              <a:gd name="connsiteX6" fmla="*/ 636104 w 675861"/>
              <a:gd name="connsiteY6" fmla="*/ 3568148 h 3886388"/>
              <a:gd name="connsiteX7" fmla="*/ 646044 w 675861"/>
              <a:gd name="connsiteY7" fmla="*/ 3518452 h 3886388"/>
              <a:gd name="connsiteX8" fmla="*/ 665922 w 675861"/>
              <a:gd name="connsiteY8" fmla="*/ 3448878 h 3886388"/>
              <a:gd name="connsiteX9" fmla="*/ 675861 w 675861"/>
              <a:gd name="connsiteY9" fmla="*/ 3329609 h 3886388"/>
              <a:gd name="connsiteX10" fmla="*/ 665922 w 675861"/>
              <a:gd name="connsiteY10" fmla="*/ 3041374 h 3886388"/>
              <a:gd name="connsiteX11" fmla="*/ 655983 w 675861"/>
              <a:gd name="connsiteY11" fmla="*/ 3011557 h 3886388"/>
              <a:gd name="connsiteX12" fmla="*/ 606287 w 675861"/>
              <a:gd name="connsiteY12" fmla="*/ 2971800 h 3886388"/>
              <a:gd name="connsiteX13" fmla="*/ 586409 w 675861"/>
              <a:gd name="connsiteY13" fmla="*/ 2941983 h 3886388"/>
              <a:gd name="connsiteX14" fmla="*/ 556591 w 675861"/>
              <a:gd name="connsiteY14" fmla="*/ 2932043 h 3886388"/>
              <a:gd name="connsiteX15" fmla="*/ 437322 w 675861"/>
              <a:gd name="connsiteY15" fmla="*/ 2912165 h 3886388"/>
              <a:gd name="connsiteX16" fmla="*/ 367748 w 675861"/>
              <a:gd name="connsiteY16" fmla="*/ 2902226 h 3886388"/>
              <a:gd name="connsiteX17" fmla="*/ 258418 w 675861"/>
              <a:gd name="connsiteY17" fmla="*/ 2872409 h 3886388"/>
              <a:gd name="connsiteX18" fmla="*/ 258418 w 675861"/>
              <a:gd name="connsiteY18" fmla="*/ 2584174 h 3886388"/>
              <a:gd name="connsiteX19" fmla="*/ 268357 w 675861"/>
              <a:gd name="connsiteY19" fmla="*/ 2514600 h 3886388"/>
              <a:gd name="connsiteX20" fmla="*/ 298174 w 675861"/>
              <a:gd name="connsiteY20" fmla="*/ 2345635 h 3886388"/>
              <a:gd name="connsiteX21" fmla="*/ 308113 w 675861"/>
              <a:gd name="connsiteY21" fmla="*/ 2305878 h 3886388"/>
              <a:gd name="connsiteX22" fmla="*/ 327991 w 675861"/>
              <a:gd name="connsiteY22" fmla="*/ 2216426 h 3886388"/>
              <a:gd name="connsiteX23" fmla="*/ 347870 w 675861"/>
              <a:gd name="connsiteY23" fmla="*/ 2156791 h 3886388"/>
              <a:gd name="connsiteX24" fmla="*/ 357809 w 675861"/>
              <a:gd name="connsiteY24" fmla="*/ 2126974 h 3886388"/>
              <a:gd name="connsiteX25" fmla="*/ 367748 w 675861"/>
              <a:gd name="connsiteY25" fmla="*/ 2087217 h 3886388"/>
              <a:gd name="connsiteX26" fmla="*/ 387626 w 675861"/>
              <a:gd name="connsiteY26" fmla="*/ 1977887 h 3886388"/>
              <a:gd name="connsiteX27" fmla="*/ 397565 w 675861"/>
              <a:gd name="connsiteY27" fmla="*/ 1838739 h 3886388"/>
              <a:gd name="connsiteX28" fmla="*/ 417444 w 675861"/>
              <a:gd name="connsiteY28" fmla="*/ 1689652 h 3886388"/>
              <a:gd name="connsiteX29" fmla="*/ 427383 w 675861"/>
              <a:gd name="connsiteY29" fmla="*/ 1600200 h 3886388"/>
              <a:gd name="connsiteX30" fmla="*/ 447261 w 675861"/>
              <a:gd name="connsiteY30" fmla="*/ 1480930 h 3886388"/>
              <a:gd name="connsiteX31" fmla="*/ 457200 w 675861"/>
              <a:gd name="connsiteY31" fmla="*/ 1421296 h 3886388"/>
              <a:gd name="connsiteX32" fmla="*/ 477078 w 675861"/>
              <a:gd name="connsiteY32" fmla="*/ 1202635 h 3886388"/>
              <a:gd name="connsiteX33" fmla="*/ 506896 w 675861"/>
              <a:gd name="connsiteY33" fmla="*/ 914400 h 3886388"/>
              <a:gd name="connsiteX34" fmla="*/ 526774 w 675861"/>
              <a:gd name="connsiteY34" fmla="*/ 685800 h 3886388"/>
              <a:gd name="connsiteX35" fmla="*/ 506896 w 675861"/>
              <a:gd name="connsiteY35" fmla="*/ 397565 h 3886388"/>
              <a:gd name="connsiteX36" fmla="*/ 496957 w 675861"/>
              <a:gd name="connsiteY36" fmla="*/ 367748 h 3886388"/>
              <a:gd name="connsiteX37" fmla="*/ 477078 w 675861"/>
              <a:gd name="connsiteY37" fmla="*/ 347870 h 3886388"/>
              <a:gd name="connsiteX38" fmla="*/ 407504 w 675861"/>
              <a:gd name="connsiteY38" fmla="*/ 268357 h 3886388"/>
              <a:gd name="connsiteX39" fmla="*/ 387626 w 675861"/>
              <a:gd name="connsiteY39" fmla="*/ 248478 h 3886388"/>
              <a:gd name="connsiteX40" fmla="*/ 357809 w 675861"/>
              <a:gd name="connsiteY40" fmla="*/ 188843 h 3886388"/>
              <a:gd name="connsiteX41" fmla="*/ 298174 w 675861"/>
              <a:gd name="connsiteY41" fmla="*/ 149087 h 3886388"/>
              <a:gd name="connsiteX42" fmla="*/ 248478 w 675861"/>
              <a:gd name="connsiteY42" fmla="*/ 99391 h 3886388"/>
              <a:gd name="connsiteX43" fmla="*/ 188844 w 675861"/>
              <a:gd name="connsiteY43" fmla="*/ 59635 h 3886388"/>
              <a:gd name="connsiteX44" fmla="*/ 149087 w 675861"/>
              <a:gd name="connsiteY44" fmla="*/ 19878 h 3886388"/>
              <a:gd name="connsiteX45" fmla="*/ 39757 w 675861"/>
              <a:gd name="connsiteY45" fmla="*/ 0 h 3886388"/>
              <a:gd name="connsiteX46" fmla="*/ 0 w 675861"/>
              <a:gd name="connsiteY46" fmla="*/ 9939 h 388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75861" h="3886388">
                <a:moveTo>
                  <a:pt x="477078" y="3876261"/>
                </a:moveTo>
                <a:cubicBezTo>
                  <a:pt x="493643" y="3879574"/>
                  <a:pt x="509950" y="3887729"/>
                  <a:pt x="526774" y="3886200"/>
                </a:cubicBezTo>
                <a:cubicBezTo>
                  <a:pt x="547642" y="3884303"/>
                  <a:pt x="586409" y="3866322"/>
                  <a:pt x="586409" y="3866322"/>
                </a:cubicBezTo>
                <a:cubicBezTo>
                  <a:pt x="593035" y="3859696"/>
                  <a:pt x="601466" y="3854478"/>
                  <a:pt x="606287" y="3846443"/>
                </a:cubicBezTo>
                <a:cubicBezTo>
                  <a:pt x="611677" y="3837459"/>
                  <a:pt x="615069" y="3827039"/>
                  <a:pt x="616226" y="3816626"/>
                </a:cubicBezTo>
                <a:cubicBezTo>
                  <a:pt x="621726" y="3767125"/>
                  <a:pt x="622193" y="3717186"/>
                  <a:pt x="626165" y="3667539"/>
                </a:cubicBezTo>
                <a:cubicBezTo>
                  <a:pt x="628820" y="3634349"/>
                  <a:pt x="631703" y="3601151"/>
                  <a:pt x="636104" y="3568148"/>
                </a:cubicBezTo>
                <a:cubicBezTo>
                  <a:pt x="638337" y="3551403"/>
                  <a:pt x="642379" y="3534943"/>
                  <a:pt x="646044" y="3518452"/>
                </a:cubicBezTo>
                <a:cubicBezTo>
                  <a:pt x="654365" y="3481010"/>
                  <a:pt x="654854" y="3482084"/>
                  <a:pt x="665922" y="3448878"/>
                </a:cubicBezTo>
                <a:cubicBezTo>
                  <a:pt x="669235" y="3409122"/>
                  <a:pt x="675861" y="3369503"/>
                  <a:pt x="675861" y="3329609"/>
                </a:cubicBezTo>
                <a:cubicBezTo>
                  <a:pt x="675861" y="3233474"/>
                  <a:pt x="671919" y="3137322"/>
                  <a:pt x="665922" y="3041374"/>
                </a:cubicBezTo>
                <a:cubicBezTo>
                  <a:pt x="665268" y="3030918"/>
                  <a:pt x="661373" y="3020541"/>
                  <a:pt x="655983" y="3011557"/>
                </a:cubicBezTo>
                <a:cubicBezTo>
                  <a:pt x="646541" y="2995820"/>
                  <a:pt x="619831" y="2980829"/>
                  <a:pt x="606287" y="2971800"/>
                </a:cubicBezTo>
                <a:cubicBezTo>
                  <a:pt x="599661" y="2961861"/>
                  <a:pt x="595737" y="2949445"/>
                  <a:pt x="586409" y="2941983"/>
                </a:cubicBezTo>
                <a:cubicBezTo>
                  <a:pt x="578228" y="2935438"/>
                  <a:pt x="566665" y="2934921"/>
                  <a:pt x="556591" y="2932043"/>
                </a:cubicBezTo>
                <a:cubicBezTo>
                  <a:pt x="503714" y="2916935"/>
                  <a:pt x="505376" y="2921239"/>
                  <a:pt x="437322" y="2912165"/>
                </a:cubicBezTo>
                <a:cubicBezTo>
                  <a:pt x="414101" y="2909069"/>
                  <a:pt x="390720" y="2906820"/>
                  <a:pt x="367748" y="2902226"/>
                </a:cubicBezTo>
                <a:cubicBezTo>
                  <a:pt x="311699" y="2891016"/>
                  <a:pt x="301258" y="2886689"/>
                  <a:pt x="258418" y="2872409"/>
                </a:cubicBezTo>
                <a:cubicBezTo>
                  <a:pt x="221829" y="2762649"/>
                  <a:pt x="243037" y="2837947"/>
                  <a:pt x="258418" y="2584174"/>
                </a:cubicBezTo>
                <a:cubicBezTo>
                  <a:pt x="259835" y="2560790"/>
                  <a:pt x="264703" y="2537740"/>
                  <a:pt x="268357" y="2514600"/>
                </a:cubicBezTo>
                <a:cubicBezTo>
                  <a:pt x="275284" y="2470729"/>
                  <a:pt x="286923" y="2396266"/>
                  <a:pt x="298174" y="2345635"/>
                </a:cubicBezTo>
                <a:cubicBezTo>
                  <a:pt x="301137" y="2332300"/>
                  <a:pt x="305150" y="2319213"/>
                  <a:pt x="308113" y="2305878"/>
                </a:cubicBezTo>
                <a:cubicBezTo>
                  <a:pt x="316218" y="2269407"/>
                  <a:pt x="317605" y="2251047"/>
                  <a:pt x="327991" y="2216426"/>
                </a:cubicBezTo>
                <a:cubicBezTo>
                  <a:pt x="334012" y="2196356"/>
                  <a:pt x="341244" y="2176669"/>
                  <a:pt x="347870" y="2156791"/>
                </a:cubicBezTo>
                <a:cubicBezTo>
                  <a:pt x="351183" y="2146852"/>
                  <a:pt x="355268" y="2137138"/>
                  <a:pt x="357809" y="2126974"/>
                </a:cubicBezTo>
                <a:cubicBezTo>
                  <a:pt x="361122" y="2113722"/>
                  <a:pt x="364785" y="2100552"/>
                  <a:pt x="367748" y="2087217"/>
                </a:cubicBezTo>
                <a:cubicBezTo>
                  <a:pt x="377009" y="2045540"/>
                  <a:pt x="380433" y="2021046"/>
                  <a:pt x="387626" y="1977887"/>
                </a:cubicBezTo>
                <a:cubicBezTo>
                  <a:pt x="390939" y="1931504"/>
                  <a:pt x="393355" y="1885049"/>
                  <a:pt x="397565" y="1838739"/>
                </a:cubicBezTo>
                <a:cubicBezTo>
                  <a:pt x="402781" y="1781362"/>
                  <a:pt x="410417" y="1745866"/>
                  <a:pt x="417444" y="1689652"/>
                </a:cubicBezTo>
                <a:cubicBezTo>
                  <a:pt x="421165" y="1659883"/>
                  <a:pt x="423140" y="1629899"/>
                  <a:pt x="427383" y="1600200"/>
                </a:cubicBezTo>
                <a:cubicBezTo>
                  <a:pt x="433083" y="1560300"/>
                  <a:pt x="440635" y="1520687"/>
                  <a:pt x="447261" y="1480930"/>
                </a:cubicBezTo>
                <a:cubicBezTo>
                  <a:pt x="450574" y="1461052"/>
                  <a:pt x="454975" y="1441325"/>
                  <a:pt x="457200" y="1421296"/>
                </a:cubicBezTo>
                <a:cubicBezTo>
                  <a:pt x="480415" y="1212354"/>
                  <a:pt x="452591" y="1471984"/>
                  <a:pt x="477078" y="1202635"/>
                </a:cubicBezTo>
                <a:cubicBezTo>
                  <a:pt x="496219" y="992097"/>
                  <a:pt x="479935" y="1264897"/>
                  <a:pt x="506896" y="914400"/>
                </a:cubicBezTo>
                <a:cubicBezTo>
                  <a:pt x="519389" y="751993"/>
                  <a:pt x="512537" y="828174"/>
                  <a:pt x="526774" y="685800"/>
                </a:cubicBezTo>
                <a:cubicBezTo>
                  <a:pt x="520529" y="529675"/>
                  <a:pt x="536240" y="500271"/>
                  <a:pt x="506896" y="397565"/>
                </a:cubicBezTo>
                <a:cubicBezTo>
                  <a:pt x="504018" y="387491"/>
                  <a:pt x="502347" y="376732"/>
                  <a:pt x="496957" y="367748"/>
                </a:cubicBezTo>
                <a:cubicBezTo>
                  <a:pt x="492136" y="359713"/>
                  <a:pt x="482932" y="355187"/>
                  <a:pt x="477078" y="347870"/>
                </a:cubicBezTo>
                <a:cubicBezTo>
                  <a:pt x="411322" y="265676"/>
                  <a:pt x="530135" y="390988"/>
                  <a:pt x="407504" y="268357"/>
                </a:cubicBezTo>
                <a:lnTo>
                  <a:pt x="387626" y="248478"/>
                </a:lnTo>
                <a:cubicBezTo>
                  <a:pt x="380537" y="227210"/>
                  <a:pt x="375942" y="204709"/>
                  <a:pt x="357809" y="188843"/>
                </a:cubicBezTo>
                <a:cubicBezTo>
                  <a:pt x="339829" y="173111"/>
                  <a:pt x="315067" y="165980"/>
                  <a:pt x="298174" y="149087"/>
                </a:cubicBezTo>
                <a:cubicBezTo>
                  <a:pt x="281609" y="132522"/>
                  <a:pt x="267970" y="112386"/>
                  <a:pt x="248478" y="99391"/>
                </a:cubicBezTo>
                <a:cubicBezTo>
                  <a:pt x="228600" y="86139"/>
                  <a:pt x="205737" y="76528"/>
                  <a:pt x="188844" y="59635"/>
                </a:cubicBezTo>
                <a:cubicBezTo>
                  <a:pt x="175592" y="46383"/>
                  <a:pt x="167640" y="22528"/>
                  <a:pt x="149087" y="19878"/>
                </a:cubicBezTo>
                <a:cubicBezTo>
                  <a:pt x="65990" y="8007"/>
                  <a:pt x="102240" y="15621"/>
                  <a:pt x="39757" y="0"/>
                </a:cubicBezTo>
                <a:cubicBezTo>
                  <a:pt x="6796" y="10987"/>
                  <a:pt x="20416" y="9939"/>
                  <a:pt x="0" y="9939"/>
                </a:cubicBezTo>
              </a:path>
            </a:pathLst>
          </a:custGeom>
          <a:noFill/>
          <a:ln w="476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865F3886-BAB6-ABB6-4371-383A0308CFCD}"/>
              </a:ext>
            </a:extLst>
          </p:cNvPr>
          <p:cNvSpPr/>
          <p:nvPr/>
        </p:nvSpPr>
        <p:spPr>
          <a:xfrm>
            <a:off x="1554877" y="1431234"/>
            <a:ext cx="404191" cy="337931"/>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9B36FDB-D700-416D-1995-C6F2067374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9920" y="342900"/>
            <a:ext cx="7645400" cy="30861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3DA92BC-A460-95C8-81A8-1C415E8404A6}"/>
              </a:ext>
            </a:extLst>
          </p:cNvPr>
          <p:cNvSpPr txBox="1"/>
          <p:nvPr/>
        </p:nvSpPr>
        <p:spPr>
          <a:xfrm>
            <a:off x="4588079" y="3712339"/>
            <a:ext cx="6443880" cy="2862322"/>
          </a:xfrm>
          <a:prstGeom prst="rect">
            <a:avLst/>
          </a:prstGeom>
          <a:noFill/>
        </p:spPr>
        <p:txBody>
          <a:bodyPr wrap="none" rtlCol="0">
            <a:spAutoFit/>
          </a:bodyPr>
          <a:lstStyle/>
          <a:p>
            <a:r>
              <a:rPr lang="en-US" sz="3600" b="1"/>
              <a:t>Sarratt/Rand Student Life Center</a:t>
            </a:r>
          </a:p>
          <a:p>
            <a:pPr marL="285750" indent="-285750">
              <a:buFont typeface="Arial" panose="020B0604020202020204" pitchFamily="34" charset="0"/>
              <a:buChar char="•"/>
            </a:pPr>
            <a:r>
              <a:rPr lang="en-US" sz="3600"/>
              <a:t>Commodore Card Office</a:t>
            </a:r>
          </a:p>
          <a:p>
            <a:pPr marL="285750" indent="-285750">
              <a:buFont typeface="Arial" panose="020B0604020202020204" pitchFamily="34" charset="0"/>
              <a:buChar char="•"/>
            </a:pPr>
            <a:r>
              <a:rPr lang="en-US" sz="3600"/>
              <a:t>A la carte dining options</a:t>
            </a:r>
          </a:p>
          <a:p>
            <a:pPr marL="285750" indent="-285750">
              <a:buFont typeface="Arial" panose="020B0604020202020204" pitchFamily="34" charset="0"/>
              <a:buChar char="•"/>
            </a:pPr>
            <a:r>
              <a:rPr lang="en-US" sz="3600"/>
              <a:t>Amazon pick up center</a:t>
            </a:r>
          </a:p>
          <a:p>
            <a:pPr marL="285750" indent="-285750">
              <a:buFont typeface="Arial" panose="020B0604020202020204" pitchFamily="34" charset="0"/>
              <a:buChar char="•"/>
            </a:pPr>
            <a:r>
              <a:rPr lang="en-US" sz="3600"/>
              <a:t>Mail room</a:t>
            </a:r>
          </a:p>
        </p:txBody>
      </p:sp>
    </p:spTree>
    <p:extLst>
      <p:ext uri="{BB962C8B-B14F-4D97-AF65-F5344CB8AC3E}">
        <p14:creationId xmlns:p14="http://schemas.microsoft.com/office/powerpoint/2010/main" val="2516194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15" name="TextBox 14">
            <a:extLst>
              <a:ext uri="{FF2B5EF4-FFF2-40B4-BE49-F238E27FC236}">
                <a16:creationId xmlns:a16="http://schemas.microsoft.com/office/drawing/2014/main" id="{8161FD13-10EB-8C54-CD26-C9F337F6F57D}"/>
              </a:ext>
            </a:extLst>
          </p:cNvPr>
          <p:cNvSpPr txBox="1"/>
          <p:nvPr/>
        </p:nvSpPr>
        <p:spPr>
          <a:xfrm>
            <a:off x="2868065" y="255709"/>
            <a:ext cx="5224764" cy="1231106"/>
          </a:xfrm>
          <a:prstGeom prst="rect">
            <a:avLst/>
          </a:prstGeom>
          <a:noFill/>
        </p:spPr>
        <p:txBody>
          <a:bodyPr wrap="none" rtlCol="0">
            <a:spAutoFit/>
          </a:bodyPr>
          <a:lstStyle/>
          <a:p>
            <a:r>
              <a:rPr lang="en-US" sz="5400" b="1">
                <a:latin typeface="Arial" panose="020B0604020202020204" pitchFamily="34" charset="0"/>
                <a:cs typeface="Arial" panose="020B0604020202020204" pitchFamily="34" charset="0"/>
              </a:rPr>
              <a:t>Online Training</a:t>
            </a:r>
          </a:p>
          <a:p>
            <a:r>
              <a:rPr lang="en-US" sz="2000" b="1">
                <a:latin typeface="Arial" panose="020B0604020202020204" pitchFamily="34" charset="0"/>
                <a:cs typeface="Arial" panose="020B0604020202020204" pitchFamily="34" charset="0"/>
              </a:rPr>
              <a:t>https://</a:t>
            </a:r>
            <a:r>
              <a:rPr lang="en-US" sz="2000" b="1" err="1">
                <a:latin typeface="Arial" panose="020B0604020202020204" pitchFamily="34" charset="0"/>
                <a:cs typeface="Arial" panose="020B0604020202020204" pitchFamily="34" charset="0"/>
              </a:rPr>
              <a:t>www.vanderbilt.edu</a:t>
            </a:r>
            <a:r>
              <a:rPr lang="en-US" sz="2000" b="1">
                <a:latin typeface="Arial" panose="020B0604020202020204" pitchFamily="34" charset="0"/>
                <a:cs typeface="Arial" panose="020B0604020202020204" pitchFamily="34" charset="0"/>
              </a:rPr>
              <a:t>/</a:t>
            </a:r>
            <a:r>
              <a:rPr lang="en-US" sz="2000" b="1" err="1">
                <a:latin typeface="Arial" panose="020B0604020202020204" pitchFamily="34" charset="0"/>
                <a:cs typeface="Arial" panose="020B0604020202020204" pitchFamily="34" charset="0"/>
              </a:rPr>
              <a:t>ehs</a:t>
            </a:r>
            <a:r>
              <a:rPr lang="en-US" sz="2000" b="1">
                <a:latin typeface="Arial" panose="020B0604020202020204" pitchFamily="34" charset="0"/>
                <a:cs typeface="Arial" panose="020B0604020202020204" pitchFamily="34" charset="0"/>
              </a:rPr>
              <a:t>/training/</a:t>
            </a:r>
          </a:p>
        </p:txBody>
      </p:sp>
      <p:sp>
        <p:nvSpPr>
          <p:cNvPr id="3" name="TextBox 2">
            <a:extLst>
              <a:ext uri="{FF2B5EF4-FFF2-40B4-BE49-F238E27FC236}">
                <a16:creationId xmlns:a16="http://schemas.microsoft.com/office/drawing/2014/main" id="{F3ED7EF1-045B-55DF-65C7-817F4427E781}"/>
              </a:ext>
            </a:extLst>
          </p:cNvPr>
          <p:cNvSpPr txBox="1"/>
          <p:nvPr/>
        </p:nvSpPr>
        <p:spPr>
          <a:xfrm>
            <a:off x="374073" y="1554755"/>
            <a:ext cx="10823171" cy="5047536"/>
          </a:xfrm>
          <a:prstGeom prst="rect">
            <a:avLst/>
          </a:prstGeom>
          <a:noFill/>
        </p:spPr>
        <p:txBody>
          <a:bodyPr wrap="square">
            <a:spAutoFit/>
          </a:bodyPr>
          <a:lstStyle/>
          <a:p>
            <a:pPr algn="l">
              <a:spcBef>
                <a:spcPts val="600"/>
              </a:spcBef>
            </a:pPr>
            <a:r>
              <a:rPr lang="en-US" sz="3600" b="0" i="0" u="none" strike="noStrike">
                <a:solidFill>
                  <a:srgbClr val="222222"/>
                </a:solidFill>
                <a:effectLst/>
                <a:cs typeface="Arial" panose="020B0604020202020204" pitchFamily="34" charset="0"/>
              </a:rPr>
              <a:t>You may be required to do additional online training:</a:t>
            </a:r>
          </a:p>
          <a:p>
            <a:pPr marL="571500" indent="-571500" algn="l">
              <a:spcBef>
                <a:spcPts val="600"/>
              </a:spcBef>
              <a:buFont typeface="Arial" panose="020B0604020202020204" pitchFamily="34" charset="0"/>
              <a:buChar char="•"/>
            </a:pPr>
            <a:r>
              <a:rPr lang="en-US" sz="3200"/>
              <a:t>Biosafety 101: Standard Microbiological Practices</a:t>
            </a:r>
          </a:p>
          <a:p>
            <a:pPr marL="571500" indent="-571500" algn="l">
              <a:spcBef>
                <a:spcPts val="600"/>
              </a:spcBef>
              <a:buFont typeface="Arial" panose="020B0604020202020204" pitchFamily="34" charset="0"/>
              <a:buChar char="•"/>
            </a:pPr>
            <a:r>
              <a:rPr lang="en-US" sz="3200"/>
              <a:t>Working Safely with Human-Derived Materials</a:t>
            </a:r>
            <a:endParaRPr lang="en-US" sz="3200">
              <a:solidFill>
                <a:srgbClr val="222222"/>
              </a:solidFill>
              <a:cs typeface="Arial" panose="020B0604020202020204" pitchFamily="34" charset="0"/>
            </a:endParaRPr>
          </a:p>
          <a:p>
            <a:pPr marL="571500" indent="-571500" algn="l">
              <a:spcBef>
                <a:spcPts val="600"/>
              </a:spcBef>
              <a:buFont typeface="Arial" panose="020B0604020202020204" pitchFamily="34" charset="0"/>
              <a:buChar char="•"/>
            </a:pPr>
            <a:r>
              <a:rPr lang="en-US" sz="3200"/>
              <a:t>Biosafety 201: BSL-2 Principles</a:t>
            </a:r>
          </a:p>
          <a:p>
            <a:pPr marL="571500" indent="-571500" algn="l">
              <a:spcBef>
                <a:spcPts val="600"/>
              </a:spcBef>
              <a:buFont typeface="Arial" panose="020B0604020202020204" pitchFamily="34" charset="0"/>
              <a:buChar char="•"/>
            </a:pPr>
            <a:r>
              <a:rPr lang="en-US" sz="3200"/>
              <a:t>Chemical and Physical Safety for Research Labs</a:t>
            </a:r>
          </a:p>
          <a:p>
            <a:pPr marL="571500" indent="-571500" algn="l">
              <a:spcBef>
                <a:spcPts val="600"/>
              </a:spcBef>
              <a:buFont typeface="Arial" panose="020B0604020202020204" pitchFamily="34" charset="0"/>
              <a:buChar char="•"/>
            </a:pPr>
            <a:r>
              <a:rPr lang="en-US" sz="3200"/>
              <a:t>VU Laser Safety Video Training</a:t>
            </a:r>
            <a:endParaRPr lang="en-US" sz="3200">
              <a:solidFill>
                <a:srgbClr val="222222"/>
              </a:solidFill>
              <a:cs typeface="Arial" panose="020B0604020202020204" pitchFamily="34" charset="0"/>
            </a:endParaRPr>
          </a:p>
          <a:p>
            <a:pPr marL="571500" indent="-571500" algn="l">
              <a:spcBef>
                <a:spcPts val="600"/>
              </a:spcBef>
              <a:buFont typeface="Arial" panose="020B0604020202020204" pitchFamily="34" charset="0"/>
              <a:buChar char="•"/>
            </a:pPr>
            <a:r>
              <a:rPr lang="en-US" sz="3200" b="0" i="0" u="none" strike="noStrike">
                <a:solidFill>
                  <a:srgbClr val="222222"/>
                </a:solidFill>
                <a:effectLst/>
                <a:cs typeface="Arial" panose="020B0604020202020204" pitchFamily="34" charset="0"/>
              </a:rPr>
              <a:t>Animal Handling: only if you are working with animals, ask your mentor. Information can be found in the VSSA Handbook</a:t>
            </a:r>
          </a:p>
        </p:txBody>
      </p:sp>
    </p:spTree>
    <p:extLst>
      <p:ext uri="{BB962C8B-B14F-4D97-AF65-F5344CB8AC3E}">
        <p14:creationId xmlns:p14="http://schemas.microsoft.com/office/powerpoint/2010/main" val="419753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15" name="TextBox 14">
            <a:extLst>
              <a:ext uri="{FF2B5EF4-FFF2-40B4-BE49-F238E27FC236}">
                <a16:creationId xmlns:a16="http://schemas.microsoft.com/office/drawing/2014/main" id="{8161FD13-10EB-8C54-CD26-C9F337F6F57D}"/>
              </a:ext>
            </a:extLst>
          </p:cNvPr>
          <p:cNvSpPr txBox="1"/>
          <p:nvPr/>
        </p:nvSpPr>
        <p:spPr>
          <a:xfrm>
            <a:off x="3156443" y="367559"/>
            <a:ext cx="6224781" cy="923330"/>
          </a:xfrm>
          <a:prstGeom prst="rect">
            <a:avLst/>
          </a:prstGeom>
          <a:noFill/>
        </p:spPr>
        <p:txBody>
          <a:bodyPr wrap="none" rtlCol="0">
            <a:spAutoFit/>
          </a:bodyPr>
          <a:lstStyle/>
          <a:p>
            <a:r>
              <a:rPr lang="en-US" sz="5400" b="1">
                <a:latin typeface="Arial" panose="020B0604020202020204" pitchFamily="34" charset="0"/>
                <a:cs typeface="Arial" panose="020B0604020202020204" pitchFamily="34" charset="0"/>
              </a:rPr>
              <a:t>Safety on Campus</a:t>
            </a:r>
          </a:p>
        </p:txBody>
      </p:sp>
      <p:sp>
        <p:nvSpPr>
          <p:cNvPr id="3" name="TextBox 2">
            <a:extLst>
              <a:ext uri="{FF2B5EF4-FFF2-40B4-BE49-F238E27FC236}">
                <a16:creationId xmlns:a16="http://schemas.microsoft.com/office/drawing/2014/main" id="{F3ED7EF1-045B-55DF-65C7-817F4427E781}"/>
              </a:ext>
            </a:extLst>
          </p:cNvPr>
          <p:cNvSpPr txBox="1"/>
          <p:nvPr/>
        </p:nvSpPr>
        <p:spPr>
          <a:xfrm>
            <a:off x="844203" y="1413173"/>
            <a:ext cx="10603832" cy="1015663"/>
          </a:xfrm>
          <a:prstGeom prst="rect">
            <a:avLst/>
          </a:prstGeom>
          <a:noFill/>
        </p:spPr>
        <p:txBody>
          <a:bodyPr wrap="square">
            <a:spAutoFit/>
          </a:bodyPr>
          <a:lstStyle/>
          <a:p>
            <a:r>
              <a:rPr lang="en-US" sz="2000" b="1">
                <a:effectLst/>
                <a:highlight>
                  <a:srgbClr val="FFFFFF"/>
                </a:highlight>
                <a:latin typeface="Arial" panose="020B0604020202020204" pitchFamily="34" charset="0"/>
                <a:cs typeface="Arial" panose="020B0604020202020204" pitchFamily="34" charset="0"/>
              </a:rPr>
              <a:t>Vanderbilt University Police Department </a:t>
            </a:r>
            <a:endParaRPr lang="en-US" sz="2000">
              <a:effectLst/>
              <a:highlight>
                <a:srgbClr val="FFFFFF"/>
              </a:highlight>
              <a:latin typeface="Arial" panose="020B0604020202020204" pitchFamily="34" charset="0"/>
              <a:cs typeface="Arial" panose="020B0604020202020204" pitchFamily="34" charset="0"/>
            </a:endParaRPr>
          </a:p>
          <a:p>
            <a:r>
              <a:rPr lang="en-US" sz="2000">
                <a:effectLst/>
                <a:highlight>
                  <a:srgbClr val="FFFFFF"/>
                </a:highlight>
                <a:latin typeface="Arial" panose="020B0604020202020204" pitchFamily="34" charset="0"/>
                <a:cs typeface="Arial" panose="020B0604020202020204" pitchFamily="34" charset="0"/>
              </a:rPr>
              <a:t>http://</a:t>
            </a:r>
            <a:r>
              <a:rPr lang="en-US" sz="2000" err="1">
                <a:effectLst/>
                <a:highlight>
                  <a:srgbClr val="FFFFFF"/>
                </a:highlight>
                <a:latin typeface="Arial" panose="020B0604020202020204" pitchFamily="34" charset="0"/>
                <a:cs typeface="Arial" panose="020B0604020202020204" pitchFamily="34" charset="0"/>
              </a:rPr>
              <a:t>police.vanderbilt.edu</a:t>
            </a:r>
            <a:r>
              <a:rPr lang="en-US" sz="2000">
                <a:effectLst/>
                <a:highlight>
                  <a:srgbClr val="FFFFFF"/>
                </a:highlight>
                <a:latin typeface="Arial" panose="020B0604020202020204" pitchFamily="34" charset="0"/>
                <a:cs typeface="Arial" panose="020B0604020202020204" pitchFamily="34" charset="0"/>
              </a:rPr>
              <a:t>/ </a:t>
            </a:r>
          </a:p>
          <a:p>
            <a:r>
              <a:rPr lang="en-US" sz="2000">
                <a:effectLst/>
                <a:highlight>
                  <a:srgbClr val="FFFFFF"/>
                </a:highlight>
                <a:latin typeface="Arial" panose="020B0604020202020204" pitchFamily="34" charset="0"/>
                <a:cs typeface="Arial" panose="020B0604020202020204" pitchFamily="34" charset="0"/>
              </a:rPr>
              <a:t>Emergency: 911 or (615) 421-1911 		Non-emergency: 2-2745 or (615) 322- 2745 </a:t>
            </a:r>
          </a:p>
        </p:txBody>
      </p:sp>
      <p:sp>
        <p:nvSpPr>
          <p:cNvPr id="2" name="TextBox 1">
            <a:extLst>
              <a:ext uri="{FF2B5EF4-FFF2-40B4-BE49-F238E27FC236}">
                <a16:creationId xmlns:a16="http://schemas.microsoft.com/office/drawing/2014/main" id="{49865E02-E24E-A8F2-8B4F-9B7BEEB2DEF2}"/>
              </a:ext>
            </a:extLst>
          </p:cNvPr>
          <p:cNvSpPr txBox="1"/>
          <p:nvPr/>
        </p:nvSpPr>
        <p:spPr>
          <a:xfrm>
            <a:off x="902087" y="2714548"/>
            <a:ext cx="10488064"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We encourage you to download the </a:t>
            </a:r>
            <a:r>
              <a:rPr lang="en-US" sz="2000" err="1">
                <a:latin typeface="Arial" panose="020B0604020202020204" pitchFamily="34" charset="0"/>
                <a:cs typeface="Arial" panose="020B0604020202020204" pitchFamily="34" charset="0"/>
              </a:rPr>
              <a:t>VandySafe</a:t>
            </a:r>
            <a:r>
              <a:rPr lang="en-US" sz="2000">
                <a:latin typeface="Arial" panose="020B0604020202020204" pitchFamily="34" charset="0"/>
                <a:cs typeface="Arial" panose="020B0604020202020204" pitchFamily="34" charset="0"/>
              </a:rPr>
              <a:t> App from the Apple and Google Play stores</a:t>
            </a:r>
          </a:p>
        </p:txBody>
      </p:sp>
      <p:sp>
        <p:nvSpPr>
          <p:cNvPr id="6" name="TextBox 5">
            <a:extLst>
              <a:ext uri="{FF2B5EF4-FFF2-40B4-BE49-F238E27FC236}">
                <a16:creationId xmlns:a16="http://schemas.microsoft.com/office/drawing/2014/main" id="{95383AEE-B877-63FA-4E8E-51E84B15AE0E}"/>
              </a:ext>
            </a:extLst>
          </p:cNvPr>
          <p:cNvSpPr txBox="1"/>
          <p:nvPr/>
        </p:nvSpPr>
        <p:spPr>
          <a:xfrm>
            <a:off x="4398406" y="3351120"/>
            <a:ext cx="6601743" cy="3139321"/>
          </a:xfrm>
          <a:prstGeom prst="rect">
            <a:avLst/>
          </a:prstGeom>
          <a:noFill/>
        </p:spPr>
        <p:txBody>
          <a:bodyPr wrap="square">
            <a:spAutoFi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 Contact VUPD via phone call or real-time chat</a:t>
            </a:r>
          </a:p>
          <a:p>
            <a:pPr>
              <a:buFont typeface="Arial" panose="020B0604020202020204" pitchFamily="34" charset="0"/>
              <a:buChar char="•"/>
            </a:pPr>
            <a:r>
              <a:rPr lang="en-US">
                <a:latin typeface="Arial" panose="020B0604020202020204" pitchFamily="34" charset="0"/>
                <a:cs typeface="Arial" panose="020B0604020202020204" pitchFamily="34" charset="0"/>
              </a:rPr>
              <a:t> Trigger a mobile </a:t>
            </a:r>
            <a:r>
              <a:rPr lang="en-US" err="1">
                <a:latin typeface="Arial" panose="020B0604020202020204" pitchFamily="34" charset="0"/>
                <a:cs typeface="Arial" panose="020B0604020202020204" pitchFamily="34" charset="0"/>
              </a:rPr>
              <a:t>Bluelight</a:t>
            </a:r>
            <a:r>
              <a:rPr lang="en-US">
                <a:latin typeface="Arial" panose="020B0604020202020204" pitchFamily="34" charset="0"/>
                <a:cs typeface="Arial" panose="020B0604020202020204" pitchFamily="34" charset="0"/>
              </a:rPr>
              <a:t> that shares your location instantly</a:t>
            </a:r>
          </a:p>
          <a:p>
            <a:r>
              <a:rPr lang="en-US">
                <a:latin typeface="Arial" panose="020B0604020202020204" pitchFamily="34" charset="0"/>
                <a:cs typeface="Arial" panose="020B0604020202020204" pitchFamily="34" charset="0"/>
              </a:rPr>
              <a:t>  with VUPD</a:t>
            </a:r>
          </a:p>
          <a:p>
            <a:pPr>
              <a:buFont typeface="Arial" panose="020B0604020202020204" pitchFamily="34" charset="0"/>
              <a:buChar char="•"/>
            </a:pPr>
            <a:r>
              <a:rPr lang="en-US">
                <a:latin typeface="Arial" panose="020B0604020202020204" pitchFamily="34" charset="0"/>
                <a:cs typeface="Arial" panose="020B0604020202020204" pitchFamily="34" charset="0"/>
              </a:rPr>
              <a:t> Initiate a "Virtual </a:t>
            </a:r>
            <a:r>
              <a:rPr lang="en-US" err="1">
                <a:latin typeface="Arial" panose="020B0604020202020204" pitchFamily="34" charset="0"/>
                <a:cs typeface="Arial" panose="020B0604020202020204" pitchFamily="34" charset="0"/>
              </a:rPr>
              <a:t>Walkhome</a:t>
            </a:r>
            <a:r>
              <a:rPr lang="en-US">
                <a:latin typeface="Arial" panose="020B0604020202020204" pitchFamily="34" charset="0"/>
                <a:cs typeface="Arial" panose="020B0604020202020204" pitchFamily="34" charset="0"/>
              </a:rPr>
              <a:t>" where VUPD can monitor your </a:t>
            </a:r>
          </a:p>
          <a:p>
            <a:r>
              <a:rPr lang="en-US">
                <a:latin typeface="Arial" panose="020B0604020202020204" pitchFamily="34" charset="0"/>
                <a:cs typeface="Arial" panose="020B0604020202020204" pitchFamily="34" charset="0"/>
              </a:rPr>
              <a:t>  walk home, to the car, or the office*</a:t>
            </a:r>
          </a:p>
          <a:p>
            <a:pPr>
              <a:buFont typeface="Arial" panose="020B0604020202020204" pitchFamily="34" charset="0"/>
              <a:buChar char="•"/>
            </a:pPr>
            <a:r>
              <a:rPr lang="en-US">
                <a:latin typeface="Arial" panose="020B0604020202020204" pitchFamily="34" charset="0"/>
                <a:cs typeface="Arial" panose="020B0604020202020204" pitchFamily="34" charset="0"/>
              </a:rPr>
              <a:t> Submit </a:t>
            </a:r>
            <a:r>
              <a:rPr lang="en-US" err="1">
                <a:latin typeface="Arial" panose="020B0604020202020204" pitchFamily="34" charset="0"/>
                <a:cs typeface="Arial" panose="020B0604020202020204" pitchFamily="34" charset="0"/>
              </a:rPr>
              <a:t>iReports</a:t>
            </a:r>
            <a:r>
              <a:rPr lang="en-US">
                <a:latin typeface="Arial" panose="020B0604020202020204" pitchFamily="34" charset="0"/>
                <a:cs typeface="Arial" panose="020B0604020202020204" pitchFamily="34" charset="0"/>
              </a:rPr>
              <a:t> and crime tips</a:t>
            </a:r>
          </a:p>
          <a:p>
            <a:pPr>
              <a:buFont typeface="Arial" panose="020B0604020202020204" pitchFamily="34" charset="0"/>
              <a:buChar char="•"/>
            </a:pPr>
            <a:r>
              <a:rPr lang="en-US">
                <a:latin typeface="Arial" panose="020B0604020202020204" pitchFamily="34" charset="0"/>
                <a:cs typeface="Arial" panose="020B0604020202020204" pitchFamily="34" charset="0"/>
              </a:rPr>
              <a:t> View information about </a:t>
            </a:r>
            <a:r>
              <a:rPr lang="en-US">
                <a:latin typeface="Arial" panose="020B0604020202020204" pitchFamily="34" charset="0"/>
                <a:cs typeface="Arial" panose="020B0604020202020204" pitchFamily="34" charset="0"/>
                <a:hlinkClick r:id="rId3"/>
              </a:rPr>
              <a:t>VandyRide</a:t>
            </a:r>
            <a:r>
              <a:rPr lang="en-US">
                <a:latin typeface="Arial" panose="020B0604020202020204" pitchFamily="34" charset="0"/>
                <a:cs typeface="Arial" panose="020B0604020202020204" pitchFamily="34" charset="0"/>
              </a:rPr>
              <a:t> (previously </a:t>
            </a:r>
            <a:r>
              <a:rPr lang="en-US" err="1">
                <a:latin typeface="Arial" panose="020B0604020202020204" pitchFamily="34" charset="0"/>
                <a:cs typeface="Arial" panose="020B0604020202020204" pitchFamily="34" charset="0"/>
              </a:rPr>
              <a:t>Vandy</a:t>
            </a:r>
            <a:r>
              <a:rPr lang="en-US">
                <a:latin typeface="Arial" panose="020B0604020202020204" pitchFamily="34" charset="0"/>
                <a:cs typeface="Arial" panose="020B0604020202020204" pitchFamily="34" charset="0"/>
              </a:rPr>
              <a:t> Vans)</a:t>
            </a:r>
          </a:p>
          <a:p>
            <a:pPr>
              <a:buFont typeface="Arial" panose="020B0604020202020204" pitchFamily="34" charset="0"/>
              <a:buChar char="•"/>
            </a:pPr>
            <a:r>
              <a:rPr lang="en-US">
                <a:latin typeface="Arial" panose="020B0604020202020204" pitchFamily="34" charset="0"/>
                <a:cs typeface="Arial" panose="020B0604020202020204" pitchFamily="34" charset="0"/>
              </a:rPr>
              <a:t> Access support resources, such as Facilities, EAP and</a:t>
            </a:r>
          </a:p>
          <a:p>
            <a:r>
              <a:rPr lang="en-US">
                <a:latin typeface="Arial" panose="020B0604020202020204" pitchFamily="34" charset="0"/>
                <a:cs typeface="Arial" panose="020B0604020202020204" pitchFamily="34" charset="0"/>
              </a:rPr>
              <a:t>  Project Safe</a:t>
            </a:r>
          </a:p>
          <a:p>
            <a:pPr>
              <a:buFont typeface="Arial" panose="020B0604020202020204" pitchFamily="34" charset="0"/>
              <a:buChar char="•"/>
            </a:pPr>
            <a:r>
              <a:rPr lang="en-US">
                <a:latin typeface="Arial" panose="020B0604020202020204" pitchFamily="34" charset="0"/>
                <a:cs typeface="Arial" panose="020B0604020202020204" pitchFamily="34" charset="0"/>
              </a:rPr>
              <a:t> View emergency guides</a:t>
            </a:r>
          </a:p>
          <a:p>
            <a:pPr>
              <a:buFont typeface="Arial" panose="020B0604020202020204" pitchFamily="34" charset="0"/>
              <a:buChar char="•"/>
            </a:pPr>
            <a:r>
              <a:rPr lang="en-US">
                <a:latin typeface="Arial" panose="020B0604020202020204" pitchFamily="34" charset="0"/>
                <a:cs typeface="Arial" panose="020B0604020202020204" pitchFamily="34" charset="0"/>
              </a:rPr>
              <a:t> Much more!</a:t>
            </a:r>
          </a:p>
        </p:txBody>
      </p:sp>
      <p:pic>
        <p:nvPicPr>
          <p:cNvPr id="8" name="Picture 7" descr="A yellow square with black text&#10;&#10;Description automatically generated">
            <a:extLst>
              <a:ext uri="{FF2B5EF4-FFF2-40B4-BE49-F238E27FC236}">
                <a16:creationId xmlns:a16="http://schemas.microsoft.com/office/drawing/2014/main" id="{791EBAA2-3D51-157F-59FD-AF71A8C717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851" y="3451861"/>
            <a:ext cx="2528695" cy="2432364"/>
          </a:xfrm>
          <a:prstGeom prst="rect">
            <a:avLst/>
          </a:prstGeom>
        </p:spPr>
      </p:pic>
    </p:spTree>
    <p:extLst>
      <p:ext uri="{BB962C8B-B14F-4D97-AF65-F5344CB8AC3E}">
        <p14:creationId xmlns:p14="http://schemas.microsoft.com/office/powerpoint/2010/main" val="3084605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E386B-DDF5-4603-6A56-6FE08CEE13A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F0E7AA3-0A27-49A6-BB43-EE6F288940C9}"/>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15" name="TextBox 14">
            <a:extLst>
              <a:ext uri="{FF2B5EF4-FFF2-40B4-BE49-F238E27FC236}">
                <a16:creationId xmlns:a16="http://schemas.microsoft.com/office/drawing/2014/main" id="{36F117B1-FF3B-9282-B3AC-E1CEFA265AF0}"/>
              </a:ext>
            </a:extLst>
          </p:cNvPr>
          <p:cNvSpPr txBox="1"/>
          <p:nvPr/>
        </p:nvSpPr>
        <p:spPr>
          <a:xfrm>
            <a:off x="3156443" y="367559"/>
            <a:ext cx="6224781" cy="923330"/>
          </a:xfrm>
          <a:prstGeom prst="rect">
            <a:avLst/>
          </a:prstGeom>
          <a:noFill/>
        </p:spPr>
        <p:txBody>
          <a:bodyPr wrap="none" rtlCol="0">
            <a:spAutoFit/>
          </a:bodyPr>
          <a:lstStyle/>
          <a:p>
            <a:r>
              <a:rPr lang="en-US" sz="5400" b="1">
                <a:latin typeface="Arial" panose="020B0604020202020204" pitchFamily="34" charset="0"/>
                <a:cs typeface="Arial" panose="020B0604020202020204" pitchFamily="34" charset="0"/>
              </a:rPr>
              <a:t>Safety on Campus</a:t>
            </a:r>
          </a:p>
        </p:txBody>
      </p:sp>
      <p:sp>
        <p:nvSpPr>
          <p:cNvPr id="7" name="TextBox 6">
            <a:extLst>
              <a:ext uri="{FF2B5EF4-FFF2-40B4-BE49-F238E27FC236}">
                <a16:creationId xmlns:a16="http://schemas.microsoft.com/office/drawing/2014/main" id="{CC19360F-3F7D-19F3-A58D-D3123A49BE13}"/>
              </a:ext>
            </a:extLst>
          </p:cNvPr>
          <p:cNvSpPr txBox="1"/>
          <p:nvPr/>
        </p:nvSpPr>
        <p:spPr>
          <a:xfrm>
            <a:off x="662940" y="4960947"/>
            <a:ext cx="7018020" cy="1384995"/>
          </a:xfrm>
          <a:prstGeom prst="rect">
            <a:avLst/>
          </a:prstGeom>
          <a:noFill/>
        </p:spPr>
        <p:txBody>
          <a:bodyPr wrap="square">
            <a:spAutoFit/>
          </a:bodyPr>
          <a:lstStyle/>
          <a:p>
            <a:pPr>
              <a:buNone/>
            </a:pPr>
            <a:r>
              <a:rPr lang="en-US" sz="2800"/>
              <a:t>Email:  </a:t>
            </a:r>
            <a:r>
              <a:rPr lang="en-US" sz="2800">
                <a:hlinkClick r:id="rId3"/>
              </a:rPr>
              <a:t>projectsafe@vanderbilt.edu</a:t>
            </a:r>
            <a:endParaRPr lang="en-US" sz="2800"/>
          </a:p>
          <a:p>
            <a:pPr>
              <a:buNone/>
            </a:pPr>
            <a:r>
              <a:rPr lang="en-US" sz="2800"/>
              <a:t>Office Phone:  (615) 875-0660</a:t>
            </a:r>
          </a:p>
          <a:p>
            <a:r>
              <a:rPr lang="en-US" sz="2800"/>
              <a:t>24-Hour Crisis Hotline:  (615) 322-SAFE (7233)</a:t>
            </a:r>
          </a:p>
        </p:txBody>
      </p:sp>
      <p:pic>
        <p:nvPicPr>
          <p:cNvPr id="10" name="Picture 9" descr="A close-up of a building&#10;&#10;AI-generated content may be incorrect.">
            <a:extLst>
              <a:ext uri="{FF2B5EF4-FFF2-40B4-BE49-F238E27FC236}">
                <a16:creationId xmlns:a16="http://schemas.microsoft.com/office/drawing/2014/main" id="{A4F27609-9FFA-9020-442D-B71BDFFEAA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027" y="1523653"/>
            <a:ext cx="7772400" cy="3145971"/>
          </a:xfrm>
          <a:prstGeom prst="rect">
            <a:avLst/>
          </a:prstGeom>
        </p:spPr>
      </p:pic>
      <p:sp>
        <p:nvSpPr>
          <p:cNvPr id="12" name="TextBox 11">
            <a:extLst>
              <a:ext uri="{FF2B5EF4-FFF2-40B4-BE49-F238E27FC236}">
                <a16:creationId xmlns:a16="http://schemas.microsoft.com/office/drawing/2014/main" id="{61DE259A-DEA0-6749-7C7E-8AF9EC053631}"/>
              </a:ext>
            </a:extLst>
          </p:cNvPr>
          <p:cNvSpPr txBox="1"/>
          <p:nvPr/>
        </p:nvSpPr>
        <p:spPr>
          <a:xfrm>
            <a:off x="8262850" y="1523653"/>
            <a:ext cx="3160913" cy="3693319"/>
          </a:xfrm>
          <a:prstGeom prst="rect">
            <a:avLst/>
          </a:prstGeom>
          <a:noFill/>
        </p:spPr>
        <p:txBody>
          <a:bodyPr wrap="square">
            <a:spAutoFit/>
          </a:bodyPr>
          <a:lstStyle/>
          <a:p>
            <a:r>
              <a:rPr lang="en-US"/>
              <a:t>The mission of the Project Safe Center is to provide information, support, referrals, and education about sexual and intimate partner violence (including sexual assault, dating violence, domestic violence, and stalking) and gender and sexual harassment, as well as consent, healthy relationships, and healthy sexuality to the Vanderbilt University communit</a:t>
            </a:r>
            <a:r>
              <a:rPr lang="en-US">
                <a:effectLst/>
              </a:rPr>
              <a:t>y. </a:t>
            </a:r>
            <a:endParaRPr lang="en-US"/>
          </a:p>
        </p:txBody>
      </p:sp>
    </p:spTree>
    <p:extLst>
      <p:ext uri="{BB962C8B-B14F-4D97-AF65-F5344CB8AC3E}">
        <p14:creationId xmlns:p14="http://schemas.microsoft.com/office/powerpoint/2010/main" val="162662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3" name="Content Placeholder 3">
            <a:extLst>
              <a:ext uri="{FF2B5EF4-FFF2-40B4-BE49-F238E27FC236}">
                <a16:creationId xmlns:a16="http://schemas.microsoft.com/office/drawing/2014/main" id="{78382DCD-0562-611A-12E4-C89FABB82284}"/>
              </a:ext>
            </a:extLst>
          </p:cNvPr>
          <p:cNvSpPr txBox="1">
            <a:spLocks/>
          </p:cNvSpPr>
          <p:nvPr/>
        </p:nvSpPr>
        <p:spPr>
          <a:xfrm>
            <a:off x="288758" y="1248236"/>
            <a:ext cx="11614484" cy="42516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latin typeface="Arial" panose="020B0604020202020204" pitchFamily="34" charset="0"/>
                <a:cs typeface="Arial" panose="020B0604020202020204" pitchFamily="34" charset="0"/>
                <a:hlinkClick r:id="rId3"/>
              </a:rPr>
              <a:t>https://medschool.vanderbilt.edu/vssa/calendar</a:t>
            </a:r>
            <a:endParaRPr lang="en-US" sz="2800">
              <a:latin typeface="Arial" panose="020B0604020202020204" pitchFamily="34" charset="0"/>
              <a:cs typeface="Arial" panose="020B0604020202020204" pitchFamily="34" charset="0"/>
            </a:endParaRPr>
          </a:p>
          <a:p>
            <a:pPr lvl="1"/>
            <a:r>
              <a:rPr lang="en-US" sz="2800">
                <a:latin typeface="Arial" panose="020B0604020202020204" pitchFamily="34" charset="0"/>
                <a:cs typeface="Arial" panose="020B0604020202020204" pitchFamily="34" charset="0"/>
              </a:rPr>
              <a:t>Password: </a:t>
            </a:r>
            <a:r>
              <a:rPr lang="en-US" sz="2800" err="1">
                <a:latin typeface="Arial" panose="020B0604020202020204" pitchFamily="34" charset="0"/>
                <a:cs typeface="Arial" panose="020B0604020202020204" pitchFamily="34" charset="0"/>
              </a:rPr>
              <a:t>VSSAStudent</a:t>
            </a:r>
            <a:endParaRPr lang="en-US" sz="2800">
              <a:latin typeface="Arial" panose="020B0604020202020204" pitchFamily="34" charset="0"/>
              <a:cs typeface="Arial" panose="020B0604020202020204" pitchFamily="34" charset="0"/>
            </a:endParaRPr>
          </a:p>
          <a:p>
            <a:pPr algn="l"/>
            <a:endParaRPr lang="en-US" sz="2800">
              <a:latin typeface="Arial" panose="020B0604020202020204" pitchFamily="34" charset="0"/>
              <a:cs typeface="Arial" panose="020B0604020202020204" pitchFamily="34" charset="0"/>
            </a:endParaRPr>
          </a:p>
          <a:p>
            <a:pPr algn="l"/>
            <a:r>
              <a:rPr lang="en-US" sz="2800" b="1">
                <a:latin typeface="Arial" panose="020B0604020202020204" pitchFamily="34" charset="0"/>
                <a:cs typeface="Arial" panose="020B0604020202020204" pitchFamily="34" charset="0"/>
              </a:rPr>
              <a:t>Schedule – online and in the weekly newsletter</a:t>
            </a:r>
          </a:p>
          <a:p>
            <a:pPr algn="l"/>
            <a:r>
              <a:rPr lang="en-US" sz="2800">
                <a:latin typeface="Arial" panose="020B0604020202020204" pitchFamily="34" charset="0"/>
                <a:cs typeface="Arial" panose="020B0604020202020204" pitchFamily="34" charset="0"/>
              </a:rPr>
              <a:t>Mondays @ 12 noon - 1pm</a:t>
            </a:r>
          </a:p>
          <a:p>
            <a:pPr marL="914400" lvl="1" indent="-457200" algn="l">
              <a:buFont typeface="Arial" panose="020B0604020202020204" pitchFamily="34" charset="0"/>
              <a:buChar char="•"/>
            </a:pPr>
            <a:r>
              <a:rPr lang="en-US" sz="2400">
                <a:latin typeface="Arial" panose="020B0604020202020204" pitchFamily="34" charset="0"/>
                <a:cs typeface="Arial" panose="020B0604020202020204" pitchFamily="34" charset="0"/>
              </a:rPr>
              <a:t>Pizza/salad lunch. Bring your own water bottle!</a:t>
            </a:r>
          </a:p>
          <a:p>
            <a:pPr algn="l"/>
            <a:r>
              <a:rPr lang="en-US" sz="2800">
                <a:latin typeface="Arial" panose="020B0604020202020204" pitchFamily="34" charset="0"/>
                <a:cs typeface="Arial" panose="020B0604020202020204" pitchFamily="34" charset="0"/>
              </a:rPr>
              <a:t>Thursdays @ 12 noon– 1 pm</a:t>
            </a:r>
          </a:p>
          <a:p>
            <a:pPr marL="914400" lvl="1" indent="-457200" algn="l">
              <a:buFont typeface="Arial" panose="020B0604020202020204" pitchFamily="34" charset="0"/>
              <a:buChar char="•"/>
            </a:pPr>
            <a:r>
              <a:rPr lang="en-US" sz="2400">
                <a:latin typeface="Arial" panose="020B0604020202020204" pitchFamily="34" charset="0"/>
                <a:cs typeface="Arial" panose="020B0604020202020204" pitchFamily="34" charset="0"/>
              </a:rPr>
              <a:t>No lunch provided, so plan to brown bag it.</a:t>
            </a:r>
          </a:p>
          <a:p>
            <a:pPr algn="l"/>
            <a:endParaRPr lang="en-US" sz="2800">
              <a:latin typeface="Arial" panose="020B0604020202020204" pitchFamily="34" charset="0"/>
              <a:cs typeface="Arial" panose="020B0604020202020204" pitchFamily="34" charset="0"/>
              <a:sym typeface="Wingdings"/>
            </a:endParaRPr>
          </a:p>
          <a:p>
            <a:pPr algn="l"/>
            <a:r>
              <a:rPr lang="en-US" sz="2800" b="1" i="1">
                <a:latin typeface="Arial" panose="020B0604020202020204" pitchFamily="34" charset="0"/>
                <a:cs typeface="Arial" panose="020B0604020202020204" pitchFamily="34" charset="0"/>
              </a:rPr>
              <a:t>The room number will vary, so be sure to check it each week!!</a:t>
            </a:r>
          </a:p>
        </p:txBody>
      </p:sp>
      <p:sp>
        <p:nvSpPr>
          <p:cNvPr id="6" name="TextBox 5">
            <a:extLst>
              <a:ext uri="{FF2B5EF4-FFF2-40B4-BE49-F238E27FC236}">
                <a16:creationId xmlns:a16="http://schemas.microsoft.com/office/drawing/2014/main" id="{CD3C93D2-7DEE-539C-1018-557DAD3C8ED6}"/>
              </a:ext>
            </a:extLst>
          </p:cNvPr>
          <p:cNvSpPr txBox="1"/>
          <p:nvPr/>
        </p:nvSpPr>
        <p:spPr>
          <a:xfrm>
            <a:off x="2983609" y="324906"/>
            <a:ext cx="6224781" cy="923330"/>
          </a:xfrm>
          <a:prstGeom prst="rect">
            <a:avLst/>
          </a:prstGeom>
          <a:noFill/>
        </p:spPr>
        <p:txBody>
          <a:bodyPr wrap="none" rtlCol="0">
            <a:spAutoFit/>
          </a:bodyPr>
          <a:lstStyle/>
          <a:p>
            <a:r>
              <a:rPr lang="en-US" sz="5400" b="1">
                <a:latin typeface="Arial" panose="020B0604020202020204" pitchFamily="34" charset="0"/>
                <a:cs typeface="Arial" panose="020B0604020202020204" pitchFamily="34" charset="0"/>
              </a:rPr>
              <a:t>Summer Schedule</a:t>
            </a:r>
          </a:p>
        </p:txBody>
      </p:sp>
    </p:spTree>
    <p:extLst>
      <p:ext uri="{BB962C8B-B14F-4D97-AF65-F5344CB8AC3E}">
        <p14:creationId xmlns:p14="http://schemas.microsoft.com/office/powerpoint/2010/main" val="1924361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FDC96-1C1E-19A4-9DDB-40A24EFEAD8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7BC3F32-1F8B-6DC1-F683-08A88B5A2B1A}"/>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7" name="TextBox 6">
            <a:extLst>
              <a:ext uri="{FF2B5EF4-FFF2-40B4-BE49-F238E27FC236}">
                <a16:creationId xmlns:a16="http://schemas.microsoft.com/office/drawing/2014/main" id="{2735F484-204E-2D03-D69A-D3ACF50807E8}"/>
              </a:ext>
            </a:extLst>
          </p:cNvPr>
          <p:cNvSpPr txBox="1"/>
          <p:nvPr/>
        </p:nvSpPr>
        <p:spPr>
          <a:xfrm>
            <a:off x="3285006" y="302572"/>
            <a:ext cx="5198795" cy="923330"/>
          </a:xfrm>
          <a:prstGeom prst="rect">
            <a:avLst/>
          </a:prstGeom>
          <a:noFill/>
        </p:spPr>
        <p:txBody>
          <a:bodyPr wrap="none" rtlCol="0">
            <a:spAutoFit/>
          </a:bodyPr>
          <a:lstStyle/>
          <a:p>
            <a:r>
              <a:rPr lang="en-US" sz="5400" b="1">
                <a:latin typeface="Arial" panose="020B0604020202020204" pitchFamily="34" charset="0"/>
                <a:cs typeface="Arial" panose="020B0604020202020204" pitchFamily="34" charset="0"/>
              </a:rPr>
              <a:t>VSSA Calendar</a:t>
            </a:r>
          </a:p>
        </p:txBody>
      </p:sp>
      <p:pic>
        <p:nvPicPr>
          <p:cNvPr id="6" name="Picture 5" descr="A screenshot of a computer&#10;&#10;AI-generated content may be incorrect.">
            <a:extLst>
              <a:ext uri="{FF2B5EF4-FFF2-40B4-BE49-F238E27FC236}">
                <a16:creationId xmlns:a16="http://schemas.microsoft.com/office/drawing/2014/main" id="{376AC4CC-8711-C2C1-7D73-528C87B78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978" y="1225902"/>
            <a:ext cx="9372600" cy="5066979"/>
          </a:xfrm>
          <a:prstGeom prst="rect">
            <a:avLst/>
          </a:prstGeom>
        </p:spPr>
      </p:pic>
      <p:sp>
        <p:nvSpPr>
          <p:cNvPr id="3" name="Content Placeholder 3">
            <a:extLst>
              <a:ext uri="{FF2B5EF4-FFF2-40B4-BE49-F238E27FC236}">
                <a16:creationId xmlns:a16="http://schemas.microsoft.com/office/drawing/2014/main" id="{458452EB-27D1-05B7-E776-F99503400C10}"/>
              </a:ext>
            </a:extLst>
          </p:cNvPr>
          <p:cNvSpPr txBox="1">
            <a:spLocks/>
          </p:cNvSpPr>
          <p:nvPr/>
        </p:nvSpPr>
        <p:spPr>
          <a:xfrm>
            <a:off x="5035145" y="5860528"/>
            <a:ext cx="5055783" cy="864706"/>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300" b="1">
              <a:latin typeface="Arial" panose="020B0604020202020204" pitchFamily="34" charset="0"/>
              <a:cs typeface="Arial" panose="020B0604020202020204" pitchFamily="34" charset="0"/>
            </a:endParaRPr>
          </a:p>
          <a:p>
            <a:pPr algn="l"/>
            <a:r>
              <a:rPr lang="en-US" sz="3600" b="1">
                <a:latin typeface="Arial" panose="020B0604020202020204" pitchFamily="34" charset="0"/>
                <a:cs typeface="Arial" panose="020B0604020202020204" pitchFamily="34" charset="0"/>
              </a:rPr>
              <a:t>Password: </a:t>
            </a:r>
            <a:r>
              <a:rPr lang="en-US" sz="3600" b="1" err="1">
                <a:latin typeface="Arial" panose="020B0604020202020204" pitchFamily="34" charset="0"/>
                <a:cs typeface="Arial" panose="020B0604020202020204" pitchFamily="34" charset="0"/>
              </a:rPr>
              <a:t>VSSAStudent</a:t>
            </a:r>
            <a:endParaRPr lang="en-US" sz="3600" b="1">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83A92BF3-CC82-6B51-145E-579A71056B35}"/>
              </a:ext>
            </a:extLst>
          </p:cNvPr>
          <p:cNvSpPr/>
          <p:nvPr/>
        </p:nvSpPr>
        <p:spPr>
          <a:xfrm>
            <a:off x="4571999" y="2057399"/>
            <a:ext cx="1174173" cy="33250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2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79AAC-4EAD-E7FD-1D2D-A156B84EDBB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0DA6DD6-076E-CBE9-E89C-DC634160822B}"/>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7" name="TextBox 6">
            <a:extLst>
              <a:ext uri="{FF2B5EF4-FFF2-40B4-BE49-F238E27FC236}">
                <a16:creationId xmlns:a16="http://schemas.microsoft.com/office/drawing/2014/main" id="{34439416-BE3F-3386-1C2D-9180D3039228}"/>
              </a:ext>
            </a:extLst>
          </p:cNvPr>
          <p:cNvSpPr txBox="1"/>
          <p:nvPr/>
        </p:nvSpPr>
        <p:spPr>
          <a:xfrm>
            <a:off x="3274615" y="132766"/>
            <a:ext cx="5198795" cy="923330"/>
          </a:xfrm>
          <a:prstGeom prst="rect">
            <a:avLst/>
          </a:prstGeom>
          <a:noFill/>
        </p:spPr>
        <p:txBody>
          <a:bodyPr wrap="none" rtlCol="0">
            <a:spAutoFit/>
          </a:bodyPr>
          <a:lstStyle/>
          <a:p>
            <a:r>
              <a:rPr lang="en-US" sz="5400" b="1">
                <a:latin typeface="Arial" panose="020B0604020202020204" pitchFamily="34" charset="0"/>
                <a:cs typeface="Arial" panose="020B0604020202020204" pitchFamily="34" charset="0"/>
              </a:rPr>
              <a:t>VSSA Calendar</a:t>
            </a:r>
          </a:p>
        </p:txBody>
      </p:sp>
      <p:pic>
        <p:nvPicPr>
          <p:cNvPr id="4" name="Picture 3" descr="A screenshot of a computer&#10;&#10;AI-generated content may be incorrect.">
            <a:extLst>
              <a:ext uri="{FF2B5EF4-FFF2-40B4-BE49-F238E27FC236}">
                <a16:creationId xmlns:a16="http://schemas.microsoft.com/office/drawing/2014/main" id="{F8CC1A6F-33D5-B071-D852-11C7D4F99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5" y="981734"/>
            <a:ext cx="9439393" cy="5228683"/>
          </a:xfrm>
          <a:prstGeom prst="rect">
            <a:avLst/>
          </a:prstGeom>
        </p:spPr>
      </p:pic>
      <p:sp>
        <p:nvSpPr>
          <p:cNvPr id="3" name="Content Placeholder 3">
            <a:extLst>
              <a:ext uri="{FF2B5EF4-FFF2-40B4-BE49-F238E27FC236}">
                <a16:creationId xmlns:a16="http://schemas.microsoft.com/office/drawing/2014/main" id="{AD79BD28-4003-4B9F-465D-C2507576E706}"/>
              </a:ext>
            </a:extLst>
          </p:cNvPr>
          <p:cNvSpPr txBox="1">
            <a:spLocks/>
          </p:cNvSpPr>
          <p:nvPr/>
        </p:nvSpPr>
        <p:spPr>
          <a:xfrm>
            <a:off x="2814068" y="2278301"/>
            <a:ext cx="5055783" cy="848968"/>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300" b="1">
              <a:latin typeface="Arial" panose="020B0604020202020204" pitchFamily="34" charset="0"/>
              <a:cs typeface="Arial" panose="020B0604020202020204" pitchFamily="34" charset="0"/>
            </a:endParaRPr>
          </a:p>
          <a:p>
            <a:pPr algn="l"/>
            <a:r>
              <a:rPr lang="en-US" sz="3600" b="1">
                <a:latin typeface="Arial" panose="020B0604020202020204" pitchFamily="34" charset="0"/>
                <a:cs typeface="Arial" panose="020B0604020202020204" pitchFamily="34" charset="0"/>
              </a:rPr>
              <a:t>Password: </a:t>
            </a:r>
            <a:r>
              <a:rPr lang="en-US" sz="3600" b="1" err="1">
                <a:latin typeface="Arial" panose="020B0604020202020204" pitchFamily="34" charset="0"/>
                <a:cs typeface="Arial" panose="020B0604020202020204" pitchFamily="34" charset="0"/>
              </a:rPr>
              <a:t>VSSAStudent</a:t>
            </a:r>
            <a:endParaRPr lang="en-US" sz="3600" b="1">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738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6" name="TextBox 5">
            <a:extLst>
              <a:ext uri="{FF2B5EF4-FFF2-40B4-BE49-F238E27FC236}">
                <a16:creationId xmlns:a16="http://schemas.microsoft.com/office/drawing/2014/main" id="{CD3C93D2-7DEE-539C-1018-557DAD3C8ED6}"/>
              </a:ext>
            </a:extLst>
          </p:cNvPr>
          <p:cNvSpPr txBox="1"/>
          <p:nvPr/>
        </p:nvSpPr>
        <p:spPr>
          <a:xfrm>
            <a:off x="2094146" y="324906"/>
            <a:ext cx="4108817" cy="923330"/>
          </a:xfrm>
          <a:prstGeom prst="rect">
            <a:avLst/>
          </a:prstGeom>
          <a:noFill/>
        </p:spPr>
        <p:txBody>
          <a:bodyPr wrap="none" rtlCol="0">
            <a:spAutoFit/>
          </a:bodyPr>
          <a:lstStyle/>
          <a:p>
            <a:r>
              <a:rPr lang="en-US" sz="5400" b="1">
                <a:latin typeface="Arial" panose="020B0604020202020204" pitchFamily="34" charset="0"/>
                <a:cs typeface="Arial" panose="020B0604020202020204" pitchFamily="34" charset="0"/>
              </a:rPr>
              <a:t>Coming Up!</a:t>
            </a:r>
          </a:p>
        </p:txBody>
      </p:sp>
      <p:sp>
        <p:nvSpPr>
          <p:cNvPr id="4" name="Rectangle 1">
            <a:extLst>
              <a:ext uri="{FF2B5EF4-FFF2-40B4-BE49-F238E27FC236}">
                <a16:creationId xmlns:a16="http://schemas.microsoft.com/office/drawing/2014/main" id="{F435057A-1049-D2D9-B446-88F9E20D9CD5}"/>
              </a:ext>
            </a:extLst>
          </p:cNvPr>
          <p:cNvSpPr>
            <a:spLocks noChangeArrowheads="1"/>
          </p:cNvSpPr>
          <p:nvPr/>
        </p:nvSpPr>
        <p:spPr bwMode="auto">
          <a:xfrm>
            <a:off x="3124200" y="3371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a:extLst>
              <a:ext uri="{FF2B5EF4-FFF2-40B4-BE49-F238E27FC236}">
                <a16:creationId xmlns:a16="http://schemas.microsoft.com/office/drawing/2014/main" id="{BD6DFD1B-A5C2-72E2-CDB1-9DDC71789430}"/>
              </a:ext>
            </a:extLst>
          </p:cNvPr>
          <p:cNvSpPr/>
          <p:nvPr/>
        </p:nvSpPr>
        <p:spPr>
          <a:xfrm>
            <a:off x="2951017" y="1404851"/>
            <a:ext cx="7074131" cy="48546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7BD244F-2182-6D64-7201-AEC7DCB98B0B}"/>
              </a:ext>
            </a:extLst>
          </p:cNvPr>
          <p:cNvCxnSpPr>
            <a:stCxn id="2" idx="0"/>
          </p:cNvCxnSpPr>
          <p:nvPr/>
        </p:nvCxnSpPr>
        <p:spPr>
          <a:xfrm flipH="1">
            <a:off x="6483926" y="1404851"/>
            <a:ext cx="4157" cy="4862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AE980C-A70F-8C21-069B-29CF3F38F819}"/>
              </a:ext>
            </a:extLst>
          </p:cNvPr>
          <p:cNvCxnSpPr>
            <a:cxnSpLocks/>
            <a:stCxn id="2" idx="0"/>
            <a:endCxn id="2" idx="2"/>
          </p:cNvCxnSpPr>
          <p:nvPr/>
        </p:nvCxnSpPr>
        <p:spPr>
          <a:xfrm>
            <a:off x="6488083" y="1404851"/>
            <a:ext cx="0" cy="485463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74FE40-FD6D-544A-3166-0C1E769557AE}"/>
              </a:ext>
            </a:extLst>
          </p:cNvPr>
          <p:cNvCxnSpPr/>
          <p:nvPr/>
        </p:nvCxnSpPr>
        <p:spPr>
          <a:xfrm>
            <a:off x="3258588" y="2028305"/>
            <a:ext cx="29443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68712D1-CF70-9397-A789-0B28362A2E7E}"/>
              </a:ext>
            </a:extLst>
          </p:cNvPr>
          <p:cNvSpPr txBox="1"/>
          <p:nvPr/>
        </p:nvSpPr>
        <p:spPr>
          <a:xfrm>
            <a:off x="3620729" y="1568686"/>
            <a:ext cx="2193486" cy="461665"/>
          </a:xfrm>
          <a:prstGeom prst="rect">
            <a:avLst/>
          </a:prstGeom>
          <a:noFill/>
        </p:spPr>
        <p:txBody>
          <a:bodyPr wrap="none" rtlCol="0">
            <a:spAutoFit/>
          </a:bodyPr>
          <a:lstStyle/>
          <a:p>
            <a:r>
              <a:rPr lang="en-US" sz="2400"/>
              <a:t>Thursday June 5</a:t>
            </a:r>
          </a:p>
        </p:txBody>
      </p:sp>
      <p:sp>
        <p:nvSpPr>
          <p:cNvPr id="16" name="TextBox 15">
            <a:extLst>
              <a:ext uri="{FF2B5EF4-FFF2-40B4-BE49-F238E27FC236}">
                <a16:creationId xmlns:a16="http://schemas.microsoft.com/office/drawing/2014/main" id="{639FC97E-38C0-69B8-8932-ABE803048CF3}"/>
              </a:ext>
            </a:extLst>
          </p:cNvPr>
          <p:cNvSpPr txBox="1"/>
          <p:nvPr/>
        </p:nvSpPr>
        <p:spPr>
          <a:xfrm>
            <a:off x="3437168" y="2323629"/>
            <a:ext cx="2481493" cy="3785652"/>
          </a:xfrm>
          <a:prstGeom prst="rect">
            <a:avLst/>
          </a:prstGeom>
          <a:noFill/>
        </p:spPr>
        <p:txBody>
          <a:bodyPr wrap="square" rtlCol="0">
            <a:spAutoFit/>
          </a:bodyPr>
          <a:lstStyle/>
          <a:p>
            <a:pPr algn="ctr"/>
            <a:r>
              <a:rPr lang="en-US" sz="2400"/>
              <a:t>How to Read A Scientific Paper More Effectively</a:t>
            </a:r>
          </a:p>
          <a:p>
            <a:pPr algn="ctr"/>
            <a:endParaRPr lang="en-US" sz="2400"/>
          </a:p>
          <a:p>
            <a:pPr algn="ctr"/>
            <a:r>
              <a:rPr lang="en-US" sz="2400"/>
              <a:t>12N – 1PM</a:t>
            </a:r>
          </a:p>
          <a:p>
            <a:pPr algn="ctr"/>
            <a:r>
              <a:rPr lang="en-US" sz="2400"/>
              <a:t>Light Hall 214</a:t>
            </a:r>
          </a:p>
          <a:p>
            <a:pPr algn="ctr"/>
            <a:endParaRPr lang="en-US" sz="2400"/>
          </a:p>
          <a:p>
            <a:pPr algn="ctr"/>
            <a:r>
              <a:rPr lang="en-US" sz="2400"/>
              <a:t>Speaker:</a:t>
            </a:r>
          </a:p>
          <a:p>
            <a:pPr algn="ctr"/>
            <a:r>
              <a:rPr lang="en-US" sz="2400"/>
              <a:t>Dr. Stephanie Richards</a:t>
            </a:r>
          </a:p>
        </p:txBody>
      </p:sp>
      <p:cxnSp>
        <p:nvCxnSpPr>
          <p:cNvPr id="17" name="Straight Connector 16">
            <a:extLst>
              <a:ext uri="{FF2B5EF4-FFF2-40B4-BE49-F238E27FC236}">
                <a16:creationId xmlns:a16="http://schemas.microsoft.com/office/drawing/2014/main" id="{B3EE8DB8-BD91-05B8-B288-CBD592B779E4}"/>
              </a:ext>
            </a:extLst>
          </p:cNvPr>
          <p:cNvCxnSpPr/>
          <p:nvPr/>
        </p:nvCxnSpPr>
        <p:spPr>
          <a:xfrm>
            <a:off x="6979214" y="2028305"/>
            <a:ext cx="29443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A39920E-3DC5-7EDB-5595-600DB1EF2B3A}"/>
              </a:ext>
            </a:extLst>
          </p:cNvPr>
          <p:cNvSpPr txBox="1"/>
          <p:nvPr/>
        </p:nvSpPr>
        <p:spPr>
          <a:xfrm>
            <a:off x="7341355" y="1568686"/>
            <a:ext cx="2083327" cy="461665"/>
          </a:xfrm>
          <a:prstGeom prst="rect">
            <a:avLst/>
          </a:prstGeom>
          <a:noFill/>
        </p:spPr>
        <p:txBody>
          <a:bodyPr wrap="none" rtlCol="0">
            <a:spAutoFit/>
          </a:bodyPr>
          <a:lstStyle/>
          <a:p>
            <a:r>
              <a:rPr lang="en-US" sz="2400"/>
              <a:t>Monday June 9</a:t>
            </a:r>
          </a:p>
        </p:txBody>
      </p:sp>
      <p:sp>
        <p:nvSpPr>
          <p:cNvPr id="19" name="TextBox 18">
            <a:extLst>
              <a:ext uri="{FF2B5EF4-FFF2-40B4-BE49-F238E27FC236}">
                <a16:creationId xmlns:a16="http://schemas.microsoft.com/office/drawing/2014/main" id="{05B88FB4-0F98-1D77-32EB-2F61D764F3E0}"/>
              </a:ext>
            </a:extLst>
          </p:cNvPr>
          <p:cNvSpPr txBox="1"/>
          <p:nvPr/>
        </p:nvSpPr>
        <p:spPr>
          <a:xfrm>
            <a:off x="6866320" y="2323629"/>
            <a:ext cx="2772968" cy="2677656"/>
          </a:xfrm>
          <a:prstGeom prst="rect">
            <a:avLst/>
          </a:prstGeom>
          <a:noFill/>
        </p:spPr>
        <p:txBody>
          <a:bodyPr wrap="square" rtlCol="0">
            <a:spAutoFit/>
          </a:bodyPr>
          <a:lstStyle/>
          <a:p>
            <a:pPr algn="ctr"/>
            <a:r>
              <a:rPr lang="en-US" sz="2400"/>
              <a:t>Managing Your Time</a:t>
            </a:r>
          </a:p>
          <a:p>
            <a:pPr algn="ctr"/>
            <a:endParaRPr lang="en-US" sz="2400"/>
          </a:p>
          <a:p>
            <a:pPr algn="ctr"/>
            <a:r>
              <a:rPr lang="en-US" sz="2400"/>
              <a:t>12N – 1PM</a:t>
            </a:r>
          </a:p>
          <a:p>
            <a:pPr algn="ctr"/>
            <a:r>
              <a:rPr lang="en-US" sz="2400"/>
              <a:t>Light Hall 214</a:t>
            </a:r>
          </a:p>
          <a:p>
            <a:pPr algn="ctr"/>
            <a:endParaRPr lang="en-US" sz="2400"/>
          </a:p>
          <a:p>
            <a:pPr algn="ctr"/>
            <a:r>
              <a:rPr lang="en-US" sz="2400"/>
              <a:t>Speaker:</a:t>
            </a:r>
          </a:p>
          <a:p>
            <a:pPr algn="ctr"/>
            <a:r>
              <a:rPr lang="en-US" sz="2400"/>
              <a:t>Dr. RC Stabile</a:t>
            </a:r>
          </a:p>
        </p:txBody>
      </p:sp>
      <p:pic>
        <p:nvPicPr>
          <p:cNvPr id="22" name="Picture 21" descr="A clock with numbers and hands&#10;&#10;AI-generated content may be incorrect.">
            <a:extLst>
              <a:ext uri="{FF2B5EF4-FFF2-40B4-BE49-F238E27FC236}">
                <a16:creationId xmlns:a16="http://schemas.microsoft.com/office/drawing/2014/main" id="{5E6E369E-08CB-593C-5870-B05E8C6B8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20000">
            <a:off x="8882314" y="5003674"/>
            <a:ext cx="1493354" cy="1461654"/>
          </a:xfrm>
          <a:prstGeom prst="rect">
            <a:avLst/>
          </a:prstGeom>
        </p:spPr>
      </p:pic>
      <p:pic>
        <p:nvPicPr>
          <p:cNvPr id="24" name="Picture 23" descr="A document with text and images&#10;&#10;AI-generated content may be incorrect.">
            <a:extLst>
              <a:ext uri="{FF2B5EF4-FFF2-40B4-BE49-F238E27FC236}">
                <a16:creationId xmlns:a16="http://schemas.microsoft.com/office/drawing/2014/main" id="{C90CDCF4-EBF9-B424-D2EF-8E0A281D8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
            <a:off x="1016853" y="3835756"/>
            <a:ext cx="1929978" cy="2569988"/>
          </a:xfrm>
          <a:prstGeom prst="rect">
            <a:avLst/>
          </a:prstGeom>
        </p:spPr>
      </p:pic>
    </p:spTree>
    <p:extLst>
      <p:ext uri="{BB962C8B-B14F-4D97-AF65-F5344CB8AC3E}">
        <p14:creationId xmlns:p14="http://schemas.microsoft.com/office/powerpoint/2010/main" val="389165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2" name="TextBox 1">
            <a:extLst>
              <a:ext uri="{FF2B5EF4-FFF2-40B4-BE49-F238E27FC236}">
                <a16:creationId xmlns:a16="http://schemas.microsoft.com/office/drawing/2014/main" id="{8B10728D-0F0D-35ED-219D-A7A49D7D5585}"/>
              </a:ext>
            </a:extLst>
          </p:cNvPr>
          <p:cNvSpPr txBox="1"/>
          <p:nvPr/>
        </p:nvSpPr>
        <p:spPr>
          <a:xfrm>
            <a:off x="3240250" y="308230"/>
            <a:ext cx="5711500" cy="923330"/>
          </a:xfrm>
          <a:prstGeom prst="rect">
            <a:avLst/>
          </a:prstGeom>
          <a:noFill/>
        </p:spPr>
        <p:txBody>
          <a:bodyPr wrap="none" rtlCol="0">
            <a:spAutoFit/>
          </a:bodyPr>
          <a:lstStyle/>
          <a:p>
            <a:r>
              <a:rPr lang="en-US" sz="5400" b="1">
                <a:latin typeface="Arial" panose="020B0604020202020204" pitchFamily="34" charset="0"/>
                <a:cs typeface="Arial" panose="020B0604020202020204" pitchFamily="34" charset="0"/>
              </a:rPr>
              <a:t>Your VSSA Team</a:t>
            </a:r>
          </a:p>
        </p:txBody>
      </p:sp>
      <p:pic>
        <p:nvPicPr>
          <p:cNvPr id="10" name="Picture 9" descr="A picture containing person, wall, person, smiling&#10;&#10;Description automatically generated">
            <a:extLst>
              <a:ext uri="{FF2B5EF4-FFF2-40B4-BE49-F238E27FC236}">
                <a16:creationId xmlns:a16="http://schemas.microsoft.com/office/drawing/2014/main" id="{92BB4D3D-5B7F-4957-DF88-D22B6BC07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038" y="1491439"/>
            <a:ext cx="1582371" cy="2109828"/>
          </a:xfrm>
          <a:prstGeom prst="rect">
            <a:avLst/>
          </a:prstGeom>
        </p:spPr>
      </p:pic>
      <p:sp>
        <p:nvSpPr>
          <p:cNvPr id="16" name="TextBox 15">
            <a:extLst>
              <a:ext uri="{FF2B5EF4-FFF2-40B4-BE49-F238E27FC236}">
                <a16:creationId xmlns:a16="http://schemas.microsoft.com/office/drawing/2014/main" id="{49AB075D-14E7-5EE6-3293-63BAB6E35171}"/>
              </a:ext>
            </a:extLst>
          </p:cNvPr>
          <p:cNvSpPr txBox="1"/>
          <p:nvPr/>
        </p:nvSpPr>
        <p:spPr>
          <a:xfrm>
            <a:off x="3535618" y="3718727"/>
            <a:ext cx="2245658" cy="923330"/>
          </a:xfrm>
          <a:prstGeom prst="rect">
            <a:avLst/>
          </a:prstGeom>
          <a:noFill/>
        </p:spPr>
        <p:txBody>
          <a:bodyPr wrap="square" lIns="91440" tIns="45720" rIns="91440" bIns="45720" anchor="t">
            <a:spAutoFit/>
          </a:bodyPr>
          <a:lstStyle/>
          <a:p>
            <a:pPr algn="ctr"/>
            <a:r>
              <a:rPr lang="en-US"/>
              <a:t>Davie Morales-Miranda, Ed.D.</a:t>
            </a:r>
          </a:p>
          <a:p>
            <a:pPr algn="ctr"/>
            <a:r>
              <a:rPr lang="en-US"/>
              <a:t>Program Manager</a:t>
            </a:r>
          </a:p>
        </p:txBody>
      </p:sp>
      <p:sp>
        <p:nvSpPr>
          <p:cNvPr id="18" name="TextBox 17">
            <a:extLst>
              <a:ext uri="{FF2B5EF4-FFF2-40B4-BE49-F238E27FC236}">
                <a16:creationId xmlns:a16="http://schemas.microsoft.com/office/drawing/2014/main" id="{E1E83ABB-B1F8-9B63-C0DB-ADE2CB5F3881}"/>
              </a:ext>
            </a:extLst>
          </p:cNvPr>
          <p:cNvSpPr txBox="1"/>
          <p:nvPr/>
        </p:nvSpPr>
        <p:spPr>
          <a:xfrm>
            <a:off x="9013981" y="3718727"/>
            <a:ext cx="2362886" cy="646331"/>
          </a:xfrm>
          <a:prstGeom prst="rect">
            <a:avLst/>
          </a:prstGeom>
          <a:noFill/>
        </p:spPr>
        <p:txBody>
          <a:bodyPr wrap="square" lIns="91440" tIns="45720" rIns="91440" bIns="45720" anchor="t">
            <a:spAutoFit/>
          </a:bodyPr>
          <a:lstStyle/>
          <a:p>
            <a:pPr algn="ctr"/>
            <a:r>
              <a:rPr lang="en-US"/>
              <a:t>Aaron Howard</a:t>
            </a:r>
          </a:p>
          <a:p>
            <a:pPr algn="ctr"/>
            <a:r>
              <a:rPr lang="en-US"/>
              <a:t>Program Coordinator</a:t>
            </a:r>
            <a:endParaRPr lang="en-US">
              <a:cs typeface="Calibri"/>
            </a:endParaRPr>
          </a:p>
        </p:txBody>
      </p:sp>
      <p:sp>
        <p:nvSpPr>
          <p:cNvPr id="20" name="TextBox 19">
            <a:extLst>
              <a:ext uri="{FF2B5EF4-FFF2-40B4-BE49-F238E27FC236}">
                <a16:creationId xmlns:a16="http://schemas.microsoft.com/office/drawing/2014/main" id="{9C421BAD-DB53-5CA9-41D7-BD8B207C1B89}"/>
              </a:ext>
            </a:extLst>
          </p:cNvPr>
          <p:cNvSpPr txBox="1"/>
          <p:nvPr/>
        </p:nvSpPr>
        <p:spPr>
          <a:xfrm>
            <a:off x="763282" y="3708042"/>
            <a:ext cx="2574624" cy="646331"/>
          </a:xfrm>
          <a:prstGeom prst="rect">
            <a:avLst/>
          </a:prstGeom>
          <a:noFill/>
        </p:spPr>
        <p:txBody>
          <a:bodyPr wrap="square">
            <a:spAutoFit/>
          </a:bodyPr>
          <a:lstStyle/>
          <a:p>
            <a:pPr algn="ctr"/>
            <a:r>
              <a:rPr lang="en-US"/>
              <a:t>Stephanie Richards, Ph.D.</a:t>
            </a:r>
          </a:p>
          <a:p>
            <a:pPr algn="ctr"/>
            <a:r>
              <a:rPr lang="en-US"/>
              <a:t>Director</a:t>
            </a:r>
          </a:p>
        </p:txBody>
      </p:sp>
      <p:sp>
        <p:nvSpPr>
          <p:cNvPr id="24" name="TextBox 23">
            <a:extLst>
              <a:ext uri="{FF2B5EF4-FFF2-40B4-BE49-F238E27FC236}">
                <a16:creationId xmlns:a16="http://schemas.microsoft.com/office/drawing/2014/main" id="{594ED195-C8E9-9DAE-9BBB-FF88E974E583}"/>
              </a:ext>
            </a:extLst>
          </p:cNvPr>
          <p:cNvSpPr txBox="1"/>
          <p:nvPr/>
        </p:nvSpPr>
        <p:spPr>
          <a:xfrm>
            <a:off x="5978988" y="3708042"/>
            <a:ext cx="2536115" cy="923330"/>
          </a:xfrm>
          <a:prstGeom prst="rect">
            <a:avLst/>
          </a:prstGeom>
          <a:noFill/>
        </p:spPr>
        <p:txBody>
          <a:bodyPr wrap="square" lIns="91440" tIns="45720" rIns="91440" bIns="45720" anchor="t">
            <a:spAutoFit/>
          </a:bodyPr>
          <a:lstStyle/>
          <a:p>
            <a:pPr algn="ctr"/>
            <a:r>
              <a:rPr lang="en-US"/>
              <a:t>RC Stabile, Ed.D.</a:t>
            </a:r>
          </a:p>
          <a:p>
            <a:pPr algn="ctr"/>
            <a:r>
              <a:rPr lang="en-US"/>
              <a:t>Director of Student </a:t>
            </a:r>
          </a:p>
          <a:p>
            <a:pPr algn="ctr"/>
            <a:r>
              <a:rPr lang="en-US"/>
              <a:t>Well-being</a:t>
            </a:r>
            <a:endParaRPr lang="en-US">
              <a:cs typeface="Calibri"/>
            </a:endParaRPr>
          </a:p>
        </p:txBody>
      </p:sp>
      <p:pic>
        <p:nvPicPr>
          <p:cNvPr id="6" name="Picture 5" descr="A person wearing glasses and a black sweater&#10;&#10;AI-generated content may be incorrect.">
            <a:extLst>
              <a:ext uri="{FF2B5EF4-FFF2-40B4-BE49-F238E27FC236}">
                <a16:creationId xmlns:a16="http://schemas.microsoft.com/office/drawing/2014/main" id="{E9C50355-6FF3-58C6-CE4D-799BDB70B034}"/>
              </a:ext>
            </a:extLst>
          </p:cNvPr>
          <p:cNvPicPr>
            <a:picLocks noChangeAspect="1"/>
          </p:cNvPicPr>
          <p:nvPr/>
        </p:nvPicPr>
        <p:blipFill>
          <a:blip r:embed="rId4">
            <a:extLst>
              <a:ext uri="{28A0092B-C50C-407E-A947-70E740481C1C}">
                <a14:useLocalDpi xmlns:a14="http://schemas.microsoft.com/office/drawing/2010/main" val="0"/>
              </a:ext>
            </a:extLst>
          </a:blip>
          <a:srcRect b="14241"/>
          <a:stretch/>
        </p:blipFill>
        <p:spPr>
          <a:xfrm>
            <a:off x="3733330" y="1491439"/>
            <a:ext cx="1658284" cy="2148496"/>
          </a:xfrm>
          <a:prstGeom prst="rect">
            <a:avLst/>
          </a:prstGeom>
        </p:spPr>
      </p:pic>
      <p:pic>
        <p:nvPicPr>
          <p:cNvPr id="9" name="Picture 8" descr="A person smiling at the camera&#10;&#10;AI-generated content may be incorrect.">
            <a:extLst>
              <a:ext uri="{FF2B5EF4-FFF2-40B4-BE49-F238E27FC236}">
                <a16:creationId xmlns:a16="http://schemas.microsoft.com/office/drawing/2014/main" id="{97BD33EB-5CF9-5397-8D19-480C9F51E414}"/>
              </a:ext>
            </a:extLst>
          </p:cNvPr>
          <p:cNvPicPr>
            <a:picLocks noChangeAspect="1"/>
          </p:cNvPicPr>
          <p:nvPr/>
        </p:nvPicPr>
        <p:blipFill>
          <a:blip r:embed="rId5">
            <a:extLst>
              <a:ext uri="{28A0092B-C50C-407E-A947-70E740481C1C}">
                <a14:useLocalDpi xmlns:a14="http://schemas.microsoft.com/office/drawing/2010/main" val="0"/>
              </a:ext>
            </a:extLst>
          </a:blip>
          <a:srcRect l="-6891" t="720" r="6891" b="16791"/>
          <a:stretch/>
        </p:blipFill>
        <p:spPr>
          <a:xfrm>
            <a:off x="6311410" y="1463079"/>
            <a:ext cx="1782775" cy="2205216"/>
          </a:xfrm>
          <a:prstGeom prst="rect">
            <a:avLst/>
          </a:prstGeom>
        </p:spPr>
      </p:pic>
      <p:pic>
        <p:nvPicPr>
          <p:cNvPr id="13" name="Picture 12" descr="A person wearing glasses and a scarf&#10;&#10;AI-generated content may be incorrect.">
            <a:extLst>
              <a:ext uri="{FF2B5EF4-FFF2-40B4-BE49-F238E27FC236}">
                <a16:creationId xmlns:a16="http://schemas.microsoft.com/office/drawing/2014/main" id="{6D95AA47-4EDA-A3FF-3F84-08EF745EF6C9}"/>
              </a:ext>
            </a:extLst>
          </p:cNvPr>
          <p:cNvPicPr>
            <a:picLocks noChangeAspect="1"/>
          </p:cNvPicPr>
          <p:nvPr/>
        </p:nvPicPr>
        <p:blipFill>
          <a:blip r:embed="rId6">
            <a:extLst>
              <a:ext uri="{28A0092B-C50C-407E-A947-70E740481C1C}">
                <a14:useLocalDpi xmlns:a14="http://schemas.microsoft.com/office/drawing/2010/main" val="0"/>
              </a:ext>
            </a:extLst>
          </a:blip>
          <a:srcRect l="15553" r="3924"/>
          <a:stretch/>
        </p:blipFill>
        <p:spPr>
          <a:xfrm>
            <a:off x="8863656" y="1491439"/>
            <a:ext cx="2663536" cy="2205216"/>
          </a:xfrm>
          <a:prstGeom prst="rect">
            <a:avLst/>
          </a:prstGeom>
        </p:spPr>
      </p:pic>
    </p:spTree>
    <p:extLst>
      <p:ext uri="{BB962C8B-B14F-4D97-AF65-F5344CB8AC3E}">
        <p14:creationId xmlns:p14="http://schemas.microsoft.com/office/powerpoint/2010/main" val="2008241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2" name="Title 2">
            <a:extLst>
              <a:ext uri="{FF2B5EF4-FFF2-40B4-BE49-F238E27FC236}">
                <a16:creationId xmlns:a16="http://schemas.microsoft.com/office/drawing/2014/main" id="{822BD196-F05B-A516-A3C2-ED01813E02BD}"/>
              </a:ext>
            </a:extLst>
          </p:cNvPr>
          <p:cNvSpPr txBox="1">
            <a:spLocks/>
          </p:cNvSpPr>
          <p:nvPr/>
        </p:nvSpPr>
        <p:spPr>
          <a:xfrm>
            <a:off x="774914" y="53754"/>
            <a:ext cx="10642172" cy="9894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a:latin typeface="Arial" panose="020B0604020202020204" pitchFamily="34" charset="0"/>
                <a:cs typeface="Arial" panose="020B0604020202020204" pitchFamily="34" charset="0"/>
              </a:rPr>
              <a:t>Vanderbilt Programs</a:t>
            </a:r>
          </a:p>
        </p:txBody>
      </p:sp>
      <p:sp>
        <p:nvSpPr>
          <p:cNvPr id="3" name="Content Placeholder 3">
            <a:extLst>
              <a:ext uri="{FF2B5EF4-FFF2-40B4-BE49-F238E27FC236}">
                <a16:creationId xmlns:a16="http://schemas.microsoft.com/office/drawing/2014/main" id="{1C50E784-3220-3AFB-3A5F-2465EA0A05CB}"/>
              </a:ext>
            </a:extLst>
          </p:cNvPr>
          <p:cNvSpPr txBox="1">
            <a:spLocks/>
          </p:cNvSpPr>
          <p:nvPr/>
        </p:nvSpPr>
        <p:spPr>
          <a:xfrm>
            <a:off x="566600" y="1043231"/>
            <a:ext cx="9491800" cy="42358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a:latin typeface="Arial" panose="020B0604020202020204" pitchFamily="34" charset="0"/>
                <a:cs typeface="Arial" panose="020B0604020202020204" pitchFamily="34" charset="0"/>
              </a:rPr>
              <a:t>Graduate programs</a:t>
            </a:r>
          </a:p>
          <a:p>
            <a:pPr lvl="1" algn="l"/>
            <a:r>
              <a:rPr lang="en-US" sz="2200">
                <a:latin typeface="Arial" panose="020B0604020202020204" pitchFamily="34" charset="0"/>
                <a:cs typeface="Arial" panose="020B0604020202020204" pitchFamily="34" charset="0"/>
              </a:rPr>
              <a:t>Ph.D.</a:t>
            </a:r>
          </a:p>
          <a:p>
            <a:pPr lvl="2" algn="l"/>
            <a:r>
              <a:rPr lang="en-US" sz="2200">
                <a:latin typeface="Arial" panose="020B0604020202020204" pitchFamily="34" charset="0"/>
                <a:cs typeface="Arial" panose="020B0604020202020204" pitchFamily="34" charset="0"/>
              </a:rPr>
              <a:t>IGP: </a:t>
            </a:r>
            <a:r>
              <a:rPr lang="en-US" sz="2200">
                <a:latin typeface="Arial" panose="020B0604020202020204" pitchFamily="34" charset="0"/>
                <a:cs typeface="Arial" panose="020B0604020202020204" pitchFamily="34" charset="0"/>
                <a:hlinkClick r:id="rId3"/>
              </a:rPr>
              <a:t>https://medschool.vanderbilt.edu/igp/</a:t>
            </a:r>
            <a:endParaRPr lang="en-US" sz="2200">
              <a:latin typeface="Arial" panose="020B0604020202020204" pitchFamily="34" charset="0"/>
              <a:cs typeface="Arial" panose="020B0604020202020204" pitchFamily="34" charset="0"/>
            </a:endParaRPr>
          </a:p>
          <a:p>
            <a:pPr lvl="2" algn="l"/>
            <a:r>
              <a:rPr lang="en-US" sz="2200">
                <a:latin typeface="Arial" panose="020B0604020202020204" pitchFamily="34" charset="0"/>
                <a:cs typeface="Arial" panose="020B0604020202020204" pitchFamily="34" charset="0"/>
              </a:rPr>
              <a:t>QCB: </a:t>
            </a:r>
            <a:r>
              <a:rPr lang="en-US" sz="2200">
                <a:latin typeface="Arial" panose="020B0604020202020204" pitchFamily="34" charset="0"/>
                <a:cs typeface="Arial" panose="020B0604020202020204" pitchFamily="34" charset="0"/>
                <a:hlinkClick r:id="rId4"/>
              </a:rPr>
              <a:t>https://medschool.vanderbilt.edu/qcb/</a:t>
            </a:r>
            <a:endParaRPr lang="en-US" sz="2200">
              <a:latin typeface="Arial" panose="020B0604020202020204" pitchFamily="34" charset="0"/>
              <a:cs typeface="Arial" panose="020B0604020202020204" pitchFamily="34" charset="0"/>
            </a:endParaRPr>
          </a:p>
          <a:p>
            <a:pPr lvl="2" algn="l"/>
            <a:r>
              <a:rPr lang="en-US" sz="2200">
                <a:latin typeface="Arial" panose="020B0604020202020204" pitchFamily="34" charset="0"/>
                <a:cs typeface="Arial" panose="020B0604020202020204" pitchFamily="34" charset="0"/>
              </a:rPr>
              <a:t>Chemistry: </a:t>
            </a:r>
            <a:r>
              <a:rPr lang="en-US" sz="2200">
                <a:latin typeface="Arial" panose="020B0604020202020204" pitchFamily="34" charset="0"/>
                <a:cs typeface="Arial" panose="020B0604020202020204" pitchFamily="34" charset="0"/>
                <a:hlinkClick r:id="rId5"/>
              </a:rPr>
              <a:t>http://www.vanderbilt.edu/chemistry/graduate.php</a:t>
            </a:r>
            <a:endParaRPr lang="en-US" sz="2200">
              <a:latin typeface="Arial" panose="020B0604020202020204" pitchFamily="34" charset="0"/>
              <a:cs typeface="Arial" panose="020B0604020202020204" pitchFamily="34" charset="0"/>
            </a:endParaRPr>
          </a:p>
          <a:p>
            <a:pPr lvl="1" algn="l"/>
            <a:r>
              <a:rPr lang="en-US" sz="2200">
                <a:latin typeface="Arial" panose="020B0604020202020204" pitchFamily="34" charset="0"/>
                <a:cs typeface="Arial" panose="020B0604020202020204" pitchFamily="34" charset="0"/>
              </a:rPr>
              <a:t>Ph.D. &amp; Masters</a:t>
            </a:r>
            <a:endParaRPr lang="en-US" sz="2200">
              <a:latin typeface="Arial" panose="020B0604020202020204" pitchFamily="34" charset="0"/>
              <a:cs typeface="Arial" panose="020B0604020202020204" pitchFamily="34" charset="0"/>
              <a:hlinkClick r:id="rId6"/>
            </a:endParaRPr>
          </a:p>
          <a:p>
            <a:pPr lvl="2" algn="l"/>
            <a:r>
              <a:rPr lang="en-US" sz="2200">
                <a:latin typeface="Arial" panose="020B0604020202020204" pitchFamily="34" charset="0"/>
                <a:cs typeface="Arial" panose="020B0604020202020204" pitchFamily="34" charset="0"/>
              </a:rPr>
              <a:t>Biomedical Engineering: </a:t>
            </a:r>
            <a:r>
              <a:rPr lang="en-US" sz="2200">
                <a:latin typeface="Arial" panose="020B0604020202020204" pitchFamily="34" charset="0"/>
                <a:cs typeface="Arial" panose="020B0604020202020204" pitchFamily="34" charset="0"/>
                <a:hlinkClick r:id="rId7"/>
              </a:rPr>
              <a:t>http://engineering.vanderbilt.edu/bme/GraduateProgram/</a:t>
            </a:r>
            <a:endParaRPr lang="en-US" sz="2200">
              <a:latin typeface="Arial" panose="020B0604020202020204" pitchFamily="34" charset="0"/>
              <a:cs typeface="Arial" panose="020B0604020202020204" pitchFamily="34" charset="0"/>
            </a:endParaRPr>
          </a:p>
          <a:p>
            <a:pPr lvl="2" algn="l"/>
            <a:r>
              <a:rPr lang="en-US" sz="2200">
                <a:latin typeface="Arial" panose="020B0604020202020204" pitchFamily="34" charset="0"/>
                <a:cs typeface="Arial" panose="020B0604020202020204" pitchFamily="34" charset="0"/>
              </a:rPr>
              <a:t>Computer Science: </a:t>
            </a:r>
            <a:r>
              <a:rPr lang="en-US" sz="2200">
                <a:latin typeface="Arial" panose="020B0604020202020204" pitchFamily="34" charset="0"/>
                <a:cs typeface="Arial" panose="020B0604020202020204" pitchFamily="34" charset="0"/>
                <a:hlinkClick r:id="rId8"/>
              </a:rPr>
              <a:t>http://engineering.vanderbilt.edu/eecs/Graduate/Programs.php</a:t>
            </a:r>
            <a:endParaRPr lang="en-US" sz="2200">
              <a:latin typeface="Arial" panose="020B0604020202020204" pitchFamily="34" charset="0"/>
              <a:cs typeface="Arial" panose="020B0604020202020204" pitchFamily="34" charset="0"/>
            </a:endParaRPr>
          </a:p>
          <a:p>
            <a:pPr algn="l"/>
            <a:r>
              <a:rPr lang="en-US" sz="2200">
                <a:latin typeface="Arial" panose="020B0604020202020204" pitchFamily="34" charset="0"/>
                <a:cs typeface="Arial" panose="020B0604020202020204" pitchFamily="34" charset="0"/>
              </a:rPr>
              <a:t>MSTP (M.D.- Ph.D.)</a:t>
            </a:r>
            <a:endParaRPr lang="en-US" sz="2200">
              <a:latin typeface="Arial" panose="020B0604020202020204" pitchFamily="34" charset="0"/>
              <a:cs typeface="Arial" panose="020B0604020202020204" pitchFamily="34" charset="0"/>
              <a:hlinkClick r:id="" action="ppaction://noaction"/>
            </a:endParaRPr>
          </a:p>
          <a:p>
            <a:pPr lvl="1" algn="l"/>
            <a:r>
              <a:rPr lang="en-US" sz="2200">
                <a:latin typeface="Arial" panose="020B0604020202020204" pitchFamily="34" charset="0"/>
                <a:cs typeface="Arial" panose="020B0604020202020204" pitchFamily="34" charset="0"/>
                <a:hlinkClick r:id="" action="ppaction://noaction"/>
              </a:rPr>
              <a:t>https://medschool.vanderbilt.edu/mstp/</a:t>
            </a:r>
            <a:endParaRPr lang="en-US" sz="2200">
              <a:latin typeface="Arial" panose="020B0604020202020204" pitchFamily="34" charset="0"/>
              <a:cs typeface="Arial" panose="020B0604020202020204" pitchFamily="34" charset="0"/>
            </a:endParaRPr>
          </a:p>
          <a:p>
            <a:pPr algn="l"/>
            <a:r>
              <a:rPr lang="en-US" sz="2200">
                <a:latin typeface="Arial" panose="020B0604020202020204" pitchFamily="34" charset="0"/>
                <a:cs typeface="Arial" panose="020B0604020202020204" pitchFamily="34" charset="0"/>
              </a:rPr>
              <a:t>M.D.</a:t>
            </a:r>
          </a:p>
          <a:p>
            <a:pPr lvl="1" algn="l"/>
            <a:r>
              <a:rPr lang="en-US" sz="2200">
                <a:latin typeface="Arial" panose="020B0604020202020204" pitchFamily="34" charset="0"/>
                <a:cs typeface="Arial" panose="020B0604020202020204" pitchFamily="34" charset="0"/>
                <a:hlinkClick r:id="rId9"/>
              </a:rPr>
              <a:t>https://medschool.vanderbilt.edu/md-admissions/</a:t>
            </a:r>
            <a:endParaRPr lang="en-US" sz="2200">
              <a:latin typeface="Arial" panose="020B0604020202020204" pitchFamily="34" charset="0"/>
              <a:cs typeface="Arial" panose="020B0604020202020204" pitchFamily="34" charset="0"/>
            </a:endParaRPr>
          </a:p>
          <a:p>
            <a:pPr lvl="2" algn="l"/>
            <a:endParaRPr lang="en-US" sz="2200">
              <a:latin typeface="Arial" panose="020B0604020202020204" pitchFamily="34" charset="0"/>
              <a:cs typeface="Arial" panose="020B0604020202020204" pitchFamily="34" charset="0"/>
            </a:endParaRPr>
          </a:p>
          <a:p>
            <a:pPr algn="l"/>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328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7" name="TextBox 6">
            <a:extLst>
              <a:ext uri="{FF2B5EF4-FFF2-40B4-BE49-F238E27FC236}">
                <a16:creationId xmlns:a16="http://schemas.microsoft.com/office/drawing/2014/main" id="{0332E1EA-F0F6-F996-8F0A-FD4146AD0A37}"/>
              </a:ext>
            </a:extLst>
          </p:cNvPr>
          <p:cNvSpPr txBox="1"/>
          <p:nvPr/>
        </p:nvSpPr>
        <p:spPr>
          <a:xfrm>
            <a:off x="348318" y="105325"/>
            <a:ext cx="10956846" cy="923330"/>
          </a:xfrm>
          <a:prstGeom prst="rect">
            <a:avLst/>
          </a:prstGeom>
          <a:noFill/>
        </p:spPr>
        <p:txBody>
          <a:bodyPr wrap="none" rtlCol="0">
            <a:spAutoFit/>
          </a:bodyPr>
          <a:lstStyle/>
          <a:p>
            <a:r>
              <a:rPr lang="en-US" sz="5400" b="1">
                <a:latin typeface="Arial" panose="020B0604020202020204" pitchFamily="34" charset="0"/>
                <a:cs typeface="Arial" panose="020B0604020202020204" pitchFamily="34" charset="0"/>
              </a:rPr>
              <a:t>Post-Grad Programs Information</a:t>
            </a:r>
          </a:p>
        </p:txBody>
      </p:sp>
      <p:sp>
        <p:nvSpPr>
          <p:cNvPr id="2" name="TextBox 1">
            <a:extLst>
              <a:ext uri="{FF2B5EF4-FFF2-40B4-BE49-F238E27FC236}">
                <a16:creationId xmlns:a16="http://schemas.microsoft.com/office/drawing/2014/main" id="{F1C516E6-2296-D75A-DCF6-63BB489F07CC}"/>
              </a:ext>
            </a:extLst>
          </p:cNvPr>
          <p:cNvSpPr txBox="1"/>
          <p:nvPr/>
        </p:nvSpPr>
        <p:spPr>
          <a:xfrm>
            <a:off x="514805" y="1028655"/>
            <a:ext cx="10623873" cy="5262979"/>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For those interested in PhD programs: </a:t>
            </a:r>
            <a:endParaRPr lang="en-US" sz="24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Make an appointment to speak with Steph, come to the table on June 6!</a:t>
            </a:r>
          </a:p>
          <a:p>
            <a:endParaRPr lang="en-US" sz="2400" b="1">
              <a:latin typeface="Arial" panose="020B0604020202020204" pitchFamily="34" charset="0"/>
              <a:cs typeface="Arial" panose="020B0604020202020204" pitchFamily="34" charset="0"/>
            </a:endParaRPr>
          </a:p>
          <a:p>
            <a:r>
              <a:rPr lang="en-US" sz="2400" b="1">
                <a:latin typeface="Arial" panose="020B0604020202020204" pitchFamily="34" charset="0"/>
                <a:cs typeface="Arial" panose="020B0604020202020204" pitchFamily="34" charset="0"/>
              </a:rPr>
              <a:t>For those interested in MD/PhD programs: </a:t>
            </a:r>
          </a:p>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Attend Monday June 23, LH 214 @ 12N-1pm</a:t>
            </a:r>
          </a:p>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Meet with Dr. Megan Williams and current MD/PhD students, July 16 @ 5:30 pm in Eskind Medical Library</a:t>
            </a:r>
          </a:p>
          <a:p>
            <a:endParaRPr lang="en-US" sz="2400" b="1">
              <a:latin typeface="Arial" panose="020B0604020202020204" pitchFamily="34" charset="0"/>
              <a:cs typeface="Arial" panose="020B0604020202020204" pitchFamily="34" charset="0"/>
            </a:endParaRPr>
          </a:p>
          <a:p>
            <a:r>
              <a:rPr lang="en-US" sz="2400" b="1">
                <a:latin typeface="Arial" panose="020B0604020202020204" pitchFamily="34" charset="0"/>
                <a:cs typeface="Arial" panose="020B0604020202020204" pitchFamily="34" charset="0"/>
              </a:rPr>
              <a:t>For those interested in applying to medical school:</a:t>
            </a:r>
          </a:p>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Attend Monday July 7 session, LH 214 @ 12N-1pm</a:t>
            </a:r>
          </a:p>
          <a:p>
            <a:pPr marL="457200" indent="-457200">
              <a:buFont typeface="Arial" panose="020B0604020202020204" pitchFamily="34" charset="0"/>
              <a:buChar char="•"/>
            </a:pPr>
            <a:endParaRPr lang="en-US" sz="2400">
              <a:latin typeface="Arial" panose="020B0604020202020204" pitchFamily="34" charset="0"/>
              <a:cs typeface="Arial" panose="020B0604020202020204" pitchFamily="34" charset="0"/>
            </a:endParaRPr>
          </a:p>
          <a:p>
            <a:r>
              <a:rPr lang="en-US" sz="2400" b="1">
                <a:latin typeface="Arial" panose="020B0604020202020204" pitchFamily="34" charset="0"/>
                <a:cs typeface="Arial" panose="020B0604020202020204" pitchFamily="34" charset="0"/>
              </a:rPr>
              <a:t>For those interested in hearing about PhD, MD, and MD/PhD student experiences: </a:t>
            </a:r>
          </a:p>
          <a:p>
            <a:pPr marL="457200" indent="-457200">
              <a:buFont typeface="Arial" panose="020B0604020202020204" pitchFamily="34" charset="0"/>
              <a:buChar char="•"/>
            </a:pPr>
            <a:r>
              <a:rPr lang="en-US" sz="2400">
                <a:latin typeface="Arial" panose="020B0604020202020204" pitchFamily="34" charset="0"/>
                <a:cs typeface="Arial" panose="020B0604020202020204" pitchFamily="34" charset="0"/>
              </a:rPr>
              <a:t>Student Panel on Thursday June 12, LH 214 @ 12N-1pm</a:t>
            </a:r>
          </a:p>
        </p:txBody>
      </p:sp>
    </p:spTree>
    <p:extLst>
      <p:ext uri="{BB962C8B-B14F-4D97-AF65-F5344CB8AC3E}">
        <p14:creationId xmlns:p14="http://schemas.microsoft.com/office/powerpoint/2010/main" val="2143958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pic>
        <p:nvPicPr>
          <p:cNvPr id="4" name="Picture 2">
            <a:extLst>
              <a:ext uri="{FF2B5EF4-FFF2-40B4-BE49-F238E27FC236}">
                <a16:creationId xmlns:a16="http://schemas.microsoft.com/office/drawing/2014/main" id="{F87A4556-3E5D-3136-4D49-C870DEE95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207" y="3241547"/>
            <a:ext cx="4049078" cy="26815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332E1EA-F0F6-F996-8F0A-FD4146AD0A37}"/>
              </a:ext>
            </a:extLst>
          </p:cNvPr>
          <p:cNvSpPr txBox="1"/>
          <p:nvPr/>
        </p:nvSpPr>
        <p:spPr>
          <a:xfrm>
            <a:off x="1123965" y="244835"/>
            <a:ext cx="9944069" cy="923330"/>
          </a:xfrm>
          <a:prstGeom prst="rect">
            <a:avLst/>
          </a:prstGeom>
          <a:noFill/>
        </p:spPr>
        <p:txBody>
          <a:bodyPr wrap="none" rtlCol="0">
            <a:spAutoFit/>
          </a:bodyPr>
          <a:lstStyle/>
          <a:p>
            <a:r>
              <a:rPr lang="en-US" sz="5400" b="1">
                <a:latin typeface="Arial" panose="020B0604020202020204" pitchFamily="34" charset="0"/>
                <a:cs typeface="Arial" panose="020B0604020202020204" pitchFamily="34" charset="0"/>
              </a:rPr>
              <a:t>Tips for a successful summer</a:t>
            </a:r>
          </a:p>
        </p:txBody>
      </p:sp>
      <p:sp>
        <p:nvSpPr>
          <p:cNvPr id="2" name="TextBox 1">
            <a:extLst>
              <a:ext uri="{FF2B5EF4-FFF2-40B4-BE49-F238E27FC236}">
                <a16:creationId xmlns:a16="http://schemas.microsoft.com/office/drawing/2014/main" id="{F1C516E6-2296-D75A-DCF6-63BB489F07CC}"/>
              </a:ext>
            </a:extLst>
          </p:cNvPr>
          <p:cNvSpPr txBox="1"/>
          <p:nvPr/>
        </p:nvSpPr>
        <p:spPr>
          <a:xfrm>
            <a:off x="666979" y="1290844"/>
            <a:ext cx="9913291" cy="5016758"/>
          </a:xfrm>
          <a:prstGeom prst="rect">
            <a:avLst/>
          </a:prstGeom>
          <a:noFill/>
        </p:spPr>
        <p:txBody>
          <a:bodyPr wrap="none" rtlCol="0">
            <a:spAutoFit/>
          </a:bodyPr>
          <a:lstStyle/>
          <a:p>
            <a:r>
              <a:rPr lang="en-US" sz="3200" b="1">
                <a:latin typeface="Arial" panose="020B0604020202020204" pitchFamily="34" charset="0"/>
                <a:cs typeface="Arial" panose="020B0604020202020204" pitchFamily="34" charset="0"/>
              </a:rPr>
              <a:t>In the lab:</a:t>
            </a:r>
          </a:p>
          <a:p>
            <a:pPr marL="457200" indent="-457200">
              <a:buFont typeface="Arial" panose="020B0604020202020204" pitchFamily="34" charset="0"/>
              <a:buChar char="•"/>
            </a:pPr>
            <a:r>
              <a:rPr lang="en-US" sz="3200">
                <a:latin typeface="Arial" panose="020B0604020202020204" pitchFamily="34" charset="0"/>
                <a:cs typeface="Arial" panose="020B0604020202020204" pitchFamily="34" charset="0"/>
              </a:rPr>
              <a:t>Use the mentor/mentee form to clarify expectations</a:t>
            </a:r>
          </a:p>
          <a:p>
            <a:pPr marL="457200" indent="-457200">
              <a:buFont typeface="Arial" panose="020B0604020202020204" pitchFamily="34" charset="0"/>
              <a:buChar char="•"/>
            </a:pPr>
            <a:r>
              <a:rPr lang="en-US" sz="3200">
                <a:latin typeface="Arial" panose="020B0604020202020204" pitchFamily="34" charset="0"/>
                <a:cs typeface="Arial" panose="020B0604020202020204" pitchFamily="34" charset="0"/>
              </a:rPr>
              <a:t>Understand your project</a:t>
            </a:r>
          </a:p>
          <a:p>
            <a:pPr marL="457200" indent="-457200">
              <a:buFont typeface="Arial" panose="020B0604020202020204" pitchFamily="34" charset="0"/>
              <a:buChar char="•"/>
            </a:pPr>
            <a:r>
              <a:rPr lang="en-US" sz="3200">
                <a:latin typeface="Arial" panose="020B0604020202020204" pitchFamily="34" charset="0"/>
                <a:cs typeface="Arial" panose="020B0604020202020204" pitchFamily="34" charset="0"/>
              </a:rPr>
              <a:t>Be communicative</a:t>
            </a:r>
          </a:p>
          <a:p>
            <a:pPr marL="914400" lvl="1" indent="-457200">
              <a:buFont typeface="Arial" panose="020B0604020202020204" pitchFamily="34" charset="0"/>
              <a:buChar char="•"/>
            </a:pPr>
            <a:r>
              <a:rPr lang="en-US" sz="3200">
                <a:latin typeface="Arial" panose="020B0604020202020204" pitchFamily="34" charset="0"/>
                <a:cs typeface="Arial" panose="020B0604020202020204" pitchFamily="34" charset="0"/>
              </a:rPr>
              <a:t>Ask questions!</a:t>
            </a:r>
          </a:p>
          <a:p>
            <a:pPr marL="914400" lvl="1" indent="-457200">
              <a:buFont typeface="Arial" panose="020B0604020202020204" pitchFamily="34" charset="0"/>
              <a:buChar char="•"/>
            </a:pPr>
            <a:r>
              <a:rPr lang="en-US" sz="3200">
                <a:latin typeface="Arial" panose="020B0604020202020204" pitchFamily="34" charset="0"/>
                <a:cs typeface="Arial" panose="020B0604020202020204" pitchFamily="34" charset="0"/>
              </a:rPr>
              <a:t>Share your ideas</a:t>
            </a:r>
          </a:p>
          <a:p>
            <a:pPr marL="457200" indent="-457200">
              <a:buFont typeface="Arial" panose="020B0604020202020204" pitchFamily="34" charset="0"/>
              <a:buChar char="•"/>
            </a:pPr>
            <a:r>
              <a:rPr lang="en-US" sz="3200">
                <a:latin typeface="Arial" panose="020B0604020202020204" pitchFamily="34" charset="0"/>
                <a:cs typeface="Arial" panose="020B0604020202020204" pitchFamily="34" charset="0"/>
              </a:rPr>
              <a:t>Be organized</a:t>
            </a:r>
          </a:p>
          <a:p>
            <a:pPr marL="457200" indent="-457200">
              <a:buFont typeface="Arial" panose="020B0604020202020204" pitchFamily="34" charset="0"/>
              <a:buChar char="•"/>
            </a:pPr>
            <a:r>
              <a:rPr lang="en-US" sz="3200">
                <a:latin typeface="Arial" panose="020B0604020202020204" pitchFamily="34" charset="0"/>
                <a:cs typeface="Arial" panose="020B0604020202020204" pitchFamily="34" charset="0"/>
              </a:rPr>
              <a:t>Be a courteous lab mate</a:t>
            </a:r>
          </a:p>
          <a:p>
            <a:pPr marL="457200" indent="-457200">
              <a:buFont typeface="Arial" panose="020B0604020202020204" pitchFamily="34" charset="0"/>
              <a:buChar char="•"/>
            </a:pPr>
            <a:r>
              <a:rPr lang="en-US" sz="3200">
                <a:latin typeface="Arial" panose="020B0604020202020204" pitchFamily="34" charset="0"/>
                <a:cs typeface="Arial" panose="020B0604020202020204" pitchFamily="34" charset="0"/>
              </a:rPr>
              <a:t>Remember that science is a </a:t>
            </a:r>
          </a:p>
          <a:p>
            <a:r>
              <a:rPr lang="en-US" sz="3200">
                <a:latin typeface="Arial" panose="020B0604020202020204" pitchFamily="34" charset="0"/>
                <a:cs typeface="Arial" panose="020B0604020202020204" pitchFamily="34" charset="0"/>
              </a:rPr>
              <a:t>	small world</a:t>
            </a:r>
          </a:p>
        </p:txBody>
      </p:sp>
    </p:spTree>
    <p:extLst>
      <p:ext uri="{BB962C8B-B14F-4D97-AF65-F5344CB8AC3E}">
        <p14:creationId xmlns:p14="http://schemas.microsoft.com/office/powerpoint/2010/main" val="1731998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7" name="TextBox 6">
            <a:extLst>
              <a:ext uri="{FF2B5EF4-FFF2-40B4-BE49-F238E27FC236}">
                <a16:creationId xmlns:a16="http://schemas.microsoft.com/office/drawing/2014/main" id="{0332E1EA-F0F6-F996-8F0A-FD4146AD0A37}"/>
              </a:ext>
            </a:extLst>
          </p:cNvPr>
          <p:cNvSpPr txBox="1"/>
          <p:nvPr/>
        </p:nvSpPr>
        <p:spPr>
          <a:xfrm>
            <a:off x="1123965" y="244835"/>
            <a:ext cx="9944069" cy="923330"/>
          </a:xfrm>
          <a:prstGeom prst="rect">
            <a:avLst/>
          </a:prstGeom>
          <a:noFill/>
        </p:spPr>
        <p:txBody>
          <a:bodyPr wrap="none" rtlCol="0">
            <a:spAutoFit/>
          </a:bodyPr>
          <a:lstStyle/>
          <a:p>
            <a:r>
              <a:rPr lang="en-US" sz="5400" b="1">
                <a:latin typeface="Arial" panose="020B0604020202020204" pitchFamily="34" charset="0"/>
                <a:cs typeface="Arial" panose="020B0604020202020204" pitchFamily="34" charset="0"/>
              </a:rPr>
              <a:t>Tips for a successful summer</a:t>
            </a:r>
          </a:p>
        </p:txBody>
      </p:sp>
      <p:sp>
        <p:nvSpPr>
          <p:cNvPr id="2" name="TextBox 1">
            <a:extLst>
              <a:ext uri="{FF2B5EF4-FFF2-40B4-BE49-F238E27FC236}">
                <a16:creationId xmlns:a16="http://schemas.microsoft.com/office/drawing/2014/main" id="{F1C516E6-2296-D75A-DCF6-63BB489F07CC}"/>
              </a:ext>
            </a:extLst>
          </p:cNvPr>
          <p:cNvSpPr txBox="1"/>
          <p:nvPr/>
        </p:nvSpPr>
        <p:spPr>
          <a:xfrm>
            <a:off x="712838" y="1168165"/>
            <a:ext cx="10528319" cy="5632311"/>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Outside the lab:</a:t>
            </a:r>
          </a:p>
          <a:p>
            <a:pPr marL="457200" indent="-457200">
              <a:buFont typeface="Arial" panose="020B0604020202020204" pitchFamily="34" charset="0"/>
              <a:buChar char="•"/>
            </a:pPr>
            <a:r>
              <a:rPr lang="en-US" sz="3200">
                <a:latin typeface="Arial" panose="020B0604020202020204" pitchFamily="34" charset="0"/>
                <a:cs typeface="Arial" panose="020B0604020202020204" pitchFamily="34" charset="0"/>
              </a:rPr>
              <a:t>Be courteous and professional to all</a:t>
            </a:r>
          </a:p>
          <a:p>
            <a:pPr marL="457200" indent="-457200">
              <a:buFont typeface="Arial" panose="020B0604020202020204" pitchFamily="34" charset="0"/>
              <a:buChar char="•"/>
            </a:pPr>
            <a:r>
              <a:rPr lang="en-US" sz="3200">
                <a:latin typeface="Arial" panose="020B0604020202020204" pitchFamily="34" charset="0"/>
                <a:cs typeface="Arial" panose="020B0604020202020204" pitchFamily="34" charset="0"/>
              </a:rPr>
              <a:t>Participate in social events</a:t>
            </a:r>
          </a:p>
          <a:p>
            <a:pPr marL="457200" indent="-457200">
              <a:buFont typeface="Arial" panose="020B0604020202020204" pitchFamily="34" charset="0"/>
              <a:buChar char="•"/>
            </a:pPr>
            <a:r>
              <a:rPr lang="en-US" sz="3200">
                <a:latin typeface="Arial" panose="020B0604020202020204" pitchFamily="34" charset="0"/>
                <a:cs typeface="Arial" panose="020B0604020202020204" pitchFamily="34" charset="0"/>
              </a:rPr>
              <a:t>Explore Nashville ~ free events will be listed in our newsletter</a:t>
            </a:r>
          </a:p>
          <a:p>
            <a:pPr marL="457200" indent="-457200">
              <a:buFont typeface="Arial" panose="020B0604020202020204" pitchFamily="34" charset="0"/>
              <a:buChar char="•"/>
            </a:pPr>
            <a:r>
              <a:rPr lang="en-US" sz="3200">
                <a:latin typeface="Arial" panose="020B0604020202020204" pitchFamily="34" charset="0"/>
                <a:cs typeface="Arial" panose="020B0604020202020204" pitchFamily="34" charset="0"/>
              </a:rPr>
              <a:t>Be responsible and courteous in your apartment</a:t>
            </a:r>
          </a:p>
          <a:p>
            <a:pPr marL="457200" indent="-457200">
              <a:buFont typeface="Arial" panose="020B0604020202020204" pitchFamily="34" charset="0"/>
              <a:buChar char="•"/>
            </a:pPr>
            <a:r>
              <a:rPr lang="en-US" sz="3200">
                <a:latin typeface="Arial" panose="020B0604020202020204" pitchFamily="34" charset="0"/>
                <a:cs typeface="Arial" panose="020B0604020202020204" pitchFamily="34" charset="0"/>
              </a:rPr>
              <a:t>Be safe</a:t>
            </a:r>
          </a:p>
          <a:p>
            <a:pPr marL="457200" indent="-457200">
              <a:buFont typeface="Arial" panose="020B0604020202020204" pitchFamily="34" charset="0"/>
              <a:buChar char="•"/>
            </a:pPr>
            <a:r>
              <a:rPr lang="en-US" sz="3200">
                <a:latin typeface="Arial" panose="020B0604020202020204" pitchFamily="34" charset="0"/>
                <a:cs typeface="Arial" panose="020B0604020202020204" pitchFamily="34" charset="0"/>
              </a:rPr>
              <a:t>Have fun ~</a:t>
            </a:r>
          </a:p>
          <a:p>
            <a:endParaRPr lang="en-US" sz="32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If you have problems or concerns, contact your Program Director</a:t>
            </a:r>
          </a:p>
          <a:p>
            <a:r>
              <a:rPr lang="en-US" sz="2400">
                <a:latin typeface="Arial" panose="020B0604020202020204" pitchFamily="34" charset="0"/>
                <a:cs typeface="Arial" panose="020B0604020202020204" pitchFamily="34" charset="0"/>
              </a:rPr>
              <a:t>	or Steph at </a:t>
            </a:r>
            <a:r>
              <a:rPr lang="en-US" sz="2400">
                <a:latin typeface="Arial" panose="020B0604020202020204" pitchFamily="34" charset="0"/>
                <a:cs typeface="Arial" panose="020B0604020202020204" pitchFamily="34" charset="0"/>
                <a:hlinkClick r:id="rId3"/>
              </a:rPr>
              <a:t>stephanie.richards@vanderbilt.edu</a:t>
            </a:r>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	or RC Stabile at </a:t>
            </a:r>
            <a:r>
              <a:rPr lang="en-US" sz="2400">
                <a:latin typeface="Arial" panose="020B0604020202020204" pitchFamily="34" charset="0"/>
                <a:cs typeface="Arial" panose="020B0604020202020204" pitchFamily="34" charset="0"/>
                <a:hlinkClick r:id="rId4"/>
              </a:rPr>
              <a:t>rc.stabile@vanderbilt.edu</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455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7" name="TextBox 6">
            <a:extLst>
              <a:ext uri="{FF2B5EF4-FFF2-40B4-BE49-F238E27FC236}">
                <a16:creationId xmlns:a16="http://schemas.microsoft.com/office/drawing/2014/main" id="{0332E1EA-F0F6-F996-8F0A-FD4146AD0A37}"/>
              </a:ext>
            </a:extLst>
          </p:cNvPr>
          <p:cNvSpPr txBox="1"/>
          <p:nvPr/>
        </p:nvSpPr>
        <p:spPr>
          <a:xfrm>
            <a:off x="1123965" y="244835"/>
            <a:ext cx="9789859" cy="707886"/>
          </a:xfrm>
          <a:prstGeom prst="rect">
            <a:avLst/>
          </a:prstGeom>
          <a:noFill/>
        </p:spPr>
        <p:txBody>
          <a:bodyPr wrap="none" rtlCol="0">
            <a:spAutoFit/>
          </a:bodyPr>
          <a:lstStyle/>
          <a:p>
            <a:r>
              <a:rPr lang="en-US" sz="4000" b="1">
                <a:latin typeface="Arial" panose="020B0604020202020204" pitchFamily="34" charset="0"/>
                <a:cs typeface="Arial" panose="020B0604020202020204" pitchFamily="34" charset="0"/>
              </a:rPr>
              <a:t>Asking for a Letter of Recommendation</a:t>
            </a:r>
          </a:p>
        </p:txBody>
      </p:sp>
      <p:sp>
        <p:nvSpPr>
          <p:cNvPr id="2" name="TextBox 1">
            <a:extLst>
              <a:ext uri="{FF2B5EF4-FFF2-40B4-BE49-F238E27FC236}">
                <a16:creationId xmlns:a16="http://schemas.microsoft.com/office/drawing/2014/main" id="{F1C516E6-2296-D75A-DCF6-63BB489F07CC}"/>
              </a:ext>
            </a:extLst>
          </p:cNvPr>
          <p:cNvSpPr txBox="1"/>
          <p:nvPr/>
        </p:nvSpPr>
        <p:spPr>
          <a:xfrm>
            <a:off x="576905" y="1072183"/>
            <a:ext cx="10753082" cy="5401479"/>
          </a:xfrm>
          <a:prstGeom prst="rect">
            <a:avLst/>
          </a:prstGeom>
          <a:noFill/>
        </p:spPr>
        <p:txBody>
          <a:bodyPr wrap="square" rtlCol="0">
            <a:spAutoFit/>
          </a:bodyPr>
          <a:lstStyle/>
          <a:p>
            <a:pPr>
              <a:spcBef>
                <a:spcPts val="600"/>
              </a:spcBef>
            </a:pPr>
            <a:r>
              <a:rPr lang="en-US" sz="3200" b="1">
                <a:latin typeface="Arial" panose="020B0604020202020204" pitchFamily="34" charset="0"/>
                <a:cs typeface="Arial" panose="020B0604020202020204" pitchFamily="34" charset="0"/>
              </a:rPr>
              <a:t>If you are applying this coming fall:</a:t>
            </a:r>
          </a:p>
          <a:p>
            <a:pPr marL="457200" indent="-457200">
              <a:spcBef>
                <a:spcPts val="600"/>
              </a:spcBef>
              <a:buFont typeface="Arial" panose="020B0604020202020204" pitchFamily="34" charset="0"/>
              <a:buChar char="•"/>
            </a:pPr>
            <a:r>
              <a:rPr lang="en-US" sz="3200">
                <a:latin typeface="Arial" panose="020B0604020202020204" pitchFamily="34" charset="0"/>
                <a:cs typeface="Arial" panose="020B0604020202020204" pitchFamily="34" charset="0"/>
              </a:rPr>
              <a:t>Ask near the end of your internship</a:t>
            </a:r>
          </a:p>
          <a:p>
            <a:pPr marL="457200" indent="-457200">
              <a:spcBef>
                <a:spcPts val="600"/>
              </a:spcBef>
              <a:buFont typeface="Arial" panose="020B0604020202020204" pitchFamily="34" charset="0"/>
              <a:buChar char="•"/>
            </a:pPr>
            <a:r>
              <a:rPr lang="en-US" sz="3200">
                <a:latin typeface="Arial" panose="020B0604020202020204" pitchFamily="34" charset="0"/>
                <a:cs typeface="Arial" panose="020B0604020202020204" pitchFamily="34" charset="0"/>
              </a:rPr>
              <a:t>Ask if they feel comfortable writing a strong and supportive letter for the programs you are applying to</a:t>
            </a:r>
          </a:p>
          <a:p>
            <a:pPr marL="457200" indent="-457200">
              <a:spcBef>
                <a:spcPts val="600"/>
              </a:spcBef>
              <a:buFont typeface="Arial" panose="020B0604020202020204" pitchFamily="34" charset="0"/>
              <a:buChar char="•"/>
            </a:pPr>
            <a:r>
              <a:rPr lang="en-US" sz="3200">
                <a:latin typeface="Arial" panose="020B0604020202020204" pitchFamily="34" charset="0"/>
                <a:cs typeface="Arial" panose="020B0604020202020204" pitchFamily="34" charset="0"/>
              </a:rPr>
              <a:t>Follow up this fall with a list of programs, with links and deadlines</a:t>
            </a:r>
          </a:p>
          <a:p>
            <a:pPr marL="457200" indent="-457200">
              <a:spcBef>
                <a:spcPts val="600"/>
              </a:spcBef>
              <a:buFont typeface="Arial" panose="020B0604020202020204" pitchFamily="34" charset="0"/>
              <a:buChar char="•"/>
            </a:pPr>
            <a:r>
              <a:rPr lang="en-US" sz="3200">
                <a:latin typeface="Arial" panose="020B0604020202020204" pitchFamily="34" charset="0"/>
                <a:cs typeface="Arial" panose="020B0604020202020204" pitchFamily="34" charset="0"/>
              </a:rPr>
              <a:t>Tell them what you learned/appreciated about your summer experience</a:t>
            </a:r>
          </a:p>
          <a:p>
            <a:pPr marL="457200" indent="-457200">
              <a:spcBef>
                <a:spcPts val="600"/>
              </a:spcBef>
              <a:buFont typeface="Arial" panose="020B0604020202020204" pitchFamily="34" charset="0"/>
              <a:buChar char="•"/>
            </a:pPr>
            <a:r>
              <a:rPr lang="en-US" sz="3200">
                <a:latin typeface="Arial" panose="020B0604020202020204" pitchFamily="34" charset="0"/>
                <a:cs typeface="Arial" panose="020B0604020202020204" pitchFamily="34" charset="0"/>
              </a:rPr>
              <a:t>If you work with a postdoc or student, make sure the letter is sent by and cosigned by the lab PI.</a:t>
            </a:r>
          </a:p>
        </p:txBody>
      </p:sp>
    </p:spTree>
    <p:extLst>
      <p:ext uri="{BB962C8B-B14F-4D97-AF65-F5344CB8AC3E}">
        <p14:creationId xmlns:p14="http://schemas.microsoft.com/office/powerpoint/2010/main" val="3803561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7" name="TextBox 6">
            <a:extLst>
              <a:ext uri="{FF2B5EF4-FFF2-40B4-BE49-F238E27FC236}">
                <a16:creationId xmlns:a16="http://schemas.microsoft.com/office/drawing/2014/main" id="{0332E1EA-F0F6-F996-8F0A-FD4146AD0A37}"/>
              </a:ext>
            </a:extLst>
          </p:cNvPr>
          <p:cNvSpPr txBox="1"/>
          <p:nvPr/>
        </p:nvSpPr>
        <p:spPr>
          <a:xfrm>
            <a:off x="1123965" y="244835"/>
            <a:ext cx="9789859" cy="707886"/>
          </a:xfrm>
          <a:prstGeom prst="rect">
            <a:avLst/>
          </a:prstGeom>
          <a:noFill/>
        </p:spPr>
        <p:txBody>
          <a:bodyPr wrap="none" rtlCol="0">
            <a:spAutoFit/>
          </a:bodyPr>
          <a:lstStyle/>
          <a:p>
            <a:r>
              <a:rPr lang="en-US" sz="4000" b="1">
                <a:latin typeface="Arial" panose="020B0604020202020204" pitchFamily="34" charset="0"/>
                <a:cs typeface="Arial" panose="020B0604020202020204" pitchFamily="34" charset="0"/>
              </a:rPr>
              <a:t>Asking for a Letter of Recommendation</a:t>
            </a:r>
          </a:p>
        </p:txBody>
      </p:sp>
      <p:sp>
        <p:nvSpPr>
          <p:cNvPr id="2" name="TextBox 1">
            <a:extLst>
              <a:ext uri="{FF2B5EF4-FFF2-40B4-BE49-F238E27FC236}">
                <a16:creationId xmlns:a16="http://schemas.microsoft.com/office/drawing/2014/main" id="{F1C516E6-2296-D75A-DCF6-63BB489F07CC}"/>
              </a:ext>
            </a:extLst>
          </p:cNvPr>
          <p:cNvSpPr txBox="1"/>
          <p:nvPr/>
        </p:nvSpPr>
        <p:spPr>
          <a:xfrm>
            <a:off x="368183" y="964079"/>
            <a:ext cx="10753082" cy="5355312"/>
          </a:xfrm>
          <a:prstGeom prst="rect">
            <a:avLst/>
          </a:prstGeom>
          <a:noFill/>
        </p:spPr>
        <p:txBody>
          <a:bodyPr wrap="square" rtlCol="0">
            <a:spAutoFit/>
          </a:bodyPr>
          <a:lstStyle/>
          <a:p>
            <a:pPr>
              <a:spcBef>
                <a:spcPts val="1200"/>
              </a:spcBef>
            </a:pPr>
            <a:r>
              <a:rPr lang="en-US" sz="3200" b="1">
                <a:latin typeface="Arial" panose="020B0604020202020204" pitchFamily="34" charset="0"/>
                <a:cs typeface="Arial" panose="020B0604020202020204" pitchFamily="34" charset="0"/>
              </a:rPr>
              <a:t>If you are applying in a year or more from now:</a:t>
            </a:r>
          </a:p>
          <a:p>
            <a:pPr marL="457200" indent="-457200">
              <a:spcBef>
                <a:spcPts val="1200"/>
              </a:spcBef>
              <a:buFont typeface="Arial" panose="020B0604020202020204" pitchFamily="34" charset="0"/>
              <a:buChar char="•"/>
            </a:pPr>
            <a:r>
              <a:rPr lang="en-US" sz="2800">
                <a:latin typeface="Arial" panose="020B0604020202020204" pitchFamily="34" charset="0"/>
                <a:cs typeface="Arial" panose="020B0604020202020204" pitchFamily="34" charset="0"/>
              </a:rPr>
              <a:t>Ask near the end of your internship</a:t>
            </a:r>
          </a:p>
          <a:p>
            <a:pPr marL="457200" indent="-457200">
              <a:spcBef>
                <a:spcPts val="1200"/>
              </a:spcBef>
              <a:buFont typeface="Arial" panose="020B0604020202020204" pitchFamily="34" charset="0"/>
              <a:buChar char="•"/>
            </a:pPr>
            <a:r>
              <a:rPr lang="en-US" sz="2800">
                <a:latin typeface="Arial" panose="020B0604020202020204" pitchFamily="34" charset="0"/>
                <a:cs typeface="Arial" panose="020B0604020202020204" pitchFamily="34" charset="0"/>
              </a:rPr>
              <a:t>Ask if they feel comfortable writing a strong and supportive letter for the programs you are applying to in the future.</a:t>
            </a:r>
            <a:endParaRPr lang="en-US" sz="3200" b="1">
              <a:latin typeface="Arial" panose="020B0604020202020204" pitchFamily="34" charset="0"/>
              <a:cs typeface="Arial" panose="020B0604020202020204" pitchFamily="34" charset="0"/>
            </a:endParaRPr>
          </a:p>
          <a:p>
            <a:pPr>
              <a:spcBef>
                <a:spcPts val="1200"/>
              </a:spcBef>
            </a:pPr>
            <a:r>
              <a:rPr lang="en-US" sz="3200" b="1">
                <a:latin typeface="Arial" panose="020B0604020202020204" pitchFamily="34" charset="0"/>
                <a:cs typeface="Arial" panose="020B0604020202020204" pitchFamily="34" charset="0"/>
              </a:rPr>
              <a:t>Next Year</a:t>
            </a:r>
            <a:r>
              <a:rPr lang="en-US" sz="3200">
                <a:latin typeface="Arial" panose="020B0604020202020204" pitchFamily="34" charset="0"/>
                <a:cs typeface="Arial" panose="020B0604020202020204" pitchFamily="34" charset="0"/>
              </a:rPr>
              <a:t>:…Follow up this fall with a list of programs, with links and deadlines</a:t>
            </a:r>
          </a:p>
          <a:p>
            <a:pPr marL="457200" indent="-457200">
              <a:spcBef>
                <a:spcPts val="1200"/>
              </a:spcBef>
              <a:buFont typeface="Arial" panose="020B0604020202020204" pitchFamily="34" charset="0"/>
              <a:buChar char="•"/>
            </a:pPr>
            <a:r>
              <a:rPr lang="en-US" sz="2800">
                <a:latin typeface="Arial" panose="020B0604020202020204" pitchFamily="34" charset="0"/>
                <a:cs typeface="Arial" panose="020B0604020202020204" pitchFamily="34" charset="0"/>
              </a:rPr>
              <a:t>Tell them what you learned/appreciated about your summer experience</a:t>
            </a:r>
          </a:p>
          <a:p>
            <a:pPr marL="457200" indent="-457200">
              <a:spcBef>
                <a:spcPts val="1200"/>
              </a:spcBef>
              <a:buFont typeface="Arial" panose="020B0604020202020204" pitchFamily="34" charset="0"/>
              <a:buChar char="•"/>
            </a:pPr>
            <a:r>
              <a:rPr lang="en-US" sz="2800">
                <a:latin typeface="Arial" panose="020B0604020202020204" pitchFamily="34" charset="0"/>
                <a:cs typeface="Arial" panose="020B0604020202020204" pitchFamily="34" charset="0"/>
              </a:rPr>
              <a:t>If you work with a postdoc or student, make sure the letter is sent by and cosigned by the lab PI.</a:t>
            </a:r>
          </a:p>
        </p:txBody>
      </p:sp>
    </p:spTree>
    <p:extLst>
      <p:ext uri="{BB962C8B-B14F-4D97-AF65-F5344CB8AC3E}">
        <p14:creationId xmlns:p14="http://schemas.microsoft.com/office/powerpoint/2010/main" val="372530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7" name="TextBox 6">
            <a:extLst>
              <a:ext uri="{FF2B5EF4-FFF2-40B4-BE49-F238E27FC236}">
                <a16:creationId xmlns:a16="http://schemas.microsoft.com/office/drawing/2014/main" id="{0332E1EA-F0F6-F996-8F0A-FD4146AD0A37}"/>
              </a:ext>
            </a:extLst>
          </p:cNvPr>
          <p:cNvSpPr txBox="1"/>
          <p:nvPr/>
        </p:nvSpPr>
        <p:spPr>
          <a:xfrm>
            <a:off x="2199052" y="224957"/>
            <a:ext cx="7508787" cy="707886"/>
          </a:xfrm>
          <a:prstGeom prst="rect">
            <a:avLst/>
          </a:prstGeom>
          <a:noFill/>
        </p:spPr>
        <p:txBody>
          <a:bodyPr wrap="none" rtlCol="0">
            <a:spAutoFit/>
          </a:bodyPr>
          <a:lstStyle/>
          <a:p>
            <a:r>
              <a:rPr lang="en-US" sz="4000" b="1">
                <a:latin typeface="Arial" panose="020B0604020202020204" pitchFamily="34" charset="0"/>
                <a:cs typeface="Arial" panose="020B0604020202020204" pitchFamily="34" charset="0"/>
              </a:rPr>
              <a:t>End of Summer Presentations</a:t>
            </a:r>
          </a:p>
        </p:txBody>
      </p:sp>
      <p:sp>
        <p:nvSpPr>
          <p:cNvPr id="2" name="TextBox 1">
            <a:extLst>
              <a:ext uri="{FF2B5EF4-FFF2-40B4-BE49-F238E27FC236}">
                <a16:creationId xmlns:a16="http://schemas.microsoft.com/office/drawing/2014/main" id="{F1C516E6-2296-D75A-DCF6-63BB489F07CC}"/>
              </a:ext>
            </a:extLst>
          </p:cNvPr>
          <p:cNvSpPr txBox="1"/>
          <p:nvPr/>
        </p:nvSpPr>
        <p:spPr>
          <a:xfrm>
            <a:off x="576905" y="1201392"/>
            <a:ext cx="10753082" cy="4985980"/>
          </a:xfrm>
          <a:prstGeom prst="rect">
            <a:avLst/>
          </a:prstGeom>
          <a:noFill/>
        </p:spPr>
        <p:txBody>
          <a:bodyPr wrap="square" rtlCol="0">
            <a:spAutoFit/>
          </a:bodyPr>
          <a:lstStyle/>
          <a:p>
            <a:pPr>
              <a:spcBef>
                <a:spcPts val="600"/>
              </a:spcBef>
            </a:pPr>
            <a:r>
              <a:rPr lang="en-US" sz="3200" b="1">
                <a:latin typeface="Arial" panose="020B0604020202020204" pitchFamily="34" charset="0"/>
                <a:cs typeface="Arial" panose="020B0604020202020204" pitchFamily="34" charset="0"/>
              </a:rPr>
              <a:t>Some Programs will organize their own presentation event</a:t>
            </a:r>
          </a:p>
          <a:p>
            <a:pPr>
              <a:spcBef>
                <a:spcPts val="600"/>
              </a:spcBef>
            </a:pPr>
            <a:endParaRPr lang="en-US" sz="3200" b="1">
              <a:latin typeface="Arial" panose="020B0604020202020204" pitchFamily="34" charset="0"/>
              <a:cs typeface="Arial" panose="020B0604020202020204" pitchFamily="34" charset="0"/>
            </a:endParaRPr>
          </a:p>
          <a:p>
            <a:pPr>
              <a:spcBef>
                <a:spcPts val="600"/>
              </a:spcBef>
            </a:pPr>
            <a:r>
              <a:rPr lang="en-US" sz="3200" b="1">
                <a:latin typeface="Arial" panose="020B0604020202020204" pitchFamily="34" charset="0"/>
                <a:cs typeface="Arial" panose="020B0604020202020204" pitchFamily="34" charset="0"/>
              </a:rPr>
              <a:t>Some Programs will have their interns participate in the VSSA poster session</a:t>
            </a:r>
          </a:p>
          <a:p>
            <a:pPr marL="457200" indent="-457200">
              <a:spcBef>
                <a:spcPts val="600"/>
              </a:spcBef>
              <a:buFont typeface="Arial" panose="020B0604020202020204" pitchFamily="34" charset="0"/>
              <a:buChar char="•"/>
            </a:pPr>
            <a:r>
              <a:rPr lang="en-US" sz="3200">
                <a:latin typeface="Arial" panose="020B0604020202020204" pitchFamily="34" charset="0"/>
                <a:cs typeface="Arial" panose="020B0604020202020204" pitchFamily="34" charset="0"/>
              </a:rPr>
              <a:t>Thursday June 31, In Light Hall Lobby</a:t>
            </a:r>
          </a:p>
          <a:p>
            <a:pPr>
              <a:spcBef>
                <a:spcPts val="600"/>
              </a:spcBef>
            </a:pPr>
            <a:endParaRPr lang="en-US" sz="3200">
              <a:latin typeface="Arial" panose="020B0604020202020204" pitchFamily="34" charset="0"/>
              <a:cs typeface="Arial" panose="020B0604020202020204" pitchFamily="34" charset="0"/>
            </a:endParaRPr>
          </a:p>
          <a:p>
            <a:pPr>
              <a:spcBef>
                <a:spcPts val="600"/>
              </a:spcBef>
            </a:pPr>
            <a:r>
              <a:rPr lang="en-US" sz="3200">
                <a:latin typeface="Arial" panose="020B0604020202020204" pitchFamily="34" charset="0"/>
                <a:cs typeface="Arial" panose="020B0604020202020204" pitchFamily="34" charset="0"/>
              </a:rPr>
              <a:t>Check with your Program Director or PI</a:t>
            </a:r>
          </a:p>
          <a:p>
            <a:pPr>
              <a:spcBef>
                <a:spcPts val="600"/>
              </a:spcBef>
            </a:pPr>
            <a:r>
              <a:rPr lang="en-US" sz="3200">
                <a:latin typeface="Arial" panose="020B0604020202020204" pitchFamily="34" charset="0"/>
                <a:cs typeface="Arial" panose="020B0604020202020204" pitchFamily="34" charset="0"/>
              </a:rPr>
              <a:t>Poster printing resources are in the VSSA Handbook</a:t>
            </a:r>
          </a:p>
        </p:txBody>
      </p:sp>
    </p:spTree>
    <p:extLst>
      <p:ext uri="{BB962C8B-B14F-4D97-AF65-F5344CB8AC3E}">
        <p14:creationId xmlns:p14="http://schemas.microsoft.com/office/powerpoint/2010/main" val="2495537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2" name="Title 2">
            <a:extLst>
              <a:ext uri="{FF2B5EF4-FFF2-40B4-BE49-F238E27FC236}">
                <a16:creationId xmlns:a16="http://schemas.microsoft.com/office/drawing/2014/main" id="{9A91726F-ABCE-46A8-D976-9CEFE0010FE4}"/>
              </a:ext>
            </a:extLst>
          </p:cNvPr>
          <p:cNvSpPr txBox="1">
            <a:spLocks/>
          </p:cNvSpPr>
          <p:nvPr/>
        </p:nvSpPr>
        <p:spPr>
          <a:xfrm>
            <a:off x="496912" y="440771"/>
            <a:ext cx="10084991" cy="9775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latin typeface="Arial" panose="020B0604020202020204" pitchFamily="34" charset="0"/>
                <a:cs typeface="Arial" panose="020B0604020202020204" pitchFamily="34" charset="0"/>
              </a:rPr>
              <a:t>Questions?</a:t>
            </a:r>
          </a:p>
        </p:txBody>
      </p:sp>
      <p:sp>
        <p:nvSpPr>
          <p:cNvPr id="3" name="Content Placeholder 3">
            <a:extLst>
              <a:ext uri="{FF2B5EF4-FFF2-40B4-BE49-F238E27FC236}">
                <a16:creationId xmlns:a16="http://schemas.microsoft.com/office/drawing/2014/main" id="{28AA4736-844D-A8D8-5343-0723F2C11AD3}"/>
              </a:ext>
            </a:extLst>
          </p:cNvPr>
          <p:cNvSpPr txBox="1">
            <a:spLocks/>
          </p:cNvSpPr>
          <p:nvPr/>
        </p:nvSpPr>
        <p:spPr>
          <a:xfrm>
            <a:off x="384938" y="1418289"/>
            <a:ext cx="7278132" cy="499512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en-US" sz="2800">
                <a:latin typeface="Arial" panose="020B0604020202020204" pitchFamily="34" charset="0"/>
                <a:cs typeface="Arial" panose="020B0604020202020204" pitchFamily="34" charset="0"/>
              </a:rPr>
              <a:t>Contact:</a:t>
            </a:r>
          </a:p>
          <a:p>
            <a:pPr algn="l"/>
            <a:r>
              <a:rPr lang="en-US" sz="2800">
                <a:latin typeface="Arial" panose="020B0604020202020204" pitchFamily="34" charset="0"/>
                <a:cs typeface="Arial" panose="020B0604020202020204" pitchFamily="34" charset="0"/>
              </a:rPr>
              <a:t>Steph: </a:t>
            </a:r>
            <a:r>
              <a:rPr lang="en-US" sz="2800">
                <a:latin typeface="Arial" panose="020B0604020202020204" pitchFamily="34" charset="0"/>
                <a:cs typeface="Arial" panose="020B0604020202020204" pitchFamily="34" charset="0"/>
                <a:hlinkClick r:id="rId3"/>
              </a:rPr>
              <a:t>Stephanie.Richards@vanderbilt.edu</a:t>
            </a:r>
            <a:endParaRPr lang="en-US" sz="2800">
              <a:latin typeface="Arial" panose="020B0604020202020204" pitchFamily="34" charset="0"/>
              <a:cs typeface="Arial" panose="020B0604020202020204" pitchFamily="34" charset="0"/>
            </a:endParaRPr>
          </a:p>
          <a:p>
            <a:pPr algn="l">
              <a:spcAft>
                <a:spcPts val="1200"/>
              </a:spcAft>
            </a:pPr>
            <a:r>
              <a:rPr lang="en-US" sz="2800">
                <a:latin typeface="Arial" panose="020B0604020202020204" pitchFamily="34" charset="0"/>
                <a:cs typeface="Arial" panose="020B0604020202020204" pitchFamily="34" charset="0"/>
              </a:rPr>
              <a:t>	MRB III U3218 (up the ramp, behind 	Suzie’s coffeeshop)</a:t>
            </a:r>
          </a:p>
          <a:p>
            <a:pPr algn="l"/>
            <a:r>
              <a:rPr lang="en-US" sz="2800">
                <a:latin typeface="Arial" panose="020B0604020202020204" pitchFamily="34" charset="0"/>
                <a:cs typeface="Arial" panose="020B0604020202020204" pitchFamily="34" charset="0"/>
              </a:rPr>
              <a:t>Davie: </a:t>
            </a:r>
            <a:r>
              <a:rPr lang="en-US" sz="2800" u="sng" err="1">
                <a:solidFill>
                  <a:schemeClr val="accent1"/>
                </a:solidFill>
                <a:latin typeface="Arial" panose="020B0604020202020204" pitchFamily="34" charset="0"/>
                <a:cs typeface="Arial" panose="020B0604020202020204" pitchFamily="34" charset="0"/>
              </a:rPr>
              <a:t>d.miranda@vanderbilt.edu</a:t>
            </a:r>
            <a:endParaRPr lang="en-US" sz="2800" u="sng">
              <a:solidFill>
                <a:schemeClr val="accent1"/>
              </a:solidFill>
              <a:latin typeface="Arial" panose="020B0604020202020204" pitchFamily="34" charset="0"/>
              <a:cs typeface="Arial" panose="020B0604020202020204" pitchFamily="34" charset="0"/>
            </a:endParaRPr>
          </a:p>
          <a:p>
            <a:pPr algn="l">
              <a:spcAft>
                <a:spcPts val="1200"/>
              </a:spcAft>
            </a:pPr>
            <a:r>
              <a:rPr lang="en-US" sz="2800">
                <a:latin typeface="Arial" panose="020B0604020202020204" pitchFamily="34" charset="0"/>
                <a:cs typeface="Arial" panose="020B0604020202020204" pitchFamily="34" charset="0"/>
              </a:rPr>
              <a:t>	MRB III U3218 (up the ramp, behind 	Suzie’s coffeeshop)</a:t>
            </a:r>
          </a:p>
          <a:p>
            <a:pPr algn="l"/>
            <a:r>
              <a:rPr lang="en-US" sz="2800">
                <a:latin typeface="Arial" panose="020B0604020202020204" pitchFamily="34" charset="0"/>
                <a:cs typeface="Arial" panose="020B0604020202020204" pitchFamily="34" charset="0"/>
              </a:rPr>
              <a:t>RC: </a:t>
            </a:r>
            <a:r>
              <a:rPr lang="en-US" sz="2800">
                <a:latin typeface="Arial" panose="020B0604020202020204" pitchFamily="34" charset="0"/>
                <a:cs typeface="Arial" panose="020B0604020202020204" pitchFamily="34" charset="0"/>
                <a:hlinkClick r:id="rId4"/>
              </a:rPr>
              <a:t>rc.stabile@vanderbilt.edu</a:t>
            </a:r>
            <a:endParaRPr lang="en-US" sz="2800">
              <a:latin typeface="Arial" panose="020B0604020202020204" pitchFamily="34" charset="0"/>
              <a:cs typeface="Arial" panose="020B0604020202020204" pitchFamily="34" charset="0"/>
            </a:endParaRPr>
          </a:p>
          <a:p>
            <a:pPr algn="l">
              <a:spcAft>
                <a:spcPts val="1200"/>
              </a:spcAft>
            </a:pPr>
            <a:r>
              <a:rPr lang="en-US" sz="2800">
                <a:latin typeface="Arial" panose="020B0604020202020204" pitchFamily="34" charset="0"/>
                <a:cs typeface="Arial" panose="020B0604020202020204" pitchFamily="34" charset="0"/>
              </a:rPr>
              <a:t>	MRB IV 9405</a:t>
            </a:r>
          </a:p>
          <a:p>
            <a:pPr algn="l"/>
            <a:r>
              <a:rPr lang="en-US" sz="2800">
                <a:latin typeface="Arial" panose="020B0604020202020204" pitchFamily="34" charset="0"/>
                <a:cs typeface="Arial" panose="020B0604020202020204" pitchFamily="34" charset="0"/>
              </a:rPr>
              <a:t>Aaron: </a:t>
            </a:r>
            <a:r>
              <a:rPr lang="en-US" sz="2800" u="sng">
                <a:solidFill>
                  <a:schemeClr val="accent1"/>
                </a:solidFill>
                <a:latin typeface="Arial" panose="020B0604020202020204" pitchFamily="34" charset="0"/>
                <a:cs typeface="Arial" panose="020B0604020202020204" pitchFamily="34" charset="0"/>
                <a:hlinkClick r:id="rId5"/>
              </a:rPr>
              <a:t>aaron.w.howard@vanderbilt.edu</a:t>
            </a:r>
            <a:endParaRPr lang="en-US" sz="2800" u="sng">
              <a:solidFill>
                <a:schemeClr val="accent1"/>
              </a:solidFill>
              <a:latin typeface="Arial" panose="020B0604020202020204" pitchFamily="34" charset="0"/>
              <a:cs typeface="Arial" panose="020B0604020202020204" pitchFamily="34" charset="0"/>
            </a:endParaRPr>
          </a:p>
        </p:txBody>
      </p:sp>
      <p:pic>
        <p:nvPicPr>
          <p:cNvPr id="6" name="Picture 5" descr="A map of a university&#10;&#10;AI-generated content may be incorrect.">
            <a:extLst>
              <a:ext uri="{FF2B5EF4-FFF2-40B4-BE49-F238E27FC236}">
                <a16:creationId xmlns:a16="http://schemas.microsoft.com/office/drawing/2014/main" id="{2F9A8A9C-1F15-0E6D-C155-BA925136C4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9312" y="1309760"/>
            <a:ext cx="4742688" cy="5548240"/>
          </a:xfrm>
          <a:prstGeom prst="rect">
            <a:avLst/>
          </a:prstGeom>
        </p:spPr>
      </p:pic>
      <p:sp>
        <p:nvSpPr>
          <p:cNvPr id="7" name="Rounded Rectangle 6">
            <a:extLst>
              <a:ext uri="{FF2B5EF4-FFF2-40B4-BE49-F238E27FC236}">
                <a16:creationId xmlns:a16="http://schemas.microsoft.com/office/drawing/2014/main" id="{63798FC7-3192-D571-0AF9-188D039A137B}"/>
              </a:ext>
            </a:extLst>
          </p:cNvPr>
          <p:cNvSpPr/>
          <p:nvPr/>
        </p:nvSpPr>
        <p:spPr>
          <a:xfrm>
            <a:off x="10853796" y="2753139"/>
            <a:ext cx="665656" cy="417444"/>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64F3701D-E40E-38D1-C743-78FF6982F2FF}"/>
              </a:ext>
            </a:extLst>
          </p:cNvPr>
          <p:cNvSpPr/>
          <p:nvPr/>
        </p:nvSpPr>
        <p:spPr>
          <a:xfrm>
            <a:off x="8696739" y="2872409"/>
            <a:ext cx="1948070" cy="3289852"/>
          </a:xfrm>
          <a:custGeom>
            <a:avLst/>
            <a:gdLst>
              <a:gd name="connsiteX0" fmla="*/ 536713 w 1948070"/>
              <a:gd name="connsiteY0" fmla="*/ 3289852 h 3289852"/>
              <a:gd name="connsiteX1" fmla="*/ 586409 w 1948070"/>
              <a:gd name="connsiteY1" fmla="*/ 3269974 h 3289852"/>
              <a:gd name="connsiteX2" fmla="*/ 616226 w 1948070"/>
              <a:gd name="connsiteY2" fmla="*/ 3220278 h 3289852"/>
              <a:gd name="connsiteX3" fmla="*/ 626165 w 1948070"/>
              <a:gd name="connsiteY3" fmla="*/ 3180521 h 3289852"/>
              <a:gd name="connsiteX4" fmla="*/ 626165 w 1948070"/>
              <a:gd name="connsiteY4" fmla="*/ 2753139 h 3289852"/>
              <a:gd name="connsiteX5" fmla="*/ 646044 w 1948070"/>
              <a:gd name="connsiteY5" fmla="*/ 2653748 h 3289852"/>
              <a:gd name="connsiteX6" fmla="*/ 655983 w 1948070"/>
              <a:gd name="connsiteY6" fmla="*/ 2584174 h 3289852"/>
              <a:gd name="connsiteX7" fmla="*/ 665922 w 1948070"/>
              <a:gd name="connsiteY7" fmla="*/ 2464904 h 3289852"/>
              <a:gd name="connsiteX8" fmla="*/ 685800 w 1948070"/>
              <a:gd name="connsiteY8" fmla="*/ 2345634 h 3289852"/>
              <a:gd name="connsiteX9" fmla="*/ 695739 w 1948070"/>
              <a:gd name="connsiteY9" fmla="*/ 2305878 h 3289852"/>
              <a:gd name="connsiteX10" fmla="*/ 715618 w 1948070"/>
              <a:gd name="connsiteY10" fmla="*/ 2246243 h 3289852"/>
              <a:gd name="connsiteX11" fmla="*/ 715618 w 1948070"/>
              <a:gd name="connsiteY11" fmla="*/ 1928191 h 3289852"/>
              <a:gd name="connsiteX12" fmla="*/ 705678 w 1948070"/>
              <a:gd name="connsiteY12" fmla="*/ 1898374 h 3289852"/>
              <a:gd name="connsiteX13" fmla="*/ 675861 w 1948070"/>
              <a:gd name="connsiteY13" fmla="*/ 1878495 h 3289852"/>
              <a:gd name="connsiteX14" fmla="*/ 655983 w 1948070"/>
              <a:gd name="connsiteY14" fmla="*/ 1848678 h 3289852"/>
              <a:gd name="connsiteX15" fmla="*/ 616226 w 1948070"/>
              <a:gd name="connsiteY15" fmla="*/ 1808921 h 3289852"/>
              <a:gd name="connsiteX16" fmla="*/ 606287 w 1948070"/>
              <a:gd name="connsiteY16" fmla="*/ 1779104 h 3289852"/>
              <a:gd name="connsiteX17" fmla="*/ 576470 w 1948070"/>
              <a:gd name="connsiteY17" fmla="*/ 1759226 h 3289852"/>
              <a:gd name="connsiteX18" fmla="*/ 556591 w 1948070"/>
              <a:gd name="connsiteY18" fmla="*/ 1739348 h 3289852"/>
              <a:gd name="connsiteX19" fmla="*/ 467139 w 1948070"/>
              <a:gd name="connsiteY19" fmla="*/ 1719469 h 3289852"/>
              <a:gd name="connsiteX20" fmla="*/ 298174 w 1948070"/>
              <a:gd name="connsiteY20" fmla="*/ 1709530 h 3289852"/>
              <a:gd name="connsiteX21" fmla="*/ 79513 w 1948070"/>
              <a:gd name="connsiteY21" fmla="*/ 1689652 h 3289852"/>
              <a:gd name="connsiteX22" fmla="*/ 9939 w 1948070"/>
              <a:gd name="connsiteY22" fmla="*/ 1639956 h 3289852"/>
              <a:gd name="connsiteX23" fmla="*/ 0 w 1948070"/>
              <a:gd name="connsiteY23" fmla="*/ 1570382 h 3289852"/>
              <a:gd name="connsiteX24" fmla="*/ 9939 w 1948070"/>
              <a:gd name="connsiteY24" fmla="*/ 1411356 h 3289852"/>
              <a:gd name="connsiteX25" fmla="*/ 29818 w 1948070"/>
              <a:gd name="connsiteY25" fmla="*/ 1272208 h 3289852"/>
              <a:gd name="connsiteX26" fmla="*/ 39757 w 1948070"/>
              <a:gd name="connsiteY26" fmla="*/ 1242391 h 3289852"/>
              <a:gd name="connsiteX27" fmla="*/ 59635 w 1948070"/>
              <a:gd name="connsiteY27" fmla="*/ 1152939 h 3289852"/>
              <a:gd name="connsiteX28" fmla="*/ 69574 w 1948070"/>
              <a:gd name="connsiteY28" fmla="*/ 1123121 h 3289852"/>
              <a:gd name="connsiteX29" fmla="*/ 99391 w 1948070"/>
              <a:gd name="connsiteY29" fmla="*/ 983974 h 3289852"/>
              <a:gd name="connsiteX30" fmla="*/ 119270 w 1948070"/>
              <a:gd name="connsiteY30" fmla="*/ 924339 h 3289852"/>
              <a:gd name="connsiteX31" fmla="*/ 129209 w 1948070"/>
              <a:gd name="connsiteY31" fmla="*/ 894521 h 3289852"/>
              <a:gd name="connsiteX32" fmla="*/ 149087 w 1948070"/>
              <a:gd name="connsiteY32" fmla="*/ 864704 h 3289852"/>
              <a:gd name="connsiteX33" fmla="*/ 178904 w 1948070"/>
              <a:gd name="connsiteY33" fmla="*/ 815008 h 3289852"/>
              <a:gd name="connsiteX34" fmla="*/ 198783 w 1948070"/>
              <a:gd name="connsiteY34" fmla="*/ 755374 h 3289852"/>
              <a:gd name="connsiteX35" fmla="*/ 258418 w 1948070"/>
              <a:gd name="connsiteY35" fmla="*/ 735495 h 3289852"/>
              <a:gd name="connsiteX36" fmla="*/ 288235 w 1948070"/>
              <a:gd name="connsiteY36" fmla="*/ 725556 h 3289852"/>
              <a:gd name="connsiteX37" fmla="*/ 506896 w 1948070"/>
              <a:gd name="connsiteY37" fmla="*/ 745434 h 3289852"/>
              <a:gd name="connsiteX38" fmla="*/ 745435 w 1948070"/>
              <a:gd name="connsiteY38" fmla="*/ 735495 h 3289852"/>
              <a:gd name="connsiteX39" fmla="*/ 834887 w 1948070"/>
              <a:gd name="connsiteY39" fmla="*/ 705678 h 3289852"/>
              <a:gd name="connsiteX40" fmla="*/ 864704 w 1948070"/>
              <a:gd name="connsiteY40" fmla="*/ 695739 h 3289852"/>
              <a:gd name="connsiteX41" fmla="*/ 904461 w 1948070"/>
              <a:gd name="connsiteY41" fmla="*/ 655982 h 3289852"/>
              <a:gd name="connsiteX42" fmla="*/ 944218 w 1948070"/>
              <a:gd name="connsiteY42" fmla="*/ 596348 h 3289852"/>
              <a:gd name="connsiteX43" fmla="*/ 964096 w 1948070"/>
              <a:gd name="connsiteY43" fmla="*/ 536713 h 3289852"/>
              <a:gd name="connsiteX44" fmla="*/ 1013791 w 1948070"/>
              <a:gd name="connsiteY44" fmla="*/ 487017 h 3289852"/>
              <a:gd name="connsiteX45" fmla="*/ 1033670 w 1948070"/>
              <a:gd name="connsiteY45" fmla="*/ 467139 h 3289852"/>
              <a:gd name="connsiteX46" fmla="*/ 1123122 w 1948070"/>
              <a:gd name="connsiteY46" fmla="*/ 407504 h 3289852"/>
              <a:gd name="connsiteX47" fmla="*/ 1152939 w 1948070"/>
              <a:gd name="connsiteY47" fmla="*/ 387626 h 3289852"/>
              <a:gd name="connsiteX48" fmla="*/ 1202635 w 1948070"/>
              <a:gd name="connsiteY48" fmla="*/ 347869 h 3289852"/>
              <a:gd name="connsiteX49" fmla="*/ 1252331 w 1948070"/>
              <a:gd name="connsiteY49" fmla="*/ 298174 h 3289852"/>
              <a:gd name="connsiteX50" fmla="*/ 1272209 w 1948070"/>
              <a:gd name="connsiteY50" fmla="*/ 278295 h 3289852"/>
              <a:gd name="connsiteX51" fmla="*/ 1302026 w 1948070"/>
              <a:gd name="connsiteY51" fmla="*/ 188843 h 3289852"/>
              <a:gd name="connsiteX52" fmla="*/ 1311965 w 1948070"/>
              <a:gd name="connsiteY52" fmla="*/ 159026 h 3289852"/>
              <a:gd name="connsiteX53" fmla="*/ 1331844 w 1948070"/>
              <a:gd name="connsiteY53" fmla="*/ 39756 h 3289852"/>
              <a:gd name="connsiteX54" fmla="*/ 1341783 w 1948070"/>
              <a:gd name="connsiteY54" fmla="*/ 9939 h 3289852"/>
              <a:gd name="connsiteX55" fmla="*/ 1381539 w 1948070"/>
              <a:gd name="connsiteY55" fmla="*/ 0 h 3289852"/>
              <a:gd name="connsiteX56" fmla="*/ 1858618 w 1948070"/>
              <a:gd name="connsiteY56" fmla="*/ 19878 h 3289852"/>
              <a:gd name="connsiteX57" fmla="*/ 1948070 w 1948070"/>
              <a:gd name="connsiteY57" fmla="*/ 19878 h 32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48070" h="3289852">
                <a:moveTo>
                  <a:pt x="536713" y="3289852"/>
                </a:moveTo>
                <a:cubicBezTo>
                  <a:pt x="553278" y="3283226"/>
                  <a:pt x="570918" y="3278826"/>
                  <a:pt x="586409" y="3269974"/>
                </a:cubicBezTo>
                <a:cubicBezTo>
                  <a:pt x="607731" y="3257790"/>
                  <a:pt x="609991" y="3242100"/>
                  <a:pt x="616226" y="3220278"/>
                </a:cubicBezTo>
                <a:cubicBezTo>
                  <a:pt x="619979" y="3207143"/>
                  <a:pt x="622852" y="3193773"/>
                  <a:pt x="626165" y="3180521"/>
                </a:cubicBezTo>
                <a:cubicBezTo>
                  <a:pt x="610512" y="2977030"/>
                  <a:pt x="610383" y="3037228"/>
                  <a:pt x="626165" y="2753139"/>
                </a:cubicBezTo>
                <a:cubicBezTo>
                  <a:pt x="629278" y="2697104"/>
                  <a:pt x="637365" y="2701481"/>
                  <a:pt x="646044" y="2653748"/>
                </a:cubicBezTo>
                <a:cubicBezTo>
                  <a:pt x="650235" y="2630699"/>
                  <a:pt x="653531" y="2607472"/>
                  <a:pt x="655983" y="2584174"/>
                </a:cubicBezTo>
                <a:cubicBezTo>
                  <a:pt x="660159" y="2544499"/>
                  <a:pt x="661746" y="2504579"/>
                  <a:pt x="665922" y="2464904"/>
                </a:cubicBezTo>
                <a:cubicBezTo>
                  <a:pt x="670070" y="2425493"/>
                  <a:pt x="677165" y="2384491"/>
                  <a:pt x="685800" y="2345634"/>
                </a:cubicBezTo>
                <a:cubicBezTo>
                  <a:pt x="688763" y="2332299"/>
                  <a:pt x="691814" y="2318962"/>
                  <a:pt x="695739" y="2305878"/>
                </a:cubicBezTo>
                <a:cubicBezTo>
                  <a:pt x="701760" y="2285808"/>
                  <a:pt x="715618" y="2246243"/>
                  <a:pt x="715618" y="2246243"/>
                </a:cubicBezTo>
                <a:cubicBezTo>
                  <a:pt x="735669" y="2105881"/>
                  <a:pt x="732190" y="2160196"/>
                  <a:pt x="715618" y="1928191"/>
                </a:cubicBezTo>
                <a:cubicBezTo>
                  <a:pt x="714872" y="1917741"/>
                  <a:pt x="712223" y="1906555"/>
                  <a:pt x="705678" y="1898374"/>
                </a:cubicBezTo>
                <a:cubicBezTo>
                  <a:pt x="698216" y="1889046"/>
                  <a:pt x="685800" y="1885121"/>
                  <a:pt x="675861" y="1878495"/>
                </a:cubicBezTo>
                <a:cubicBezTo>
                  <a:pt x="669235" y="1868556"/>
                  <a:pt x="663757" y="1857747"/>
                  <a:pt x="655983" y="1848678"/>
                </a:cubicBezTo>
                <a:cubicBezTo>
                  <a:pt x="643786" y="1834448"/>
                  <a:pt x="616226" y="1808921"/>
                  <a:pt x="616226" y="1808921"/>
                </a:cubicBezTo>
                <a:cubicBezTo>
                  <a:pt x="612913" y="1798982"/>
                  <a:pt x="612832" y="1787285"/>
                  <a:pt x="606287" y="1779104"/>
                </a:cubicBezTo>
                <a:cubicBezTo>
                  <a:pt x="598825" y="1769776"/>
                  <a:pt x="585798" y="1766688"/>
                  <a:pt x="576470" y="1759226"/>
                </a:cubicBezTo>
                <a:cubicBezTo>
                  <a:pt x="569153" y="1753372"/>
                  <a:pt x="564626" y="1744169"/>
                  <a:pt x="556591" y="1739348"/>
                </a:cubicBezTo>
                <a:cubicBezTo>
                  <a:pt x="538739" y="1728637"/>
                  <a:pt x="477317" y="1720354"/>
                  <a:pt x="467139" y="1719469"/>
                </a:cubicBezTo>
                <a:cubicBezTo>
                  <a:pt x="410932" y="1714582"/>
                  <a:pt x="354476" y="1713162"/>
                  <a:pt x="298174" y="1709530"/>
                </a:cubicBezTo>
                <a:cubicBezTo>
                  <a:pt x="151331" y="1700056"/>
                  <a:pt x="194284" y="1703998"/>
                  <a:pt x="79513" y="1689652"/>
                </a:cubicBezTo>
                <a:cubicBezTo>
                  <a:pt x="9939" y="1666461"/>
                  <a:pt x="26504" y="1689652"/>
                  <a:pt x="9939" y="1639956"/>
                </a:cubicBezTo>
                <a:cubicBezTo>
                  <a:pt x="6626" y="1616765"/>
                  <a:pt x="0" y="1593809"/>
                  <a:pt x="0" y="1570382"/>
                </a:cubicBezTo>
                <a:cubicBezTo>
                  <a:pt x="0" y="1517270"/>
                  <a:pt x="5528" y="1464285"/>
                  <a:pt x="9939" y="1411356"/>
                </a:cubicBezTo>
                <a:cubicBezTo>
                  <a:pt x="11946" y="1387274"/>
                  <a:pt x="23357" y="1301281"/>
                  <a:pt x="29818" y="1272208"/>
                </a:cubicBezTo>
                <a:cubicBezTo>
                  <a:pt x="32091" y="1261981"/>
                  <a:pt x="36879" y="1252465"/>
                  <a:pt x="39757" y="1242391"/>
                </a:cubicBezTo>
                <a:cubicBezTo>
                  <a:pt x="60161" y="1170976"/>
                  <a:pt x="39142" y="1234912"/>
                  <a:pt x="59635" y="1152939"/>
                </a:cubicBezTo>
                <a:cubicBezTo>
                  <a:pt x="62176" y="1142775"/>
                  <a:pt x="67218" y="1133330"/>
                  <a:pt x="69574" y="1123121"/>
                </a:cubicBezTo>
                <a:cubicBezTo>
                  <a:pt x="77266" y="1089788"/>
                  <a:pt x="87267" y="1024385"/>
                  <a:pt x="99391" y="983974"/>
                </a:cubicBezTo>
                <a:cubicBezTo>
                  <a:pt x="105412" y="963904"/>
                  <a:pt x="112644" y="944217"/>
                  <a:pt x="119270" y="924339"/>
                </a:cubicBezTo>
                <a:cubicBezTo>
                  <a:pt x="122583" y="914400"/>
                  <a:pt x="123397" y="903238"/>
                  <a:pt x="129209" y="894521"/>
                </a:cubicBezTo>
                <a:cubicBezTo>
                  <a:pt x="135835" y="884582"/>
                  <a:pt x="143745" y="875388"/>
                  <a:pt x="149087" y="864704"/>
                </a:cubicBezTo>
                <a:cubicBezTo>
                  <a:pt x="174892" y="813093"/>
                  <a:pt x="140077" y="853837"/>
                  <a:pt x="178904" y="815008"/>
                </a:cubicBezTo>
                <a:cubicBezTo>
                  <a:pt x="185530" y="795130"/>
                  <a:pt x="178905" y="762000"/>
                  <a:pt x="198783" y="755374"/>
                </a:cubicBezTo>
                <a:lnTo>
                  <a:pt x="258418" y="735495"/>
                </a:lnTo>
                <a:lnTo>
                  <a:pt x="288235" y="725556"/>
                </a:lnTo>
                <a:cubicBezTo>
                  <a:pt x="321295" y="728862"/>
                  <a:pt x="481487" y="745434"/>
                  <a:pt x="506896" y="745434"/>
                </a:cubicBezTo>
                <a:cubicBezTo>
                  <a:pt x="586478" y="745434"/>
                  <a:pt x="665922" y="738808"/>
                  <a:pt x="745435" y="735495"/>
                </a:cubicBezTo>
                <a:lnTo>
                  <a:pt x="834887" y="705678"/>
                </a:lnTo>
                <a:lnTo>
                  <a:pt x="864704" y="695739"/>
                </a:lnTo>
                <a:cubicBezTo>
                  <a:pt x="877956" y="682487"/>
                  <a:pt x="894065" y="671576"/>
                  <a:pt x="904461" y="655982"/>
                </a:cubicBezTo>
                <a:lnTo>
                  <a:pt x="944218" y="596348"/>
                </a:lnTo>
                <a:cubicBezTo>
                  <a:pt x="950844" y="576470"/>
                  <a:pt x="949280" y="551530"/>
                  <a:pt x="964096" y="536713"/>
                </a:cubicBezTo>
                <a:lnTo>
                  <a:pt x="1013791" y="487017"/>
                </a:lnTo>
                <a:cubicBezTo>
                  <a:pt x="1020417" y="480391"/>
                  <a:pt x="1025873" y="472337"/>
                  <a:pt x="1033670" y="467139"/>
                </a:cubicBezTo>
                <a:lnTo>
                  <a:pt x="1123122" y="407504"/>
                </a:lnTo>
                <a:cubicBezTo>
                  <a:pt x="1133061" y="400878"/>
                  <a:pt x="1144492" y="396072"/>
                  <a:pt x="1152939" y="387626"/>
                </a:cubicBezTo>
                <a:cubicBezTo>
                  <a:pt x="1230456" y="310113"/>
                  <a:pt x="1102315" y="435649"/>
                  <a:pt x="1202635" y="347869"/>
                </a:cubicBezTo>
                <a:cubicBezTo>
                  <a:pt x="1220265" y="332442"/>
                  <a:pt x="1235766" y="314739"/>
                  <a:pt x="1252331" y="298174"/>
                </a:cubicBezTo>
                <a:lnTo>
                  <a:pt x="1272209" y="278295"/>
                </a:lnTo>
                <a:lnTo>
                  <a:pt x="1302026" y="188843"/>
                </a:lnTo>
                <a:lnTo>
                  <a:pt x="1311965" y="159026"/>
                </a:lnTo>
                <a:cubicBezTo>
                  <a:pt x="1317577" y="119744"/>
                  <a:pt x="1322153" y="78520"/>
                  <a:pt x="1331844" y="39756"/>
                </a:cubicBezTo>
                <a:cubicBezTo>
                  <a:pt x="1334385" y="29592"/>
                  <a:pt x="1333602" y="16484"/>
                  <a:pt x="1341783" y="9939"/>
                </a:cubicBezTo>
                <a:cubicBezTo>
                  <a:pt x="1352450" y="1406"/>
                  <a:pt x="1368287" y="3313"/>
                  <a:pt x="1381539" y="0"/>
                </a:cubicBezTo>
                <a:lnTo>
                  <a:pt x="1858618" y="19878"/>
                </a:lnTo>
                <a:cubicBezTo>
                  <a:pt x="1888424" y="20706"/>
                  <a:pt x="1918253" y="19878"/>
                  <a:pt x="1948070" y="19878"/>
                </a:cubicBezTo>
              </a:path>
            </a:pathLst>
          </a:cu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04E1F74B-463D-971B-341D-A6E4ECA440F7}"/>
              </a:ext>
            </a:extLst>
          </p:cNvPr>
          <p:cNvSpPr/>
          <p:nvPr/>
        </p:nvSpPr>
        <p:spPr>
          <a:xfrm>
            <a:off x="8925339" y="2584174"/>
            <a:ext cx="1242391" cy="1053548"/>
          </a:xfrm>
          <a:custGeom>
            <a:avLst/>
            <a:gdLst>
              <a:gd name="connsiteX0" fmla="*/ 0 w 1242391"/>
              <a:gd name="connsiteY0" fmla="*/ 1053548 h 1053548"/>
              <a:gd name="connsiteX1" fmla="*/ 9939 w 1242391"/>
              <a:gd name="connsiteY1" fmla="*/ 904461 h 1053548"/>
              <a:gd name="connsiteX2" fmla="*/ 29818 w 1242391"/>
              <a:gd name="connsiteY2" fmla="*/ 755374 h 1053548"/>
              <a:gd name="connsiteX3" fmla="*/ 49696 w 1242391"/>
              <a:gd name="connsiteY3" fmla="*/ 655983 h 1053548"/>
              <a:gd name="connsiteX4" fmla="*/ 69574 w 1242391"/>
              <a:gd name="connsiteY4" fmla="*/ 258417 h 1053548"/>
              <a:gd name="connsiteX5" fmla="*/ 79513 w 1242391"/>
              <a:gd name="connsiteY5" fmla="*/ 19878 h 1053548"/>
              <a:gd name="connsiteX6" fmla="*/ 139148 w 1242391"/>
              <a:gd name="connsiteY6" fmla="*/ 0 h 1053548"/>
              <a:gd name="connsiteX7" fmla="*/ 288235 w 1242391"/>
              <a:gd name="connsiteY7" fmla="*/ 9939 h 1053548"/>
              <a:gd name="connsiteX8" fmla="*/ 447261 w 1242391"/>
              <a:gd name="connsiteY8" fmla="*/ 39756 h 1053548"/>
              <a:gd name="connsiteX9" fmla="*/ 616226 w 1242391"/>
              <a:gd name="connsiteY9" fmla="*/ 69574 h 1053548"/>
              <a:gd name="connsiteX10" fmla="*/ 675861 w 1242391"/>
              <a:gd name="connsiteY10" fmla="*/ 79513 h 1053548"/>
              <a:gd name="connsiteX11" fmla="*/ 755374 w 1242391"/>
              <a:gd name="connsiteY11" fmla="*/ 89452 h 1053548"/>
              <a:gd name="connsiteX12" fmla="*/ 844826 w 1242391"/>
              <a:gd name="connsiteY12" fmla="*/ 109330 h 1053548"/>
              <a:gd name="connsiteX13" fmla="*/ 974035 w 1242391"/>
              <a:gd name="connsiteY13" fmla="*/ 139148 h 1053548"/>
              <a:gd name="connsiteX14" fmla="*/ 1003852 w 1242391"/>
              <a:gd name="connsiteY14" fmla="*/ 149087 h 1053548"/>
              <a:gd name="connsiteX15" fmla="*/ 1093304 w 1242391"/>
              <a:gd name="connsiteY15" fmla="*/ 198783 h 1053548"/>
              <a:gd name="connsiteX16" fmla="*/ 1113183 w 1242391"/>
              <a:gd name="connsiteY16" fmla="*/ 218661 h 1053548"/>
              <a:gd name="connsiteX17" fmla="*/ 1133061 w 1242391"/>
              <a:gd name="connsiteY17" fmla="*/ 248478 h 1053548"/>
              <a:gd name="connsiteX18" fmla="*/ 1162878 w 1242391"/>
              <a:gd name="connsiteY18" fmla="*/ 268356 h 1053548"/>
              <a:gd name="connsiteX19" fmla="*/ 1212574 w 1242391"/>
              <a:gd name="connsiteY19" fmla="*/ 298174 h 1053548"/>
              <a:gd name="connsiteX20" fmla="*/ 1242391 w 1242391"/>
              <a:gd name="connsiteY20" fmla="*/ 327991 h 105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2391" h="1053548">
                <a:moveTo>
                  <a:pt x="0" y="1053548"/>
                </a:moveTo>
                <a:cubicBezTo>
                  <a:pt x="3313" y="1003852"/>
                  <a:pt x="5624" y="954080"/>
                  <a:pt x="9939" y="904461"/>
                </a:cubicBezTo>
                <a:cubicBezTo>
                  <a:pt x="11504" y="886468"/>
                  <a:pt x="25994" y="777045"/>
                  <a:pt x="29818" y="755374"/>
                </a:cubicBezTo>
                <a:cubicBezTo>
                  <a:pt x="35690" y="722102"/>
                  <a:pt x="49696" y="655983"/>
                  <a:pt x="49696" y="655983"/>
                </a:cubicBezTo>
                <a:cubicBezTo>
                  <a:pt x="69026" y="443347"/>
                  <a:pt x="56567" y="603096"/>
                  <a:pt x="69574" y="258417"/>
                </a:cubicBezTo>
                <a:cubicBezTo>
                  <a:pt x="72575" y="178892"/>
                  <a:pt x="58824" y="96724"/>
                  <a:pt x="79513" y="19878"/>
                </a:cubicBezTo>
                <a:cubicBezTo>
                  <a:pt x="84960" y="-355"/>
                  <a:pt x="139148" y="0"/>
                  <a:pt x="139148" y="0"/>
                </a:cubicBezTo>
                <a:cubicBezTo>
                  <a:pt x="188844" y="3313"/>
                  <a:pt x="238653" y="5217"/>
                  <a:pt x="288235" y="9939"/>
                </a:cubicBezTo>
                <a:cubicBezTo>
                  <a:pt x="317814" y="12756"/>
                  <a:pt x="434372" y="37178"/>
                  <a:pt x="447261" y="39756"/>
                </a:cubicBezTo>
                <a:cubicBezTo>
                  <a:pt x="536510" y="57606"/>
                  <a:pt x="480218" y="46906"/>
                  <a:pt x="616226" y="69574"/>
                </a:cubicBezTo>
                <a:cubicBezTo>
                  <a:pt x="636104" y="72887"/>
                  <a:pt x="655864" y="77013"/>
                  <a:pt x="675861" y="79513"/>
                </a:cubicBezTo>
                <a:cubicBezTo>
                  <a:pt x="702365" y="82826"/>
                  <a:pt x="728974" y="85391"/>
                  <a:pt x="755374" y="89452"/>
                </a:cubicBezTo>
                <a:cubicBezTo>
                  <a:pt x="804091" y="96947"/>
                  <a:pt x="800304" y="99436"/>
                  <a:pt x="844826" y="109330"/>
                </a:cubicBezTo>
                <a:cubicBezTo>
                  <a:pt x="892140" y="119844"/>
                  <a:pt x="925310" y="122906"/>
                  <a:pt x="974035" y="139148"/>
                </a:cubicBezTo>
                <a:cubicBezTo>
                  <a:pt x="983974" y="142461"/>
                  <a:pt x="994694" y="143999"/>
                  <a:pt x="1003852" y="149087"/>
                </a:cubicBezTo>
                <a:cubicBezTo>
                  <a:pt x="1106385" y="206049"/>
                  <a:pt x="1025833" y="176291"/>
                  <a:pt x="1093304" y="198783"/>
                </a:cubicBezTo>
                <a:cubicBezTo>
                  <a:pt x="1099930" y="205409"/>
                  <a:pt x="1107329" y="211344"/>
                  <a:pt x="1113183" y="218661"/>
                </a:cubicBezTo>
                <a:cubicBezTo>
                  <a:pt x="1120645" y="227989"/>
                  <a:pt x="1124614" y="240031"/>
                  <a:pt x="1133061" y="248478"/>
                </a:cubicBezTo>
                <a:cubicBezTo>
                  <a:pt x="1141508" y="256925"/>
                  <a:pt x="1153550" y="260894"/>
                  <a:pt x="1162878" y="268356"/>
                </a:cubicBezTo>
                <a:cubicBezTo>
                  <a:pt x="1201859" y="299541"/>
                  <a:pt x="1160793" y="280914"/>
                  <a:pt x="1212574" y="298174"/>
                </a:cubicBezTo>
                <a:cubicBezTo>
                  <a:pt x="1234290" y="330748"/>
                  <a:pt x="1220507" y="327991"/>
                  <a:pt x="1242391" y="327991"/>
                </a:cubicBezTo>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670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2" name="TextBox 1">
            <a:extLst>
              <a:ext uri="{FF2B5EF4-FFF2-40B4-BE49-F238E27FC236}">
                <a16:creationId xmlns:a16="http://schemas.microsoft.com/office/drawing/2014/main" id="{8B10728D-0F0D-35ED-219D-A7A49D7D5585}"/>
              </a:ext>
            </a:extLst>
          </p:cNvPr>
          <p:cNvSpPr txBox="1"/>
          <p:nvPr/>
        </p:nvSpPr>
        <p:spPr>
          <a:xfrm>
            <a:off x="463537" y="656217"/>
            <a:ext cx="11264943" cy="1200329"/>
          </a:xfrm>
          <a:prstGeom prst="rect">
            <a:avLst/>
          </a:prstGeom>
          <a:noFill/>
        </p:spPr>
        <p:txBody>
          <a:bodyPr wrap="none" rtlCol="0">
            <a:spAutoFit/>
          </a:bodyPr>
          <a:lstStyle/>
          <a:p>
            <a:pPr algn="ctr"/>
            <a:r>
              <a:rPr lang="en-US" sz="7200" b="1">
                <a:latin typeface="Arial" panose="020B0604020202020204" pitchFamily="34" charset="0"/>
                <a:cs typeface="Arial" panose="020B0604020202020204" pitchFamily="34" charset="0"/>
              </a:rPr>
              <a:t>Radiation Safety Training</a:t>
            </a:r>
          </a:p>
        </p:txBody>
      </p:sp>
      <p:pic>
        <p:nvPicPr>
          <p:cNvPr id="4" name="Picture 3">
            <a:extLst>
              <a:ext uri="{FF2B5EF4-FFF2-40B4-BE49-F238E27FC236}">
                <a16:creationId xmlns:a16="http://schemas.microsoft.com/office/drawing/2014/main" id="{3E842DC6-67A5-A674-7751-BEC89A33EB89}"/>
              </a:ext>
            </a:extLst>
          </p:cNvPr>
          <p:cNvPicPr>
            <a:picLocks noChangeAspect="1"/>
          </p:cNvPicPr>
          <p:nvPr/>
        </p:nvPicPr>
        <p:blipFill>
          <a:blip r:embed="rId3"/>
          <a:stretch>
            <a:fillRect/>
          </a:stretch>
        </p:blipFill>
        <p:spPr>
          <a:xfrm>
            <a:off x="3997071" y="2143125"/>
            <a:ext cx="4197858" cy="4197858"/>
          </a:xfrm>
          <a:prstGeom prst="rect">
            <a:avLst/>
          </a:prstGeom>
        </p:spPr>
      </p:pic>
    </p:spTree>
    <p:extLst>
      <p:ext uri="{BB962C8B-B14F-4D97-AF65-F5344CB8AC3E}">
        <p14:creationId xmlns:p14="http://schemas.microsoft.com/office/powerpoint/2010/main" val="1811681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2" name="TextBox 1">
            <a:extLst>
              <a:ext uri="{FF2B5EF4-FFF2-40B4-BE49-F238E27FC236}">
                <a16:creationId xmlns:a16="http://schemas.microsoft.com/office/drawing/2014/main" id="{8B10728D-0F0D-35ED-219D-A7A49D7D5585}"/>
              </a:ext>
            </a:extLst>
          </p:cNvPr>
          <p:cNvSpPr txBox="1"/>
          <p:nvPr/>
        </p:nvSpPr>
        <p:spPr>
          <a:xfrm>
            <a:off x="3079637" y="656217"/>
            <a:ext cx="6032742" cy="1200329"/>
          </a:xfrm>
          <a:prstGeom prst="rect">
            <a:avLst/>
          </a:prstGeom>
          <a:noFill/>
        </p:spPr>
        <p:txBody>
          <a:bodyPr wrap="none" rtlCol="0">
            <a:spAutoFit/>
          </a:bodyPr>
          <a:lstStyle/>
          <a:p>
            <a:pPr algn="ctr"/>
            <a:r>
              <a:rPr lang="en-US" sz="7200" b="1">
                <a:latin typeface="Arial" panose="020B0604020202020204" pitchFamily="34" charset="0"/>
                <a:cs typeface="Arial" panose="020B0604020202020204" pitchFamily="34" charset="0"/>
              </a:rPr>
              <a:t>RCR Training</a:t>
            </a:r>
          </a:p>
        </p:txBody>
      </p:sp>
      <p:pic>
        <p:nvPicPr>
          <p:cNvPr id="6" name="Picture 5">
            <a:extLst>
              <a:ext uri="{FF2B5EF4-FFF2-40B4-BE49-F238E27FC236}">
                <a16:creationId xmlns:a16="http://schemas.microsoft.com/office/drawing/2014/main" id="{87880B3C-35E2-CCDA-F3B7-A71D515993FD}"/>
              </a:ext>
            </a:extLst>
          </p:cNvPr>
          <p:cNvPicPr>
            <a:picLocks noChangeAspect="1"/>
          </p:cNvPicPr>
          <p:nvPr/>
        </p:nvPicPr>
        <p:blipFill>
          <a:blip r:embed="rId3"/>
          <a:stretch>
            <a:fillRect/>
          </a:stretch>
        </p:blipFill>
        <p:spPr>
          <a:xfrm>
            <a:off x="3443287" y="1856546"/>
            <a:ext cx="4883849" cy="4883849"/>
          </a:xfrm>
          <a:prstGeom prst="rect">
            <a:avLst/>
          </a:prstGeom>
        </p:spPr>
      </p:pic>
    </p:spTree>
    <p:extLst>
      <p:ext uri="{BB962C8B-B14F-4D97-AF65-F5344CB8AC3E}">
        <p14:creationId xmlns:p14="http://schemas.microsoft.com/office/powerpoint/2010/main" val="26341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2" name="Title 2">
            <a:extLst>
              <a:ext uri="{FF2B5EF4-FFF2-40B4-BE49-F238E27FC236}">
                <a16:creationId xmlns:a16="http://schemas.microsoft.com/office/drawing/2014/main" id="{0B61BB63-3C3D-ABD5-5D6F-EAEAD0306B94}"/>
              </a:ext>
            </a:extLst>
          </p:cNvPr>
          <p:cNvSpPr txBox="1">
            <a:spLocks/>
          </p:cNvSpPr>
          <p:nvPr/>
        </p:nvSpPr>
        <p:spPr>
          <a:xfrm>
            <a:off x="1053504" y="339859"/>
            <a:ext cx="10084991" cy="8750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a:latin typeface="Arial" panose="020B0604020202020204" pitchFamily="34" charset="0"/>
                <a:cs typeface="Arial" panose="020B0604020202020204" pitchFamily="34" charset="0"/>
              </a:rPr>
              <a:t>Social Activities &amp; Sign Up</a:t>
            </a:r>
          </a:p>
        </p:txBody>
      </p:sp>
      <p:sp>
        <p:nvSpPr>
          <p:cNvPr id="6" name="TextBox 5">
            <a:extLst>
              <a:ext uri="{FF2B5EF4-FFF2-40B4-BE49-F238E27FC236}">
                <a16:creationId xmlns:a16="http://schemas.microsoft.com/office/drawing/2014/main" id="{0ED10D5E-C505-199C-B1A7-889FB2DB5B4E}"/>
              </a:ext>
            </a:extLst>
          </p:cNvPr>
          <p:cNvSpPr txBox="1"/>
          <p:nvPr/>
        </p:nvSpPr>
        <p:spPr>
          <a:xfrm>
            <a:off x="3874533" y="1635695"/>
            <a:ext cx="6163989" cy="954107"/>
          </a:xfrm>
          <a:prstGeom prst="rect">
            <a:avLst/>
          </a:prstGeom>
          <a:noFill/>
        </p:spPr>
        <p:txBody>
          <a:bodyPr wrap="square" lIns="91440" tIns="45720" rIns="91440" bIns="45720" anchor="t">
            <a:spAutoFit/>
          </a:bodyPr>
          <a:lstStyle/>
          <a:p>
            <a:r>
              <a:rPr lang="en-US" sz="2800"/>
              <a:t>RC Stabile, Ed.D.</a:t>
            </a:r>
          </a:p>
          <a:p>
            <a:r>
              <a:rPr lang="en-US" sz="2800"/>
              <a:t>Director of Student Well-being</a:t>
            </a:r>
            <a:endParaRPr lang="en-US" sz="2800">
              <a:cs typeface="Calibri"/>
            </a:endParaRPr>
          </a:p>
        </p:txBody>
      </p:sp>
      <p:pic>
        <p:nvPicPr>
          <p:cNvPr id="4" name="Picture 3" descr="A person smiling at the camera&#10;&#10;AI-generated content may be incorrect.">
            <a:extLst>
              <a:ext uri="{FF2B5EF4-FFF2-40B4-BE49-F238E27FC236}">
                <a16:creationId xmlns:a16="http://schemas.microsoft.com/office/drawing/2014/main" id="{4E2E3D02-A078-BA02-F75D-8DA7CC701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71" y="1498888"/>
            <a:ext cx="3144214" cy="4714875"/>
          </a:xfrm>
          <a:prstGeom prst="rect">
            <a:avLst/>
          </a:prstGeom>
        </p:spPr>
      </p:pic>
    </p:spTree>
    <p:extLst>
      <p:ext uri="{BB962C8B-B14F-4D97-AF65-F5344CB8AC3E}">
        <p14:creationId xmlns:p14="http://schemas.microsoft.com/office/powerpoint/2010/main" val="3925265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pic>
        <p:nvPicPr>
          <p:cNvPr id="2" name="Picture 1">
            <a:extLst>
              <a:ext uri="{FF2B5EF4-FFF2-40B4-BE49-F238E27FC236}">
                <a16:creationId xmlns:a16="http://schemas.microsoft.com/office/drawing/2014/main" id="{CA3F534A-1C3A-8AAC-C287-0CE9FA734D7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8000"/>
                    </a14:imgEffect>
                    <a14:imgEffect>
                      <a14:brightnessContrast bright="5000"/>
                    </a14:imgEffect>
                  </a14:imgLayer>
                </a14:imgProps>
              </a:ext>
            </a:extLst>
          </a:blip>
          <a:srcRect l="6841" t="5769" r="10287" b="5167"/>
          <a:stretch/>
        </p:blipFill>
        <p:spPr>
          <a:xfrm rot="1199336">
            <a:off x="2830561" y="918026"/>
            <a:ext cx="5870478" cy="5089907"/>
          </a:xfrm>
          <a:prstGeom prst="rect">
            <a:avLst/>
          </a:prstGeom>
          <a:ln>
            <a:noFill/>
          </a:ln>
        </p:spPr>
      </p:pic>
      <p:sp>
        <p:nvSpPr>
          <p:cNvPr id="3" name="Rectangle 2">
            <a:extLst>
              <a:ext uri="{FF2B5EF4-FFF2-40B4-BE49-F238E27FC236}">
                <a16:creationId xmlns:a16="http://schemas.microsoft.com/office/drawing/2014/main" id="{81D35F4B-68A9-250E-D084-586D42A3C710}"/>
              </a:ext>
            </a:extLst>
          </p:cNvPr>
          <p:cNvSpPr/>
          <p:nvPr/>
        </p:nvSpPr>
        <p:spPr>
          <a:xfrm>
            <a:off x="6216023" y="3377931"/>
            <a:ext cx="3393649" cy="2308324"/>
          </a:xfrm>
          <a:prstGeom prst="rect">
            <a:avLst/>
          </a:prstGeom>
        </p:spPr>
        <p:txBody>
          <a:bodyPr wrap="square">
            <a:spAutoFit/>
          </a:bodyPr>
          <a:lstStyle/>
          <a:p>
            <a:r>
              <a:rPr lang="en-US" sz="2400" b="1">
                <a:latin typeface="Arial" panose="020B0604020202020204" pitchFamily="34" charset="0"/>
                <a:cs typeface="Arial" panose="020B0604020202020204" pitchFamily="34" charset="0"/>
              </a:rPr>
              <a:t>MSTP </a:t>
            </a:r>
          </a:p>
          <a:p>
            <a:r>
              <a:rPr lang="en-US" sz="2400" b="1">
                <a:latin typeface="Arial" panose="020B0604020202020204" pitchFamily="34" charset="0"/>
                <a:cs typeface="Arial" panose="020B0604020202020204" pitchFamily="34" charset="0"/>
              </a:rPr>
              <a:t>UCRIP</a:t>
            </a:r>
            <a:endParaRPr lang="en-US" sz="2400">
              <a:latin typeface="Arial" panose="020B0604020202020204" pitchFamily="34" charset="0"/>
              <a:cs typeface="Arial" panose="020B0604020202020204" pitchFamily="34" charset="0"/>
            </a:endParaRPr>
          </a:p>
          <a:p>
            <a:r>
              <a:rPr lang="en-US" sz="2400" b="1">
                <a:latin typeface="Arial" panose="020B0604020202020204" pitchFamily="34" charset="0"/>
                <a:cs typeface="Arial" panose="020B0604020202020204" pitchFamily="34" charset="0"/>
              </a:rPr>
              <a:t>VBISP</a:t>
            </a:r>
          </a:p>
          <a:p>
            <a:r>
              <a:rPr lang="en-US" sz="2400" b="1">
                <a:latin typeface="Arial" panose="020B0604020202020204" pitchFamily="34" charset="0"/>
                <a:cs typeface="Arial" panose="020B0604020202020204" pitchFamily="34" charset="0"/>
              </a:rPr>
              <a:t>V-SURE</a:t>
            </a:r>
          </a:p>
          <a:p>
            <a:r>
              <a:rPr lang="en-US" sz="2400" b="1">
                <a:latin typeface="Arial" panose="020B0604020202020204" pitchFamily="34" charset="0"/>
                <a:cs typeface="Arial" panose="020B0604020202020204" pitchFamily="34" charset="0"/>
              </a:rPr>
              <a:t>V-START</a:t>
            </a:r>
          </a:p>
          <a:p>
            <a:r>
              <a:rPr lang="en-US" sz="2400" b="1">
                <a:latin typeface="Arial" panose="020B0604020202020204" pitchFamily="34" charset="0"/>
                <a:cs typeface="Arial" panose="020B0604020202020204" pitchFamily="34" charset="0"/>
              </a:rPr>
              <a:t>V-SMART</a:t>
            </a:r>
            <a:endParaRPr lang="en-US" sz="24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AD8CBB1-D438-700A-13BF-71D356A73E3C}"/>
              </a:ext>
            </a:extLst>
          </p:cNvPr>
          <p:cNvSpPr/>
          <p:nvPr/>
        </p:nvSpPr>
        <p:spPr>
          <a:xfrm>
            <a:off x="2900543" y="3382504"/>
            <a:ext cx="3393649" cy="2308324"/>
          </a:xfrm>
          <a:prstGeom prst="rect">
            <a:avLst/>
          </a:prstGeom>
        </p:spPr>
        <p:txBody>
          <a:bodyPr wrap="square">
            <a:spAutoFit/>
          </a:bodyPr>
          <a:lstStyle/>
          <a:p>
            <a:r>
              <a:rPr lang="en-US" sz="2400" b="1">
                <a:latin typeface="Arial" panose="020B0604020202020204" pitchFamily="34" charset="0"/>
                <a:cs typeface="Arial" panose="020B0604020202020204" pitchFamily="34" charset="0"/>
              </a:rPr>
              <a:t>AHA-SURE</a:t>
            </a:r>
          </a:p>
          <a:p>
            <a:r>
              <a:rPr lang="en-US" sz="2400" b="1">
                <a:latin typeface="Arial" panose="020B0604020202020204" pitchFamily="34" charset="0"/>
                <a:cs typeface="Arial" panose="020B0604020202020204" pitchFamily="34" charset="0"/>
              </a:rPr>
              <a:t>ASPIRNAUT </a:t>
            </a:r>
            <a:endParaRPr lang="en-US" sz="2400">
              <a:latin typeface="Arial" panose="020B0604020202020204" pitchFamily="34" charset="0"/>
              <a:cs typeface="Arial" panose="020B0604020202020204" pitchFamily="34" charset="0"/>
            </a:endParaRPr>
          </a:p>
          <a:p>
            <a:r>
              <a:rPr lang="en-US" sz="2400" b="1">
                <a:latin typeface="Arial" panose="020B0604020202020204" pitchFamily="34" charset="0"/>
                <a:cs typeface="Arial" panose="020B0604020202020204" pitchFamily="34" charset="0"/>
              </a:rPr>
              <a:t>BP-ENDURE </a:t>
            </a:r>
          </a:p>
          <a:p>
            <a:r>
              <a:rPr lang="en-US" sz="2400" b="1">
                <a:latin typeface="Arial" panose="020B0604020202020204" pitchFamily="34" charset="0"/>
                <a:cs typeface="Arial" panose="020B0604020202020204" pitchFamily="34" charset="0"/>
              </a:rPr>
              <a:t>Beckman Scholars</a:t>
            </a:r>
            <a:r>
              <a:rPr lang="en-US" sz="2400">
                <a:latin typeface="Arial" panose="020B0604020202020204" pitchFamily="34" charset="0"/>
                <a:cs typeface="Arial" panose="020B0604020202020204" pitchFamily="34" charset="0"/>
              </a:rPr>
              <a:t> </a:t>
            </a:r>
          </a:p>
          <a:p>
            <a:r>
              <a:rPr lang="en-US" sz="2400" b="1">
                <a:latin typeface="Arial" panose="020B0604020202020204" pitchFamily="34" charset="0"/>
                <a:cs typeface="Arial" panose="020B0604020202020204" pitchFamily="34" charset="0"/>
              </a:rPr>
              <a:t>CHEM-BIO REU</a:t>
            </a:r>
          </a:p>
          <a:p>
            <a:r>
              <a:rPr lang="en-US" sz="2400" b="1">
                <a:latin typeface="Arial" panose="020B0604020202020204" pitchFamily="34" charset="0"/>
                <a:cs typeface="Arial" panose="020B0604020202020204" pitchFamily="34" charset="0"/>
              </a:rPr>
              <a:t>Leadership Alliance</a:t>
            </a:r>
            <a:endParaRPr lang="en-US" sz="24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7DE0CB4-2D34-34FD-0D3E-D23A40DDBB15}"/>
              </a:ext>
            </a:extLst>
          </p:cNvPr>
          <p:cNvSpPr txBox="1"/>
          <p:nvPr/>
        </p:nvSpPr>
        <p:spPr>
          <a:xfrm>
            <a:off x="2906665" y="335664"/>
            <a:ext cx="6378669" cy="923330"/>
          </a:xfrm>
          <a:prstGeom prst="rect">
            <a:avLst/>
          </a:prstGeom>
          <a:noFill/>
        </p:spPr>
        <p:txBody>
          <a:bodyPr wrap="none" rtlCol="0">
            <a:spAutoFit/>
          </a:bodyPr>
          <a:lstStyle/>
          <a:p>
            <a:r>
              <a:rPr lang="en-US" sz="5400" b="1">
                <a:latin typeface="Arial" panose="020B0604020202020204" pitchFamily="34" charset="0"/>
                <a:cs typeface="Arial" panose="020B0604020202020204" pitchFamily="34" charset="0"/>
              </a:rPr>
              <a:t>What is the VSSA?</a:t>
            </a:r>
          </a:p>
        </p:txBody>
      </p:sp>
    </p:spTree>
    <p:extLst>
      <p:ext uri="{BB962C8B-B14F-4D97-AF65-F5344CB8AC3E}">
        <p14:creationId xmlns:p14="http://schemas.microsoft.com/office/powerpoint/2010/main" val="84464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4" name="TextBox 3">
            <a:extLst>
              <a:ext uri="{FF2B5EF4-FFF2-40B4-BE49-F238E27FC236}">
                <a16:creationId xmlns:a16="http://schemas.microsoft.com/office/drawing/2014/main" id="{47960C01-755D-9BB1-35AA-F8DA92706484}"/>
              </a:ext>
            </a:extLst>
          </p:cNvPr>
          <p:cNvSpPr txBox="1"/>
          <p:nvPr/>
        </p:nvSpPr>
        <p:spPr>
          <a:xfrm>
            <a:off x="3240250" y="308230"/>
            <a:ext cx="5993757" cy="923330"/>
          </a:xfrm>
          <a:prstGeom prst="rect">
            <a:avLst/>
          </a:prstGeom>
          <a:noFill/>
        </p:spPr>
        <p:txBody>
          <a:bodyPr wrap="none" rtlCol="0">
            <a:spAutoFit/>
          </a:bodyPr>
          <a:lstStyle/>
          <a:p>
            <a:r>
              <a:rPr lang="en-US" sz="5400" b="1">
                <a:latin typeface="Arial" panose="020B0604020202020204" pitchFamily="34" charset="0"/>
                <a:cs typeface="Arial" panose="020B0604020202020204" pitchFamily="34" charset="0"/>
              </a:rPr>
              <a:t>Today’s Schedule</a:t>
            </a:r>
          </a:p>
        </p:txBody>
      </p:sp>
      <p:graphicFrame>
        <p:nvGraphicFramePr>
          <p:cNvPr id="6" name="Table 5">
            <a:extLst>
              <a:ext uri="{FF2B5EF4-FFF2-40B4-BE49-F238E27FC236}">
                <a16:creationId xmlns:a16="http://schemas.microsoft.com/office/drawing/2014/main" id="{548733C3-744D-D6B8-BE0C-BE08B35DF236}"/>
              </a:ext>
            </a:extLst>
          </p:cNvPr>
          <p:cNvGraphicFramePr>
            <a:graphicFrameLocks noGrp="1"/>
          </p:cNvGraphicFramePr>
          <p:nvPr>
            <p:extLst>
              <p:ext uri="{D42A27DB-BD31-4B8C-83A1-F6EECF244321}">
                <p14:modId xmlns:p14="http://schemas.microsoft.com/office/powerpoint/2010/main" val="4091708612"/>
              </p:ext>
            </p:extLst>
          </p:nvPr>
        </p:nvGraphicFramePr>
        <p:xfrm>
          <a:off x="584751" y="1430342"/>
          <a:ext cx="11022497" cy="4284657"/>
        </p:xfrm>
        <a:graphic>
          <a:graphicData uri="http://schemas.openxmlformats.org/drawingml/2006/table">
            <a:tbl>
              <a:tblPr>
                <a:tableStyleId>{2D5ABB26-0587-4C30-8999-92F81FD0307C}</a:tableStyleId>
              </a:tblPr>
              <a:tblGrid>
                <a:gridCol w="3298360">
                  <a:extLst>
                    <a:ext uri="{9D8B030D-6E8A-4147-A177-3AD203B41FA5}">
                      <a16:colId xmlns:a16="http://schemas.microsoft.com/office/drawing/2014/main" val="1359332303"/>
                    </a:ext>
                  </a:extLst>
                </a:gridCol>
                <a:gridCol w="7724137">
                  <a:extLst>
                    <a:ext uri="{9D8B030D-6E8A-4147-A177-3AD203B41FA5}">
                      <a16:colId xmlns:a16="http://schemas.microsoft.com/office/drawing/2014/main" val="3053285342"/>
                    </a:ext>
                  </a:extLst>
                </a:gridCol>
              </a:tblGrid>
              <a:tr h="4284657">
                <a:tc>
                  <a:txBody>
                    <a:bodyPr/>
                    <a:lstStyle/>
                    <a:p>
                      <a:pPr rtl="0" fontAlgn="t">
                        <a:spcBef>
                          <a:spcPts val="0"/>
                        </a:spcBef>
                        <a:spcAft>
                          <a:spcPts val="0"/>
                        </a:spcAft>
                      </a:pPr>
                      <a:r>
                        <a:rPr lang="en-US" sz="2400" b="0" u="none" strike="noStrike">
                          <a:solidFill>
                            <a:srgbClr val="000000"/>
                          </a:solidFill>
                          <a:effectLst/>
                        </a:rPr>
                        <a:t>9:00 – 9:30 am</a:t>
                      </a:r>
                      <a:endParaRPr lang="en-US" sz="2400">
                        <a:effectLst/>
                      </a:endParaRPr>
                    </a:p>
                    <a:p>
                      <a:pPr rtl="0" fontAlgn="t">
                        <a:spcBef>
                          <a:spcPts val="0"/>
                        </a:spcBef>
                        <a:spcAft>
                          <a:spcPts val="0"/>
                        </a:spcAft>
                      </a:pPr>
                      <a:br>
                        <a:rPr lang="en-US" sz="2400">
                          <a:effectLst/>
                        </a:rPr>
                      </a:br>
                      <a:r>
                        <a:rPr lang="en-US" sz="2400" b="0" u="none" strike="noStrike">
                          <a:solidFill>
                            <a:srgbClr val="000000"/>
                          </a:solidFill>
                          <a:effectLst/>
                        </a:rPr>
                        <a:t>9:30 – 9:45 am</a:t>
                      </a:r>
                      <a:endParaRPr lang="en-US" sz="2400">
                        <a:effectLst/>
                      </a:endParaRPr>
                    </a:p>
                    <a:p>
                      <a:pPr rtl="0" fontAlgn="t">
                        <a:spcBef>
                          <a:spcPts val="0"/>
                        </a:spcBef>
                        <a:spcAft>
                          <a:spcPts val="0"/>
                        </a:spcAft>
                      </a:pPr>
                      <a:br>
                        <a:rPr lang="en-US" sz="2400">
                          <a:effectLst/>
                        </a:rPr>
                      </a:br>
                      <a:r>
                        <a:rPr lang="en-US" sz="2400" b="0" u="none" strike="noStrike">
                          <a:solidFill>
                            <a:srgbClr val="000000"/>
                          </a:solidFill>
                          <a:effectLst/>
                        </a:rPr>
                        <a:t>15 min break</a:t>
                      </a:r>
                      <a:endParaRPr lang="en-US" sz="2400">
                        <a:effectLst/>
                      </a:endParaRPr>
                    </a:p>
                    <a:p>
                      <a:pPr rtl="0" fontAlgn="t">
                        <a:spcBef>
                          <a:spcPts val="0"/>
                        </a:spcBef>
                        <a:spcAft>
                          <a:spcPts val="0"/>
                        </a:spcAft>
                      </a:pPr>
                      <a:br>
                        <a:rPr lang="en-US" sz="2400">
                          <a:effectLst/>
                        </a:rPr>
                      </a:br>
                      <a:r>
                        <a:rPr lang="en-US" sz="2400" b="0" u="none" strike="noStrike">
                          <a:solidFill>
                            <a:srgbClr val="000000"/>
                          </a:solidFill>
                          <a:effectLst/>
                        </a:rPr>
                        <a:t>10:00 am – 11:30 am</a:t>
                      </a:r>
                      <a:endParaRPr lang="en-US" sz="2400">
                        <a:effectLst/>
                      </a:endParaRPr>
                    </a:p>
                    <a:p>
                      <a:pPr rtl="0" fontAlgn="t">
                        <a:spcBef>
                          <a:spcPts val="0"/>
                        </a:spcBef>
                        <a:spcAft>
                          <a:spcPts val="0"/>
                        </a:spcAft>
                      </a:pPr>
                      <a:endParaRPr lang="en-US" sz="2400">
                        <a:effectLst/>
                      </a:endParaRPr>
                    </a:p>
                    <a:p>
                      <a:pPr rtl="0" fontAlgn="t">
                        <a:spcBef>
                          <a:spcPts val="0"/>
                        </a:spcBef>
                        <a:spcAft>
                          <a:spcPts val="0"/>
                        </a:spcAft>
                      </a:pPr>
                      <a:r>
                        <a:rPr lang="en-US" sz="2400" b="0" u="none" strike="noStrike">
                          <a:solidFill>
                            <a:srgbClr val="000000"/>
                          </a:solidFill>
                          <a:effectLst/>
                        </a:rPr>
                        <a:t>10 min break</a:t>
                      </a:r>
                      <a:endParaRPr lang="en-US" sz="2400">
                        <a:effectLst/>
                      </a:endParaRPr>
                    </a:p>
                    <a:p>
                      <a:pPr rtl="0" fontAlgn="t">
                        <a:spcBef>
                          <a:spcPts val="0"/>
                        </a:spcBef>
                        <a:spcAft>
                          <a:spcPts val="0"/>
                        </a:spcAft>
                      </a:pPr>
                      <a:br>
                        <a:rPr lang="en-US" sz="2400">
                          <a:effectLst/>
                        </a:rPr>
                      </a:br>
                      <a:r>
                        <a:rPr lang="en-US" sz="2400" b="0" u="none" strike="noStrike">
                          <a:solidFill>
                            <a:srgbClr val="000000"/>
                          </a:solidFill>
                          <a:effectLst/>
                        </a:rPr>
                        <a:t>11:40 am – 12:00 pm</a:t>
                      </a:r>
                      <a:endParaRPr lang="en-US" sz="24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spcBef>
                          <a:spcPts val="0"/>
                        </a:spcBef>
                        <a:spcAft>
                          <a:spcPts val="0"/>
                        </a:spcAft>
                      </a:pPr>
                      <a:r>
                        <a:rPr lang="en-US" sz="2400" b="0" u="none" strike="noStrike">
                          <a:solidFill>
                            <a:srgbClr val="000000"/>
                          </a:solidFill>
                          <a:effectLst/>
                        </a:rPr>
                        <a:t>Intro: VSSA team</a:t>
                      </a:r>
                    </a:p>
                    <a:p>
                      <a:pPr rtl="0" fontAlgn="t">
                        <a:spcBef>
                          <a:spcPts val="0"/>
                        </a:spcBef>
                        <a:spcAft>
                          <a:spcPts val="0"/>
                        </a:spcAft>
                      </a:pPr>
                      <a:br>
                        <a:rPr lang="en-US" sz="2400">
                          <a:effectLst/>
                        </a:rPr>
                      </a:br>
                      <a:r>
                        <a:rPr lang="en-US" sz="2400" b="0" u="none" strike="noStrike">
                          <a:solidFill>
                            <a:srgbClr val="000000"/>
                          </a:solidFill>
                          <a:effectLst/>
                        </a:rPr>
                        <a:t>Radiation Safety: John Abraham</a:t>
                      </a:r>
                    </a:p>
                    <a:p>
                      <a:pPr rtl="0" fontAlgn="t">
                        <a:spcBef>
                          <a:spcPts val="0"/>
                        </a:spcBef>
                        <a:spcAft>
                          <a:spcPts val="0"/>
                        </a:spcAft>
                      </a:pPr>
                      <a:endParaRPr lang="en-US" sz="2400" b="0" u="none" strike="noStrike">
                        <a:solidFill>
                          <a:srgbClr val="000000"/>
                        </a:solidFill>
                        <a:effectLst/>
                      </a:endParaRPr>
                    </a:p>
                    <a:p>
                      <a:pPr rtl="0" fontAlgn="t">
                        <a:spcBef>
                          <a:spcPts val="0"/>
                        </a:spcBef>
                        <a:spcAft>
                          <a:spcPts val="0"/>
                        </a:spcAft>
                      </a:pPr>
                      <a:br>
                        <a:rPr lang="en-US" sz="2400">
                          <a:effectLst/>
                        </a:rPr>
                      </a:br>
                      <a:endParaRPr lang="en-US" sz="2400">
                        <a:effectLst/>
                      </a:endParaRPr>
                    </a:p>
                    <a:p>
                      <a:pPr rtl="0" fontAlgn="t">
                        <a:spcBef>
                          <a:spcPts val="0"/>
                        </a:spcBef>
                        <a:spcAft>
                          <a:spcPts val="0"/>
                        </a:spcAft>
                      </a:pPr>
                      <a:r>
                        <a:rPr lang="en-US" sz="2400" b="0" u="none" strike="noStrike">
                          <a:solidFill>
                            <a:srgbClr val="000000"/>
                          </a:solidFill>
                          <a:effectLst/>
                        </a:rPr>
                        <a:t>Responsible Conduct of Research: Dr. Kathy Friedman</a:t>
                      </a:r>
                      <a:br>
                        <a:rPr lang="en-US" sz="2400">
                          <a:effectLst/>
                        </a:rPr>
                      </a:br>
                      <a:br>
                        <a:rPr lang="en-US" sz="2400">
                          <a:effectLst/>
                        </a:rPr>
                      </a:br>
                      <a:endParaRPr lang="en-US" sz="2400">
                        <a:effectLst/>
                      </a:endParaRPr>
                    </a:p>
                    <a:p>
                      <a:pPr rtl="0" fontAlgn="t">
                        <a:spcBef>
                          <a:spcPts val="0"/>
                        </a:spcBef>
                        <a:spcAft>
                          <a:spcPts val="0"/>
                        </a:spcAft>
                      </a:pPr>
                      <a:endParaRPr lang="en-US" sz="2400" b="0" u="none" strike="noStrike">
                        <a:solidFill>
                          <a:srgbClr val="000000"/>
                        </a:solidFill>
                        <a:effectLst/>
                      </a:endParaRPr>
                    </a:p>
                    <a:p>
                      <a:pPr rtl="0" fontAlgn="t">
                        <a:spcBef>
                          <a:spcPts val="0"/>
                        </a:spcBef>
                        <a:spcAft>
                          <a:spcPts val="0"/>
                        </a:spcAft>
                      </a:pPr>
                      <a:r>
                        <a:rPr lang="en-US" sz="2400" b="0" u="none" strike="noStrike">
                          <a:solidFill>
                            <a:srgbClr val="000000"/>
                          </a:solidFill>
                          <a:effectLst/>
                        </a:rPr>
                        <a:t>Mentor/Mentee Relationships</a:t>
                      </a:r>
                      <a:endParaRPr lang="en-US" sz="2400">
                        <a:effectLst/>
                      </a:endParaRPr>
                    </a:p>
                  </a:txBody>
                  <a:tcPr marL="63500" marR="63500" marT="63500" marB="635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505918"/>
                  </a:ext>
                </a:extLst>
              </a:tr>
            </a:tbl>
          </a:graphicData>
        </a:graphic>
      </p:graphicFrame>
      <p:sp>
        <p:nvSpPr>
          <p:cNvPr id="7" name="Rectangle 1">
            <a:extLst>
              <a:ext uri="{FF2B5EF4-FFF2-40B4-BE49-F238E27FC236}">
                <a16:creationId xmlns:a16="http://schemas.microsoft.com/office/drawing/2014/main" id="{0FD90D22-714A-389A-2358-24921FCDC0D9}"/>
              </a:ext>
            </a:extLst>
          </p:cNvPr>
          <p:cNvSpPr>
            <a:spLocks noChangeArrowheads="1"/>
          </p:cNvSpPr>
          <p:nvPr/>
        </p:nvSpPr>
        <p:spPr bwMode="auto">
          <a:xfrm>
            <a:off x="3124200" y="18430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639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7" name="TextBox 6">
            <a:extLst>
              <a:ext uri="{FF2B5EF4-FFF2-40B4-BE49-F238E27FC236}">
                <a16:creationId xmlns:a16="http://schemas.microsoft.com/office/drawing/2014/main" id="{B56D7D07-B7B1-39E7-09DC-5D10D2AC2DB9}"/>
              </a:ext>
            </a:extLst>
          </p:cNvPr>
          <p:cNvSpPr txBox="1"/>
          <p:nvPr/>
        </p:nvSpPr>
        <p:spPr>
          <a:xfrm>
            <a:off x="3285006" y="302572"/>
            <a:ext cx="5621988" cy="923330"/>
          </a:xfrm>
          <a:prstGeom prst="rect">
            <a:avLst/>
          </a:prstGeom>
          <a:noFill/>
        </p:spPr>
        <p:txBody>
          <a:bodyPr wrap="none" rtlCol="0">
            <a:spAutoFit/>
          </a:bodyPr>
          <a:lstStyle/>
          <a:p>
            <a:r>
              <a:rPr lang="en-US" sz="5400" b="1">
                <a:latin typeface="Arial" panose="020B0604020202020204" pitchFamily="34" charset="0"/>
                <a:cs typeface="Arial" panose="020B0604020202020204" pitchFamily="34" charset="0"/>
              </a:rPr>
              <a:t>VSSA Handbook</a:t>
            </a:r>
          </a:p>
        </p:txBody>
      </p:sp>
      <p:pic>
        <p:nvPicPr>
          <p:cNvPr id="6" name="Picture 5" descr="A screenshot of a computer&#10;&#10;AI-generated content may be incorrect.">
            <a:extLst>
              <a:ext uri="{FF2B5EF4-FFF2-40B4-BE49-F238E27FC236}">
                <a16:creationId xmlns:a16="http://schemas.microsoft.com/office/drawing/2014/main" id="{71FB6854-70FF-FAF6-8CB9-61AABA271F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978" y="1225902"/>
            <a:ext cx="9372600" cy="5066979"/>
          </a:xfrm>
          <a:prstGeom prst="rect">
            <a:avLst/>
          </a:prstGeom>
        </p:spPr>
      </p:pic>
      <p:sp>
        <p:nvSpPr>
          <p:cNvPr id="3" name="Content Placeholder 3">
            <a:extLst>
              <a:ext uri="{FF2B5EF4-FFF2-40B4-BE49-F238E27FC236}">
                <a16:creationId xmlns:a16="http://schemas.microsoft.com/office/drawing/2014/main" id="{BFCCC85A-1B4E-5592-75C3-501C9E2B6E7D}"/>
              </a:ext>
            </a:extLst>
          </p:cNvPr>
          <p:cNvSpPr txBox="1">
            <a:spLocks/>
          </p:cNvSpPr>
          <p:nvPr/>
        </p:nvSpPr>
        <p:spPr>
          <a:xfrm>
            <a:off x="5035145" y="5860528"/>
            <a:ext cx="5055783" cy="864706"/>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300" b="1">
              <a:latin typeface="Arial" panose="020B0604020202020204" pitchFamily="34" charset="0"/>
              <a:cs typeface="Arial" panose="020B0604020202020204" pitchFamily="34" charset="0"/>
            </a:endParaRPr>
          </a:p>
          <a:p>
            <a:pPr algn="l"/>
            <a:r>
              <a:rPr lang="en-US" sz="3600" b="1">
                <a:latin typeface="Arial" panose="020B0604020202020204" pitchFamily="34" charset="0"/>
                <a:cs typeface="Arial" panose="020B0604020202020204" pitchFamily="34" charset="0"/>
              </a:rPr>
              <a:t>Password: </a:t>
            </a:r>
            <a:r>
              <a:rPr lang="en-US" sz="3600" b="1" err="1">
                <a:latin typeface="Arial" panose="020B0604020202020204" pitchFamily="34" charset="0"/>
                <a:cs typeface="Arial" panose="020B0604020202020204" pitchFamily="34" charset="0"/>
              </a:rPr>
              <a:t>VSSAStudent</a:t>
            </a:r>
            <a:endParaRPr lang="en-US" sz="3600" b="1">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5645A98A-3AEB-98FF-E807-847DDC58176E}"/>
              </a:ext>
            </a:extLst>
          </p:cNvPr>
          <p:cNvSpPr/>
          <p:nvPr/>
        </p:nvSpPr>
        <p:spPr>
          <a:xfrm>
            <a:off x="4603172" y="2254827"/>
            <a:ext cx="1174173" cy="33250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84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2" name="Title 2">
            <a:extLst>
              <a:ext uri="{FF2B5EF4-FFF2-40B4-BE49-F238E27FC236}">
                <a16:creationId xmlns:a16="http://schemas.microsoft.com/office/drawing/2014/main" id="{DC0254B5-2241-E3B4-248D-3529188306A7}"/>
              </a:ext>
            </a:extLst>
          </p:cNvPr>
          <p:cNvSpPr txBox="1">
            <a:spLocks/>
          </p:cNvSpPr>
          <p:nvPr/>
        </p:nvSpPr>
        <p:spPr>
          <a:xfrm>
            <a:off x="1053504" y="280684"/>
            <a:ext cx="10084991" cy="9775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a:latin typeface="Arial" panose="020B0604020202020204" pitchFamily="34" charset="0"/>
                <a:cs typeface="Arial" panose="020B0604020202020204" pitchFamily="34" charset="0"/>
              </a:rPr>
              <a:t>VSSA Survey &amp; Evaluation</a:t>
            </a:r>
          </a:p>
        </p:txBody>
      </p:sp>
      <p:sp>
        <p:nvSpPr>
          <p:cNvPr id="3" name="Content Placeholder 3">
            <a:extLst>
              <a:ext uri="{FF2B5EF4-FFF2-40B4-BE49-F238E27FC236}">
                <a16:creationId xmlns:a16="http://schemas.microsoft.com/office/drawing/2014/main" id="{101FC06B-B0DA-A05E-4B69-87579B7E0C5C}"/>
              </a:ext>
            </a:extLst>
          </p:cNvPr>
          <p:cNvSpPr txBox="1">
            <a:spLocks/>
          </p:cNvSpPr>
          <p:nvPr/>
        </p:nvSpPr>
        <p:spPr>
          <a:xfrm>
            <a:off x="831154" y="1502419"/>
            <a:ext cx="9374660" cy="42516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a:latin typeface="Arial" panose="020B0604020202020204" pitchFamily="34" charset="0"/>
                <a:cs typeface="Arial" panose="020B0604020202020204" pitchFamily="34" charset="0"/>
              </a:rPr>
              <a:t>We strive to make each year a productive and fun experience</a:t>
            </a:r>
          </a:p>
          <a:p>
            <a:pPr marL="342900" indent="-342900" algn="l">
              <a:buFont typeface="Arial" panose="020B0604020202020204" pitchFamily="34" charset="0"/>
              <a:buChar char="•"/>
            </a:pPr>
            <a:r>
              <a:rPr lang="en-US" sz="3200">
                <a:latin typeface="Arial" panose="020B0604020202020204" pitchFamily="34" charset="0"/>
                <a:cs typeface="Arial" panose="020B0604020202020204" pitchFamily="34" charset="0"/>
              </a:rPr>
              <a:t>Initial program survey, </a:t>
            </a:r>
          </a:p>
          <a:p>
            <a:pPr marL="342900" indent="-342900" algn="l">
              <a:buFont typeface="Arial" panose="020B0604020202020204" pitchFamily="34" charset="0"/>
              <a:buChar char="•"/>
            </a:pPr>
            <a:r>
              <a:rPr lang="en-US" sz="3200">
                <a:latin typeface="Arial" panose="020B0604020202020204" pitchFamily="34" charset="0"/>
                <a:cs typeface="Arial" panose="020B0604020202020204" pitchFamily="34" charset="0"/>
              </a:rPr>
              <a:t>Survey at the end of the program</a:t>
            </a:r>
          </a:p>
          <a:p>
            <a:pPr marL="342900" indent="-342900" algn="l">
              <a:buFont typeface="Arial" panose="020B0604020202020204" pitchFamily="34" charset="0"/>
              <a:buChar char="•"/>
            </a:pPr>
            <a:r>
              <a:rPr lang="en-US" sz="3200">
                <a:latin typeface="Arial" panose="020B0604020202020204" pitchFamily="34" charset="0"/>
                <a:cs typeface="Arial" panose="020B0604020202020204" pitchFamily="34" charset="0"/>
              </a:rPr>
              <a:t>Follow-up survey, in 1 year</a:t>
            </a:r>
          </a:p>
        </p:txBody>
      </p:sp>
      <p:pic>
        <p:nvPicPr>
          <p:cNvPr id="4" name="Picture 2" descr="Best WordPress Survey Plugins in 2020: 12 Options Compared | SurveyMonkey">
            <a:extLst>
              <a:ext uri="{FF2B5EF4-FFF2-40B4-BE49-F238E27FC236}">
                <a16:creationId xmlns:a16="http://schemas.microsoft.com/office/drawing/2014/main" id="{D8DCD50F-9B9F-1E22-4B77-09A14D9F94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900"/>
          <a:stretch/>
        </p:blipFill>
        <p:spPr bwMode="auto">
          <a:xfrm>
            <a:off x="6801853" y="3908925"/>
            <a:ext cx="3949699" cy="266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43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15" name="TextBox 14">
            <a:extLst>
              <a:ext uri="{FF2B5EF4-FFF2-40B4-BE49-F238E27FC236}">
                <a16:creationId xmlns:a16="http://schemas.microsoft.com/office/drawing/2014/main" id="{8161FD13-10EB-8C54-CD26-C9F337F6F57D}"/>
              </a:ext>
            </a:extLst>
          </p:cNvPr>
          <p:cNvSpPr txBox="1"/>
          <p:nvPr/>
        </p:nvSpPr>
        <p:spPr>
          <a:xfrm>
            <a:off x="2733541" y="327904"/>
            <a:ext cx="6724918" cy="923330"/>
          </a:xfrm>
          <a:prstGeom prst="rect">
            <a:avLst/>
          </a:prstGeom>
          <a:noFill/>
        </p:spPr>
        <p:txBody>
          <a:bodyPr wrap="none" rtlCol="0">
            <a:spAutoFit/>
          </a:bodyPr>
          <a:lstStyle/>
          <a:p>
            <a:r>
              <a:rPr lang="en-US" sz="5400" b="1">
                <a:latin typeface="Arial" panose="020B0604020202020204" pitchFamily="34" charset="0"/>
                <a:cs typeface="Arial" panose="020B0604020202020204" pitchFamily="34" charset="0"/>
              </a:rPr>
              <a:t>Registration Survey</a:t>
            </a:r>
          </a:p>
        </p:txBody>
      </p:sp>
      <p:sp>
        <p:nvSpPr>
          <p:cNvPr id="3" name="TextBox 2">
            <a:extLst>
              <a:ext uri="{FF2B5EF4-FFF2-40B4-BE49-F238E27FC236}">
                <a16:creationId xmlns:a16="http://schemas.microsoft.com/office/drawing/2014/main" id="{F3ED7EF1-045B-55DF-65C7-817F4427E781}"/>
              </a:ext>
            </a:extLst>
          </p:cNvPr>
          <p:cNvSpPr txBox="1"/>
          <p:nvPr/>
        </p:nvSpPr>
        <p:spPr>
          <a:xfrm>
            <a:off x="425638" y="1369254"/>
            <a:ext cx="10603832" cy="3970318"/>
          </a:xfrm>
          <a:prstGeom prst="rect">
            <a:avLst/>
          </a:prstGeom>
          <a:noFill/>
        </p:spPr>
        <p:txBody>
          <a:bodyPr wrap="square">
            <a:spAutoFit/>
          </a:bodyPr>
          <a:lstStyle/>
          <a:p>
            <a:pPr algn="l"/>
            <a:r>
              <a:rPr lang="en-US" sz="3600" b="0" i="0" u="none" strike="noStrike">
                <a:solidFill>
                  <a:srgbClr val="222222"/>
                </a:solidFill>
                <a:effectLst/>
                <a:latin typeface="Arial" panose="020B0604020202020204" pitchFamily="34" charset="0"/>
                <a:cs typeface="Arial" panose="020B0604020202020204" pitchFamily="34" charset="0"/>
              </a:rPr>
              <a:t>If you have not yet filled this out, you will be getting a reminder email.</a:t>
            </a:r>
          </a:p>
          <a:p>
            <a:pPr algn="l"/>
            <a:endParaRPr lang="en-US" sz="3600">
              <a:solidFill>
                <a:srgbClr val="222222"/>
              </a:solidFill>
              <a:latin typeface="Arial" panose="020B0604020202020204" pitchFamily="34" charset="0"/>
              <a:cs typeface="Arial" panose="020B0604020202020204" pitchFamily="34" charset="0"/>
            </a:endParaRPr>
          </a:p>
          <a:p>
            <a:pPr algn="l"/>
            <a:r>
              <a:rPr lang="en-US" sz="3600" b="0" i="0" u="none" strike="noStrike">
                <a:solidFill>
                  <a:srgbClr val="222222"/>
                </a:solidFill>
                <a:effectLst/>
                <a:latin typeface="Arial" panose="020B0604020202020204" pitchFamily="34" charset="0"/>
                <a:cs typeface="Arial" panose="020B0604020202020204" pitchFamily="34" charset="0"/>
              </a:rPr>
              <a:t>This is needed for us to send end-of-summer survey and to survey you a year from now.</a:t>
            </a:r>
          </a:p>
          <a:p>
            <a:pPr algn="l"/>
            <a:endParaRPr lang="en-US" sz="3600">
              <a:solidFill>
                <a:srgbClr val="222222"/>
              </a:solidFill>
              <a:latin typeface="Arial" panose="020B0604020202020204" pitchFamily="34" charset="0"/>
              <a:cs typeface="Arial" panose="020B0604020202020204" pitchFamily="34" charset="0"/>
            </a:endParaRPr>
          </a:p>
          <a:p>
            <a:pPr algn="l"/>
            <a:r>
              <a:rPr lang="en-US" sz="3600" b="0" i="0" u="none" strike="noStrike">
                <a:solidFill>
                  <a:srgbClr val="222222"/>
                </a:solidFill>
                <a:effectLst/>
                <a:latin typeface="Arial" panose="020B0604020202020204" pitchFamily="34" charset="0"/>
                <a:cs typeface="Arial" panose="020B0604020202020204" pitchFamily="34" charset="0"/>
              </a:rPr>
              <a:t>It also has information about dietary restrictions.</a:t>
            </a:r>
          </a:p>
        </p:txBody>
      </p:sp>
    </p:spTree>
    <p:extLst>
      <p:ext uri="{BB962C8B-B14F-4D97-AF65-F5344CB8AC3E}">
        <p14:creationId xmlns:p14="http://schemas.microsoft.com/office/powerpoint/2010/main" val="1972910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78E589-3F99-F2B1-8108-AF7F76D24C7F}"/>
              </a:ext>
            </a:extLst>
          </p:cNvPr>
          <p:cNvPicPr>
            <a:picLocks noChangeAspect="1"/>
          </p:cNvPicPr>
          <p:nvPr/>
        </p:nvPicPr>
        <p:blipFill>
          <a:blip r:embed="rId2"/>
          <a:stretch>
            <a:fillRect/>
          </a:stretch>
        </p:blipFill>
        <p:spPr>
          <a:xfrm>
            <a:off x="10467975" y="2143125"/>
            <a:ext cx="1724025" cy="4714875"/>
          </a:xfrm>
          <a:prstGeom prst="rect">
            <a:avLst/>
          </a:prstGeom>
        </p:spPr>
      </p:pic>
      <p:sp>
        <p:nvSpPr>
          <p:cNvPr id="15" name="TextBox 14">
            <a:extLst>
              <a:ext uri="{FF2B5EF4-FFF2-40B4-BE49-F238E27FC236}">
                <a16:creationId xmlns:a16="http://schemas.microsoft.com/office/drawing/2014/main" id="{8161FD13-10EB-8C54-CD26-C9F337F6F57D}"/>
              </a:ext>
            </a:extLst>
          </p:cNvPr>
          <p:cNvSpPr txBox="1"/>
          <p:nvPr/>
        </p:nvSpPr>
        <p:spPr>
          <a:xfrm>
            <a:off x="3156443" y="367559"/>
            <a:ext cx="6340197" cy="923330"/>
          </a:xfrm>
          <a:prstGeom prst="rect">
            <a:avLst/>
          </a:prstGeom>
          <a:noFill/>
        </p:spPr>
        <p:txBody>
          <a:bodyPr wrap="none" rtlCol="0">
            <a:spAutoFit/>
          </a:bodyPr>
          <a:lstStyle/>
          <a:p>
            <a:r>
              <a:rPr lang="en-US" sz="5400" b="1">
                <a:latin typeface="Arial" panose="020B0604020202020204" pitchFamily="34" charset="0"/>
                <a:cs typeface="Arial" panose="020B0604020202020204" pitchFamily="34" charset="0"/>
              </a:rPr>
              <a:t>Mail and Packages</a:t>
            </a:r>
          </a:p>
        </p:txBody>
      </p:sp>
      <p:sp>
        <p:nvSpPr>
          <p:cNvPr id="2" name="TextBox 1">
            <a:extLst>
              <a:ext uri="{FF2B5EF4-FFF2-40B4-BE49-F238E27FC236}">
                <a16:creationId xmlns:a16="http://schemas.microsoft.com/office/drawing/2014/main" id="{31A418C8-B6B6-BE07-83C0-F8502573B6B2}"/>
              </a:ext>
            </a:extLst>
          </p:cNvPr>
          <p:cNvSpPr txBox="1"/>
          <p:nvPr/>
        </p:nvSpPr>
        <p:spPr>
          <a:xfrm>
            <a:off x="491385" y="1197371"/>
            <a:ext cx="10603832" cy="5447645"/>
          </a:xfrm>
          <a:prstGeom prst="rect">
            <a:avLst/>
          </a:prstGeom>
          <a:noFill/>
        </p:spPr>
        <p:txBody>
          <a:bodyPr wrap="square">
            <a:spAutoFit/>
          </a:bodyPr>
          <a:lstStyle/>
          <a:p>
            <a:r>
              <a:rPr lang="en-US" sz="3600" b="0" i="0" u="none" strike="noStrike">
                <a:solidFill>
                  <a:srgbClr val="222222"/>
                </a:solidFill>
                <a:effectLst/>
                <a:latin typeface="Arial" panose="020B0604020202020204" pitchFamily="34" charset="0"/>
                <a:cs typeface="Arial" panose="020B0604020202020204" pitchFamily="34" charset="0"/>
              </a:rPr>
              <a:t>From Amazon: </a:t>
            </a:r>
          </a:p>
          <a:p>
            <a:r>
              <a:rPr lang="en-US" sz="2400"/>
              <a:t>To place an order for delivery to an Amazon Hub:</a:t>
            </a:r>
          </a:p>
          <a:p>
            <a:pPr>
              <a:buFont typeface="+mj-lt"/>
              <a:buAutoNum type="arabicPeriod"/>
            </a:pPr>
            <a:r>
              <a:rPr lang="en-US" sz="2400"/>
              <a:t> Place an eligible item in your shopping cart and select </a:t>
            </a:r>
            <a:r>
              <a:rPr lang="en-US" sz="2400" b="1"/>
              <a:t>Proceed to Checkout</a:t>
            </a:r>
            <a:r>
              <a:rPr lang="en-US" sz="2400"/>
              <a:t>.</a:t>
            </a:r>
          </a:p>
          <a:p>
            <a:pPr>
              <a:buFont typeface="+mj-lt"/>
              <a:buAutoNum type="arabicPeriod"/>
            </a:pPr>
            <a:r>
              <a:rPr lang="en-US" sz="2400"/>
              <a:t> When choosing a delivery address, select </a:t>
            </a:r>
            <a:r>
              <a:rPr lang="en-US" sz="2400" b="1"/>
              <a:t>Or pick up from an Amazon Locker.</a:t>
            </a:r>
            <a:r>
              <a:rPr lang="en-US" sz="2400"/>
              <a:t> </a:t>
            </a:r>
          </a:p>
          <a:p>
            <a:pPr>
              <a:buFont typeface="+mj-lt"/>
              <a:buAutoNum type="arabicPeriod"/>
            </a:pPr>
            <a:r>
              <a:rPr lang="en-US" sz="2400"/>
              <a:t> Search by zip code, address, or landmark.  For Vanderbilt University, enter zip code </a:t>
            </a:r>
            <a:r>
              <a:rPr lang="en-US" sz="2400" b="1"/>
              <a:t>37203</a:t>
            </a:r>
            <a:r>
              <a:rPr lang="en-US" sz="2400"/>
              <a:t>.</a:t>
            </a:r>
          </a:p>
          <a:p>
            <a:pPr>
              <a:buFont typeface="+mj-lt"/>
              <a:buAutoNum type="arabicPeriod"/>
            </a:pPr>
            <a:r>
              <a:rPr lang="en-US" sz="2400"/>
              <a:t> Select </a:t>
            </a:r>
            <a:r>
              <a:rPr lang="en-US" sz="2400" b="1"/>
              <a:t>Ship to this address</a:t>
            </a:r>
            <a:r>
              <a:rPr lang="en-US" sz="2400"/>
              <a:t> beside your chosen location.</a:t>
            </a:r>
          </a:p>
          <a:p>
            <a:pPr>
              <a:buFont typeface="+mj-lt"/>
              <a:buAutoNum type="arabicPeriod"/>
            </a:pPr>
            <a:r>
              <a:rPr lang="en-US" sz="2400"/>
              <a:t> Complete your order.</a:t>
            </a:r>
          </a:p>
          <a:p>
            <a:r>
              <a:rPr lang="en-US" sz="2400"/>
              <a:t> </a:t>
            </a:r>
          </a:p>
          <a:p>
            <a:r>
              <a:rPr lang="en-US" sz="2400"/>
              <a:t>There are two Amazon Hub Lockers located on campus.  These are:</a:t>
            </a:r>
          </a:p>
          <a:p>
            <a:pPr lvl="1">
              <a:buFont typeface="Arial" panose="020B0604020202020204" pitchFamily="34" charset="0"/>
              <a:buChar char="•"/>
            </a:pPr>
            <a:r>
              <a:rPr lang="en-US" sz="2400" b="1" err="1"/>
              <a:t>Acquaio</a:t>
            </a:r>
            <a:r>
              <a:rPr lang="en-US" sz="2400" b="1"/>
              <a:t> - Rand Hall - 2301 Vanderbilt Place, Nashville, TN 37235</a:t>
            </a:r>
          </a:p>
          <a:p>
            <a:pPr lvl="1">
              <a:buFont typeface="Arial" panose="020B0604020202020204" pitchFamily="34" charset="0"/>
              <a:buChar char="•"/>
            </a:pPr>
            <a:r>
              <a:rPr lang="en-US" sz="2400"/>
              <a:t>Umi - The Commons Center - 230 Appleton Place, Nashville, TN 37203</a:t>
            </a:r>
          </a:p>
          <a:p>
            <a:endParaRPr lang="en-US" sz="2400" b="1"/>
          </a:p>
          <a:p>
            <a:r>
              <a:rPr lang="en-US" sz="2400" b="1"/>
              <a:t>A smartphone with the Amazon Shopping app is required for pickup.</a:t>
            </a:r>
            <a:r>
              <a:rPr lang="en-US" sz="2400"/>
              <a:t> </a:t>
            </a:r>
          </a:p>
        </p:txBody>
      </p:sp>
    </p:spTree>
    <p:extLst>
      <p:ext uri="{BB962C8B-B14F-4D97-AF65-F5344CB8AC3E}">
        <p14:creationId xmlns:p14="http://schemas.microsoft.com/office/powerpoint/2010/main" val="2357856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a5a7f39-e3be-4ab3-b450-67fa80faecad}" enabled="0" method="" siteId="{ba5a7f39-e3be-4ab3-b450-67fa80faecad}" removed="1"/>
</clbl:labelList>
</file>

<file path=docProps/app.xml><?xml version="1.0" encoding="utf-8"?>
<Properties xmlns="http://schemas.openxmlformats.org/officeDocument/2006/extended-properties" xmlns:vt="http://schemas.openxmlformats.org/officeDocument/2006/docPropsVTypes">
  <TotalTime>0</TotalTime>
  <Words>1590</Words>
  <Application>Microsoft Macintosh PowerPoint</Application>
  <PresentationFormat>Widescreen</PresentationFormat>
  <Paragraphs>237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 Stephanie</dc:creator>
  <cp:lastModifiedBy>Richards, Stephanie</cp:lastModifiedBy>
  <cp:revision>2</cp:revision>
  <dcterms:created xsi:type="dcterms:W3CDTF">2023-01-12T20:35:44Z</dcterms:created>
  <dcterms:modified xsi:type="dcterms:W3CDTF">2025-06-05T18:56:49Z</dcterms:modified>
</cp:coreProperties>
</file>