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9" r:id="rId3"/>
    <p:sldId id="284" r:id="rId4"/>
    <p:sldId id="257" r:id="rId5"/>
    <p:sldId id="281" r:id="rId6"/>
    <p:sldId id="280" r:id="rId7"/>
    <p:sldId id="258" r:id="rId8"/>
    <p:sldId id="259" r:id="rId9"/>
    <p:sldId id="260" r:id="rId10"/>
    <p:sldId id="282" r:id="rId11"/>
    <p:sldId id="285" r:id="rId12"/>
    <p:sldId id="267" r:id="rId13"/>
    <p:sldId id="278" r:id="rId14"/>
    <p:sldId id="268" r:id="rId15"/>
    <p:sldId id="269" r:id="rId16"/>
    <p:sldId id="283" r:id="rId17"/>
    <p:sldId id="271" r:id="rId18"/>
    <p:sldId id="272" r:id="rId19"/>
    <p:sldId id="273" r:id="rId20"/>
    <p:sldId id="276" r:id="rId21"/>
    <p:sldId id="266" r:id="rId22"/>
    <p:sldId id="274" r:id="rId23"/>
    <p:sldId id="275"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65" autoAdjust="0"/>
  </p:normalViewPr>
  <p:slideViewPr>
    <p:cSldViewPr snapToGrid="0" snapToObjects="1">
      <p:cViewPr varScale="1">
        <p:scale>
          <a:sx n="58" d="100"/>
          <a:sy n="58" d="100"/>
        </p:scale>
        <p:origin x="15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67D0C-FAA1-1F4D-8AB3-D7F5F799F731}" type="datetimeFigureOut">
              <a:rPr lang="en-US" smtClean="0"/>
              <a:t>1/21/2019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AADD5-CB41-1049-BD60-FFAF8A9D319D}" type="slidenum">
              <a:rPr lang="en-US" smtClean="0"/>
              <a:t>‹#›</a:t>
            </a:fld>
            <a:endParaRPr lang="en-US"/>
          </a:p>
        </p:txBody>
      </p:sp>
    </p:spTree>
    <p:extLst>
      <p:ext uri="{BB962C8B-B14F-4D97-AF65-F5344CB8AC3E}">
        <p14:creationId xmlns:p14="http://schemas.microsoft.com/office/powerpoint/2010/main" val="5245353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AADD5-CB41-1049-BD60-FFAF8A9D319D}" type="slidenum">
              <a:rPr lang="en-US" smtClean="0"/>
              <a:t>1</a:t>
            </a:fld>
            <a:endParaRPr lang="en-US"/>
          </a:p>
        </p:txBody>
      </p:sp>
    </p:spTree>
    <p:extLst>
      <p:ext uri="{BB962C8B-B14F-4D97-AF65-F5344CB8AC3E}">
        <p14:creationId xmlns:p14="http://schemas.microsoft.com/office/powerpoint/2010/main" val="3524954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86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C7E0E77-C268-A940-B69A-4BE8B5645776}" type="slidenum">
              <a:rPr lang="en-US"/>
              <a:pPr eaLnBrk="1" hangingPunct="1"/>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B4BC41-3661-0040-AD51-595ABFEB92A3}" type="slidenum">
              <a:rPr lang="en-US"/>
              <a:pPr eaLnBrk="1" hangingPunct="1"/>
              <a:t>19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Supplemental lists in couples are considered individually</a:t>
            </a:r>
          </a:p>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A3CC586-6491-E845-A7D4-322D6FE316E5}" type="slidenum">
              <a:rPr lang="en-US"/>
              <a:pPr eaLnBrk="1" hangingPunct="1"/>
              <a:t>20</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t>3 rounds total!</a:t>
            </a:r>
          </a:p>
          <a:p>
            <a:endParaRPr lang="en-US" dirty="0"/>
          </a:p>
        </p:txBody>
      </p:sp>
      <p:sp>
        <p:nvSpPr>
          <p:cNvPr id="225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4A01490-E104-7E45-9143-6B7F9756B64B}" type="slidenum">
              <a:rPr lang="en-US"/>
              <a:pPr eaLnBrk="1" hangingPunct="1"/>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1919DC-CD3D-234E-AF36-C6913036E31F}" type="slidenum">
              <a:rPr lang="en-US"/>
              <a:pPr eaLnBrk="1" hangingPunct="1"/>
              <a:t>22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F76D034-99D8-8044-AB7B-D73A9BC1432A}" type="slidenum">
              <a:rPr lang="en-US"/>
              <a:pPr eaLnBrk="1" hangingPunct="1"/>
              <a:t>23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programs say please don’t communicate.</a:t>
            </a:r>
          </a:p>
          <a:p>
            <a:r>
              <a:rPr lang="en-US" dirty="0" smtClean="0"/>
              <a:t>-if they say this don’t…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68AADD5-CB41-1049-BD60-FFAF8A9D319D}" type="slidenum">
              <a:rPr lang="en-US" smtClean="0"/>
              <a:t>6</a:t>
            </a:fld>
            <a:endParaRPr lang="en-US"/>
          </a:p>
        </p:txBody>
      </p:sp>
    </p:spTree>
    <p:extLst>
      <p:ext uri="{BB962C8B-B14F-4D97-AF65-F5344CB8AC3E}">
        <p14:creationId xmlns:p14="http://schemas.microsoft.com/office/powerpoint/2010/main" val="2539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programs will appreciate</a:t>
            </a:r>
            <a:r>
              <a:rPr lang="en-US" baseline="0" dirty="0" smtClean="0"/>
              <a:t> calls</a:t>
            </a:r>
            <a:endParaRPr lang="en-US" dirty="0"/>
          </a:p>
        </p:txBody>
      </p:sp>
      <p:sp>
        <p:nvSpPr>
          <p:cNvPr id="4" name="Slide Number Placeholder 3"/>
          <p:cNvSpPr>
            <a:spLocks noGrp="1"/>
          </p:cNvSpPr>
          <p:nvPr>
            <p:ph type="sldNum" sz="quarter" idx="10"/>
          </p:nvPr>
        </p:nvSpPr>
        <p:spPr/>
        <p:txBody>
          <a:bodyPr/>
          <a:lstStyle/>
          <a:p>
            <a:fld id="{A68AADD5-CB41-1049-BD60-FFAF8A9D319D}" type="slidenum">
              <a:rPr lang="en-US" smtClean="0"/>
              <a:t>8</a:t>
            </a:fld>
            <a:endParaRPr lang="en-US"/>
          </a:p>
        </p:txBody>
      </p:sp>
    </p:spTree>
    <p:extLst>
      <p:ext uri="{BB962C8B-B14F-4D97-AF65-F5344CB8AC3E}">
        <p14:creationId xmlns:p14="http://schemas.microsoft.com/office/powerpoint/2010/main" val="236683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Feb 6</a:t>
            </a:r>
            <a:r>
              <a:rPr lang="en-US" baseline="30000" dirty="0" smtClean="0"/>
              <a:t>th</a:t>
            </a:r>
            <a:r>
              <a:rPr lang="en-US" dirty="0" smtClean="0"/>
              <a:t> is last promotions</a:t>
            </a:r>
            <a:r>
              <a:rPr lang="en-US" baseline="0" dirty="0" smtClean="0"/>
              <a:t> meeting</a:t>
            </a:r>
            <a:endParaRPr lang="en-US" dirty="0"/>
          </a:p>
        </p:txBody>
      </p:sp>
      <p:sp>
        <p:nvSpPr>
          <p:cNvPr id="4" name="Slide Number Placeholder 3"/>
          <p:cNvSpPr>
            <a:spLocks noGrp="1"/>
          </p:cNvSpPr>
          <p:nvPr>
            <p:ph type="sldNum" sz="quarter" idx="10"/>
          </p:nvPr>
        </p:nvSpPr>
        <p:spPr/>
        <p:txBody>
          <a:bodyPr/>
          <a:lstStyle/>
          <a:p>
            <a:fld id="{A68AADD5-CB41-1049-BD60-FFAF8A9D319D}" type="slidenum">
              <a:rPr lang="en-US" smtClean="0"/>
              <a:t>10</a:t>
            </a:fld>
            <a:endParaRPr lang="en-US"/>
          </a:p>
        </p:txBody>
      </p:sp>
    </p:spTree>
    <p:extLst>
      <p:ext uri="{BB962C8B-B14F-4D97-AF65-F5344CB8AC3E}">
        <p14:creationId xmlns:p14="http://schemas.microsoft.com/office/powerpoint/2010/main" val="8133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AADD5-CB41-1049-BD60-FFAF8A9D319D}" type="slidenum">
              <a:rPr lang="en-US" smtClean="0"/>
              <a:t>11</a:t>
            </a:fld>
            <a:endParaRPr lang="en-US"/>
          </a:p>
        </p:txBody>
      </p:sp>
    </p:spTree>
    <p:extLst>
      <p:ext uri="{BB962C8B-B14F-4D97-AF65-F5344CB8AC3E}">
        <p14:creationId xmlns:p14="http://schemas.microsoft.com/office/powerpoint/2010/main" val="208930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3E9F139-1D99-7E4E-8F66-085C3250CC3A}" type="slidenum">
              <a:rPr lang="en-US"/>
              <a:pPr eaLnBrk="1" hangingPunct="1"/>
              <a:t>12</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A83C11-1395-544A-888A-A23E42099BB3}" type="slidenum">
              <a:rPr lang="en-US"/>
              <a:pPr eaLnBrk="1" hangingPunct="1"/>
              <a:t>14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200" b="1" kern="1200" dirty="0" smtClean="0">
                <a:solidFill>
                  <a:schemeClr val="tx1"/>
                </a:solidFill>
                <a:effectLst/>
                <a:latin typeface="+mn-lt"/>
                <a:ea typeface="+mn-ea"/>
                <a:cs typeface="+mn-cs"/>
              </a:rPr>
              <a:t>Binding agreement!</a:t>
            </a:r>
          </a:p>
          <a:p>
            <a:r>
              <a:rPr lang="en-US" sz="1200" b="1" kern="1200" dirty="0" smtClean="0">
                <a:solidFill>
                  <a:schemeClr val="tx1"/>
                </a:solidFill>
                <a:effectLst/>
                <a:latin typeface="+mn-lt"/>
                <a:ea typeface="+mn-ea"/>
                <a:cs typeface="+mn-cs"/>
              </a:rPr>
              <a:t>Do not rank programs where you didn’t interview.</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Some general Match information: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Applicants pay a $80 registration fee; there is a $50 late fee after November 30.</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Couples pay an additional $15 per partner.</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1-20 programs may be ranked on your primary rank order list at no additional charge; each additional ranked program costs $30 per program.</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1-20 programs may be ranked on your supplemental rank order list(s) at no additional charge; each additional ranked program on all supplemental lists combined costs $30 per program.</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Couples may rank 1-30 </a:t>
            </a:r>
            <a:r>
              <a:rPr lang="en-US" sz="1200" b="1" kern="1200" dirty="0" smtClean="0">
                <a:solidFill>
                  <a:schemeClr val="tx1"/>
                </a:solidFill>
                <a:effectLst/>
                <a:latin typeface="+mn-lt"/>
                <a:ea typeface="+mn-ea"/>
                <a:cs typeface="+mn-cs"/>
              </a:rPr>
              <a:t>programs </a:t>
            </a:r>
            <a:r>
              <a:rPr lang="en-US" sz="1200" kern="1200" dirty="0" smtClean="0">
                <a:solidFill>
                  <a:schemeClr val="tx1"/>
                </a:solidFill>
                <a:effectLst/>
                <a:latin typeface="+mn-lt"/>
                <a:ea typeface="+mn-ea"/>
                <a:cs typeface="+mn-cs"/>
              </a:rPr>
              <a:t>at no additional charge. Remember couples can list the same program more than once on their list depending upon the corresponding program on their partner’s list.</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Extra fees will be due at the time of certification. Those fees are NOT refundable if you certify a shorter list at a later time.</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smtClean="0"/>
          </a:p>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5BDA44-D307-EC4E-99E2-76F0E5A055F4}" type="slidenum">
              <a:rPr lang="en-US"/>
              <a:pPr eaLnBrk="1" hangingPunct="1"/>
              <a:t>15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05EAC1F-E337-874C-A904-5EC9F44BCC52}" type="slidenum">
              <a:rPr lang="en-US"/>
              <a:pPr eaLnBrk="1" hangingPunct="1"/>
              <a:t>17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1/21/2019</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07241520-9FF0-F940-9CC0-365DDFB39252}" type="slidenum">
              <a:rPr lang="en-US"/>
              <a:pPr/>
              <a:t>‹#›</a:t>
            </a:fld>
            <a:endParaRPr lang="en-US"/>
          </a:p>
        </p:txBody>
      </p:sp>
    </p:spTree>
    <p:extLst>
      <p:ext uri="{BB962C8B-B14F-4D97-AF65-F5344CB8AC3E}">
        <p14:creationId xmlns:p14="http://schemas.microsoft.com/office/powerpoint/2010/main" val="146769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2FB7BD04-6F48-F143-A325-1D624A2FB98D}" type="slidenum">
              <a:rPr lang="en-US"/>
              <a:pPr/>
              <a:t>‹#›</a:t>
            </a:fld>
            <a:endParaRPr lang="en-US"/>
          </a:p>
        </p:txBody>
      </p:sp>
    </p:spTree>
    <p:extLst>
      <p:ext uri="{BB962C8B-B14F-4D97-AF65-F5344CB8AC3E}">
        <p14:creationId xmlns:p14="http://schemas.microsoft.com/office/powerpoint/2010/main" val="214648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1/21/2019</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1/21/2019</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nrmp.org" TargetMode="External"/><Relationship Id="rId2" Type="http://schemas.openxmlformats.org/officeDocument/2006/relationships/hyperlink" Target="https://medschool.vanderbilt.edu/cim/pathway-match" TargetMode="External"/><Relationship Id="rId1" Type="http://schemas.openxmlformats.org/officeDocument/2006/relationships/slideLayout" Target="../slideLayouts/slideLayout2.xml"/><Relationship Id="rId4" Type="http://schemas.openxmlformats.org/officeDocument/2006/relationships/hyperlink" Target="http://www.nrmp.org/residency/applicant-toolk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590" y="559438"/>
            <a:ext cx="7726206" cy="1924050"/>
          </a:xfrm>
        </p:spPr>
        <p:txBody>
          <a:bodyPr/>
          <a:lstStyle/>
          <a:p>
            <a:r>
              <a:rPr lang="en-US" sz="4000" dirty="0" smtClean="0"/>
              <a:t>Communicating with Residencies </a:t>
            </a:r>
            <a:br>
              <a:rPr lang="en-US" sz="4000" dirty="0" smtClean="0"/>
            </a:br>
            <a:r>
              <a:rPr lang="en-US" sz="4000" dirty="0" smtClean="0"/>
              <a:t>and Creating a Rank Order List</a:t>
            </a:r>
            <a:endParaRPr lang="en-US" sz="4000" dirty="0"/>
          </a:p>
        </p:txBody>
      </p:sp>
      <p:sp>
        <p:nvSpPr>
          <p:cNvPr id="3" name="Subtitle 2"/>
          <p:cNvSpPr>
            <a:spLocks noGrp="1"/>
          </p:cNvSpPr>
          <p:nvPr>
            <p:ph type="subTitle" idx="1"/>
          </p:nvPr>
        </p:nvSpPr>
        <p:spPr/>
        <p:txBody>
          <a:bodyPr>
            <a:normAutofit/>
          </a:bodyPr>
          <a:lstStyle/>
          <a:p>
            <a:r>
              <a:rPr lang="en-US" sz="2800" dirty="0" smtClean="0"/>
              <a:t>Amy Fleming, MD</a:t>
            </a:r>
          </a:p>
          <a:p>
            <a:r>
              <a:rPr lang="en-US" sz="2800" dirty="0" smtClean="0"/>
              <a:t>Associate Dean for Students</a:t>
            </a:r>
          </a:p>
          <a:p>
            <a:r>
              <a:rPr lang="en-US" sz="2800" dirty="0" smtClean="0"/>
              <a:t>Vanderbilt School of Medicine</a:t>
            </a:r>
            <a:endParaRPr lang="en-US" sz="2800" dirty="0"/>
          </a:p>
        </p:txBody>
      </p:sp>
    </p:spTree>
    <p:extLst>
      <p:ext uri="{BB962C8B-B14F-4D97-AF65-F5344CB8AC3E}">
        <p14:creationId xmlns:p14="http://schemas.microsoft.com/office/powerpoint/2010/main" val="196795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a:t>
            </a:r>
            <a:endParaRPr lang="en-US" dirty="0"/>
          </a:p>
        </p:txBody>
      </p:sp>
      <p:sp>
        <p:nvSpPr>
          <p:cNvPr id="3" name="Content Placeholder 2"/>
          <p:cNvSpPr>
            <a:spLocks noGrp="1"/>
          </p:cNvSpPr>
          <p:nvPr>
            <p:ph idx="1"/>
          </p:nvPr>
        </p:nvSpPr>
        <p:spPr/>
        <p:txBody>
          <a:bodyPr/>
          <a:lstStyle/>
          <a:p>
            <a:r>
              <a:rPr lang="en-US" dirty="0" smtClean="0"/>
              <a:t>My Verification Status says Not Verified what does this mean?</a:t>
            </a:r>
          </a:p>
          <a:p>
            <a:r>
              <a:rPr lang="en-US" dirty="0" smtClean="0"/>
              <a:t>The SOM has one more promotions committee meeting.  This is the last step certifying that you are on track to graduate, after that meeting students will be verified in NRMP for The Match.</a:t>
            </a:r>
            <a:endParaRPr lang="en-US" dirty="0"/>
          </a:p>
        </p:txBody>
      </p:sp>
    </p:spTree>
    <p:extLst>
      <p:ext uri="{BB962C8B-B14F-4D97-AF65-F5344CB8AC3E}">
        <p14:creationId xmlns:p14="http://schemas.microsoft.com/office/powerpoint/2010/main" val="3479442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Deadlines</a:t>
            </a:r>
            <a:endParaRPr lang="en-US" dirty="0"/>
          </a:p>
        </p:txBody>
      </p:sp>
      <p:sp>
        <p:nvSpPr>
          <p:cNvPr id="3" name="Content Placeholder 2"/>
          <p:cNvSpPr>
            <a:spLocks noGrp="1"/>
          </p:cNvSpPr>
          <p:nvPr>
            <p:ph idx="1"/>
          </p:nvPr>
        </p:nvSpPr>
        <p:spPr>
          <a:xfrm>
            <a:off x="900112" y="2133601"/>
            <a:ext cx="7761288" cy="3931920"/>
          </a:xfrm>
        </p:spPr>
        <p:txBody>
          <a:bodyPr/>
          <a:lstStyle/>
          <a:p>
            <a:r>
              <a:rPr lang="en-US" dirty="0" smtClean="0"/>
              <a:t>January 15</a:t>
            </a:r>
            <a:r>
              <a:rPr lang="en-US" dirty="0"/>
              <a:t>	</a:t>
            </a:r>
            <a:r>
              <a:rPr lang="en-US" dirty="0" smtClean="0"/>
              <a:t>		Ranking Opened</a:t>
            </a:r>
          </a:p>
          <a:p>
            <a:r>
              <a:rPr lang="en-US" dirty="0" smtClean="0"/>
              <a:t>February 20th, 9pm ET	Rank Order List Due</a:t>
            </a:r>
          </a:p>
          <a:p>
            <a:r>
              <a:rPr lang="en-US" dirty="0" smtClean="0"/>
              <a:t>February 20th		Med school deadline to verify 				eligibility</a:t>
            </a:r>
          </a:p>
          <a:p>
            <a:r>
              <a:rPr lang="en-US" dirty="0" smtClean="0"/>
              <a:t>March 11</a:t>
            </a:r>
            <a:r>
              <a:rPr lang="en-US" baseline="30000" dirty="0" smtClean="0"/>
              <a:t>th</a:t>
            </a:r>
            <a:r>
              <a:rPr lang="en-US" dirty="0" smtClean="0"/>
              <a:t>, 11am ET	Did I match</a:t>
            </a:r>
            <a:r>
              <a:rPr lang="en-US" dirty="0"/>
              <a:t> </a:t>
            </a:r>
            <a:r>
              <a:rPr lang="en-US" dirty="0" smtClean="0"/>
              <a:t>(SOAP)</a:t>
            </a:r>
          </a:p>
          <a:p>
            <a:r>
              <a:rPr lang="en-US" dirty="0" smtClean="0"/>
              <a:t>March 15</a:t>
            </a:r>
            <a:r>
              <a:rPr lang="en-US" baseline="30000" dirty="0" smtClean="0"/>
              <a:t>th</a:t>
            </a:r>
            <a:r>
              <a:rPr lang="en-US" dirty="0" smtClean="0"/>
              <a:t>, 12pm ET	Match Day</a:t>
            </a:r>
          </a:p>
        </p:txBody>
      </p:sp>
    </p:spTree>
    <p:extLst>
      <p:ext uri="{BB962C8B-B14F-4D97-AF65-F5344CB8AC3E}">
        <p14:creationId xmlns:p14="http://schemas.microsoft.com/office/powerpoint/2010/main" val="2231780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latin typeface="Times New Roman" charset="0"/>
              </a:rPr>
              <a:t>The Match Algorithm</a:t>
            </a:r>
          </a:p>
        </p:txBody>
      </p:sp>
      <p:pic>
        <p:nvPicPr>
          <p:cNvPr id="10244" name="Picture 4" descr="j023465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953" r="5953"/>
          <a:stretch>
            <a:fillRect/>
          </a:stretch>
        </p:blipFill>
        <p:spPr>
          <a:xfrm>
            <a:off x="900111" y="2147889"/>
            <a:ext cx="3100570" cy="3414712"/>
          </a:xfrm>
        </p:spPr>
      </p:pic>
      <p:sp>
        <p:nvSpPr>
          <p:cNvPr id="50179" name="Rectangle 3"/>
          <p:cNvSpPr>
            <a:spLocks noGrp="1" noChangeArrowheads="1"/>
          </p:cNvSpPr>
          <p:nvPr>
            <p:ph sz="half" idx="2"/>
          </p:nvPr>
        </p:nvSpPr>
        <p:spPr>
          <a:xfrm>
            <a:off x="4224867" y="1735659"/>
            <a:ext cx="4351866" cy="4800600"/>
          </a:xfrm>
        </p:spPr>
        <p:txBody>
          <a:bodyPr>
            <a:normAutofit fontScale="55000" lnSpcReduction="20000"/>
          </a:bodyPr>
          <a:lstStyle/>
          <a:p>
            <a:pPr eaLnBrk="1" hangingPunct="1">
              <a:lnSpc>
                <a:spcPct val="120000"/>
              </a:lnSpc>
              <a:spcBef>
                <a:spcPts val="1200"/>
              </a:spcBef>
            </a:pPr>
            <a:r>
              <a:rPr lang="en-US" sz="2900" dirty="0">
                <a:latin typeface="Arial" charset="0"/>
              </a:rPr>
              <a:t>Applicants and programs make rank order lists</a:t>
            </a:r>
          </a:p>
          <a:p>
            <a:pPr eaLnBrk="1" hangingPunct="1">
              <a:lnSpc>
                <a:spcPct val="120000"/>
              </a:lnSpc>
              <a:spcBef>
                <a:spcPts val="1200"/>
              </a:spcBef>
            </a:pPr>
            <a:r>
              <a:rPr lang="en-US" sz="2900" dirty="0">
                <a:latin typeface="Arial" charset="0"/>
              </a:rPr>
              <a:t>Attempt made to place applicant in </a:t>
            </a:r>
            <a:r>
              <a:rPr lang="en-US" sz="2900" dirty="0" smtClean="0">
                <a:latin typeface="Arial" charset="0"/>
              </a:rPr>
              <a:t>#1 program</a:t>
            </a:r>
            <a:endParaRPr lang="en-US" sz="2900" dirty="0">
              <a:latin typeface="Arial" charset="0"/>
            </a:endParaRPr>
          </a:p>
          <a:p>
            <a:pPr eaLnBrk="1" hangingPunct="1">
              <a:lnSpc>
                <a:spcPct val="120000"/>
              </a:lnSpc>
              <a:spcBef>
                <a:spcPts val="1200"/>
              </a:spcBef>
            </a:pPr>
            <a:r>
              <a:rPr lang="en-US" sz="2900" dirty="0">
                <a:latin typeface="Arial" charset="0"/>
              </a:rPr>
              <a:t>Tentative match made if</a:t>
            </a:r>
          </a:p>
          <a:p>
            <a:pPr lvl="1" eaLnBrk="1" hangingPunct="1">
              <a:lnSpc>
                <a:spcPct val="120000"/>
              </a:lnSpc>
              <a:spcBef>
                <a:spcPts val="1200"/>
              </a:spcBef>
            </a:pPr>
            <a:r>
              <a:rPr lang="en-US" sz="2900" dirty="0">
                <a:latin typeface="Arial" charset="0"/>
              </a:rPr>
              <a:t>1) Program has </a:t>
            </a:r>
            <a:r>
              <a:rPr lang="en-US" sz="2900" dirty="0" smtClean="0">
                <a:latin typeface="Arial" charset="0"/>
              </a:rPr>
              <a:t>ranked the applicant and has an </a:t>
            </a:r>
            <a:r>
              <a:rPr lang="en-US" sz="2900" dirty="0">
                <a:latin typeface="Arial" charset="0"/>
              </a:rPr>
              <a:t>unfilled spot, or</a:t>
            </a:r>
          </a:p>
          <a:p>
            <a:pPr lvl="1" eaLnBrk="1" hangingPunct="1">
              <a:lnSpc>
                <a:spcPct val="120000"/>
              </a:lnSpc>
              <a:spcBef>
                <a:spcPts val="1200"/>
              </a:spcBef>
            </a:pPr>
            <a:r>
              <a:rPr lang="en-US" sz="2900" dirty="0">
                <a:latin typeface="Arial" charset="0"/>
              </a:rPr>
              <a:t>2) Program is full, but applicant is </a:t>
            </a:r>
            <a:r>
              <a:rPr lang="en-US" sz="2900" dirty="0" smtClean="0">
                <a:latin typeface="Arial" charset="0"/>
              </a:rPr>
              <a:t>ranked higher than </a:t>
            </a:r>
            <a:r>
              <a:rPr lang="en-US" sz="2900" dirty="0">
                <a:latin typeface="Arial" charset="0"/>
              </a:rPr>
              <a:t>another applicant with a tentative match</a:t>
            </a:r>
          </a:p>
          <a:p>
            <a:pPr eaLnBrk="1" hangingPunct="1">
              <a:lnSpc>
                <a:spcPct val="120000"/>
              </a:lnSpc>
              <a:spcBef>
                <a:spcPts val="1200"/>
              </a:spcBef>
            </a:pPr>
            <a:r>
              <a:rPr lang="en-US" sz="2900" dirty="0">
                <a:latin typeface="Arial" charset="0"/>
              </a:rPr>
              <a:t>Displaced applicant in </a:t>
            </a:r>
            <a:r>
              <a:rPr lang="en-US" sz="2900" dirty="0" smtClean="0">
                <a:latin typeface="Arial" charset="0"/>
              </a:rPr>
              <a:t>scenario </a:t>
            </a:r>
            <a:r>
              <a:rPr lang="en-US" sz="2900" dirty="0">
                <a:latin typeface="Arial" charset="0"/>
              </a:rPr>
              <a:t>above is re-</a:t>
            </a:r>
            <a:r>
              <a:rPr lang="en-US" sz="2900" dirty="0" smtClean="0">
                <a:latin typeface="Arial" charset="0"/>
              </a:rPr>
              <a:t>matched to #2 </a:t>
            </a:r>
            <a:r>
              <a:rPr lang="en-US" sz="2900" dirty="0">
                <a:latin typeface="Arial" charset="0"/>
              </a:rPr>
              <a:t>if possible</a:t>
            </a:r>
          </a:p>
          <a:p>
            <a:pPr eaLnBrk="1" hangingPunct="1">
              <a:lnSpc>
                <a:spcPct val="120000"/>
              </a:lnSpc>
              <a:spcBef>
                <a:spcPts val="1200"/>
              </a:spcBef>
            </a:pPr>
            <a:r>
              <a:rPr lang="en-US" sz="2900" dirty="0">
                <a:latin typeface="Arial" charset="0"/>
              </a:rPr>
              <a:t>System continues until all applicants considered</a:t>
            </a:r>
          </a:p>
          <a:p>
            <a:pPr eaLnBrk="1" hangingPunct="1">
              <a:lnSpc>
                <a:spcPct val="80000"/>
              </a:lnSpc>
            </a:pPr>
            <a:endParaRPr lang="en-US" sz="1800" dirty="0">
              <a:latin typeface="Arial" charset="0"/>
            </a:endParaRPr>
          </a:p>
        </p:txBody>
      </p:sp>
    </p:spTree>
    <p:extLst>
      <p:ext uri="{BB962C8B-B14F-4D97-AF65-F5344CB8AC3E}">
        <p14:creationId xmlns:p14="http://schemas.microsoft.com/office/powerpoint/2010/main" val="1194175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rPr>
              <a:t>The Match Algorithm</a:t>
            </a:r>
            <a:endParaRPr lang="en-US" dirty="0"/>
          </a:p>
        </p:txBody>
      </p:sp>
      <p:sp>
        <p:nvSpPr>
          <p:cNvPr id="5" name="Content Placeholder 4"/>
          <p:cNvSpPr>
            <a:spLocks noGrp="1"/>
          </p:cNvSpPr>
          <p:nvPr>
            <p:ph idx="1"/>
          </p:nvPr>
        </p:nvSpPr>
        <p:spPr/>
        <p:txBody>
          <a:bodyPr/>
          <a:lstStyle/>
          <a:p>
            <a:r>
              <a:rPr lang="en-US" dirty="0" smtClean="0"/>
              <a:t>There is no match if:</a:t>
            </a:r>
          </a:p>
          <a:p>
            <a:pPr lvl="1"/>
            <a:r>
              <a:rPr lang="en-US" dirty="0" smtClean="0"/>
              <a:t>Program did not rank the applicant</a:t>
            </a:r>
          </a:p>
          <a:p>
            <a:pPr lvl="1"/>
            <a:r>
              <a:rPr lang="en-US" dirty="0" smtClean="0"/>
              <a:t>Program did rank the applicant but the program is already filled with other applicants who were ranked higher</a:t>
            </a:r>
          </a:p>
          <a:p>
            <a:r>
              <a:rPr lang="en-US" dirty="0" smtClean="0"/>
              <a:t>Couples: </a:t>
            </a:r>
          </a:p>
          <a:p>
            <a:pPr lvl="1"/>
            <a:r>
              <a:rPr lang="en-US" dirty="0" smtClean="0"/>
              <a:t>Algorithm places couple in their highest ranked pair of programs where both matched</a:t>
            </a:r>
            <a:endParaRPr lang="en-US" dirty="0"/>
          </a:p>
        </p:txBody>
      </p:sp>
    </p:spTree>
    <p:extLst>
      <p:ext uri="{BB962C8B-B14F-4D97-AF65-F5344CB8AC3E}">
        <p14:creationId xmlns:p14="http://schemas.microsoft.com/office/powerpoint/2010/main" val="3570270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800" dirty="0">
                <a:latin typeface="Times New Roman" charset="0"/>
              </a:rPr>
              <a:t>Creating a Rank Order List</a:t>
            </a:r>
            <a:br>
              <a:rPr lang="en-US" sz="3800" dirty="0">
                <a:latin typeface="Times New Roman" charset="0"/>
              </a:rPr>
            </a:br>
            <a:r>
              <a:rPr lang="en-US" sz="3800" dirty="0">
                <a:latin typeface="Times New Roman" charset="0"/>
              </a:rPr>
              <a:t>General Guidelines</a:t>
            </a:r>
          </a:p>
        </p:txBody>
      </p:sp>
      <p:sp>
        <p:nvSpPr>
          <p:cNvPr id="52227" name="Rectangle 3"/>
          <p:cNvSpPr>
            <a:spLocks noGrp="1" noChangeArrowheads="1"/>
          </p:cNvSpPr>
          <p:nvPr>
            <p:ph idx="1"/>
          </p:nvPr>
        </p:nvSpPr>
        <p:spPr>
          <a:xfrm>
            <a:off x="900112" y="1828504"/>
            <a:ext cx="7345363" cy="3931920"/>
          </a:xfrm>
        </p:spPr>
        <p:txBody>
          <a:bodyPr>
            <a:noAutofit/>
          </a:bodyPr>
          <a:lstStyle/>
          <a:p>
            <a:pPr eaLnBrk="1" hangingPunct="1">
              <a:lnSpc>
                <a:spcPct val="90000"/>
              </a:lnSpc>
              <a:spcBef>
                <a:spcPts val="1400"/>
              </a:spcBef>
            </a:pPr>
            <a:r>
              <a:rPr lang="en-US" sz="1800" dirty="0">
                <a:latin typeface="Arial" charset="0"/>
              </a:rPr>
              <a:t>Rank programs in order of actual </a:t>
            </a:r>
            <a:r>
              <a:rPr lang="en-US" sz="1800" dirty="0" smtClean="0">
                <a:latin typeface="Arial" charset="0"/>
              </a:rPr>
              <a:t>preference.  There is no risk to ranking a “reach” program at the top of your list.</a:t>
            </a:r>
            <a:endParaRPr lang="en-US" sz="1800" dirty="0">
              <a:latin typeface="Arial" charset="0"/>
            </a:endParaRPr>
          </a:p>
          <a:p>
            <a:pPr eaLnBrk="1" hangingPunct="1">
              <a:lnSpc>
                <a:spcPct val="90000"/>
              </a:lnSpc>
              <a:spcBef>
                <a:spcPts val="1400"/>
              </a:spcBef>
            </a:pPr>
            <a:r>
              <a:rPr lang="en-US" sz="1800" dirty="0">
                <a:latin typeface="Arial" charset="0"/>
              </a:rPr>
              <a:t>It is acceptable and safe to rank very competitive programs ahead of the sure thing</a:t>
            </a:r>
          </a:p>
          <a:p>
            <a:pPr eaLnBrk="1" hangingPunct="1">
              <a:lnSpc>
                <a:spcPct val="90000"/>
              </a:lnSpc>
              <a:spcBef>
                <a:spcPts val="1400"/>
              </a:spcBef>
            </a:pPr>
            <a:r>
              <a:rPr lang="en-US" sz="1800" dirty="0">
                <a:latin typeface="Arial" charset="0"/>
              </a:rPr>
              <a:t>Beware of expressions of interest and guarantees</a:t>
            </a:r>
          </a:p>
          <a:p>
            <a:pPr eaLnBrk="1" hangingPunct="1">
              <a:lnSpc>
                <a:spcPct val="90000"/>
              </a:lnSpc>
              <a:spcBef>
                <a:spcPts val="1400"/>
              </a:spcBef>
            </a:pPr>
            <a:r>
              <a:rPr lang="en-US" sz="1800" dirty="0">
                <a:latin typeface="Arial" charset="0"/>
              </a:rPr>
              <a:t>Rank all programs you would be willing to attend</a:t>
            </a:r>
          </a:p>
          <a:p>
            <a:pPr eaLnBrk="1" hangingPunct="1">
              <a:lnSpc>
                <a:spcPct val="90000"/>
              </a:lnSpc>
              <a:spcBef>
                <a:spcPts val="1400"/>
              </a:spcBef>
            </a:pPr>
            <a:r>
              <a:rPr lang="en-US" sz="1800" dirty="0">
                <a:latin typeface="Arial" charset="0"/>
              </a:rPr>
              <a:t>Do not wait until the last minute to </a:t>
            </a:r>
            <a:r>
              <a:rPr lang="en-US" sz="1800" dirty="0" smtClean="0">
                <a:latin typeface="Arial" charset="0"/>
              </a:rPr>
              <a:t>enter and </a:t>
            </a:r>
            <a:r>
              <a:rPr lang="en-US" sz="1800" u="sng" dirty="0" smtClean="0">
                <a:latin typeface="Arial" charset="0"/>
              </a:rPr>
              <a:t>certify</a:t>
            </a:r>
            <a:r>
              <a:rPr lang="en-US" sz="1800" dirty="0" smtClean="0">
                <a:latin typeface="Arial" charset="0"/>
              </a:rPr>
              <a:t> </a:t>
            </a:r>
            <a:r>
              <a:rPr lang="en-US" sz="1800" dirty="0">
                <a:latin typeface="Arial" charset="0"/>
              </a:rPr>
              <a:t>your rank order list.  The servers may be overloaded and very slow.</a:t>
            </a:r>
          </a:p>
          <a:p>
            <a:pPr eaLnBrk="1" hangingPunct="1">
              <a:lnSpc>
                <a:spcPct val="90000"/>
              </a:lnSpc>
              <a:spcBef>
                <a:spcPts val="1400"/>
              </a:spcBef>
            </a:pPr>
            <a:r>
              <a:rPr lang="en-US" sz="1800" dirty="0">
                <a:latin typeface="Arial" charset="0"/>
              </a:rPr>
              <a:t>Do not make last minute changes to your rank order list.  Most such changes are not well thought out and applicants frequently regret the changes.</a:t>
            </a:r>
          </a:p>
          <a:p>
            <a:pPr eaLnBrk="1" hangingPunct="1">
              <a:lnSpc>
                <a:spcPct val="90000"/>
              </a:lnSpc>
              <a:spcBef>
                <a:spcPts val="1400"/>
              </a:spcBef>
            </a:pPr>
            <a:r>
              <a:rPr lang="en-US" sz="1800" dirty="0">
                <a:latin typeface="Arial" charset="0"/>
              </a:rPr>
              <a:t>Do not violate Match rules</a:t>
            </a:r>
          </a:p>
          <a:p>
            <a:pPr eaLnBrk="1" hangingPunct="1">
              <a:lnSpc>
                <a:spcPct val="90000"/>
              </a:lnSpc>
              <a:spcBef>
                <a:spcPts val="1400"/>
              </a:spcBef>
            </a:pPr>
            <a:r>
              <a:rPr lang="en-US" sz="1800" dirty="0">
                <a:latin typeface="Arial" charset="0"/>
              </a:rPr>
              <a:t>In the end, you must honor the results of the Match</a:t>
            </a:r>
          </a:p>
        </p:txBody>
      </p:sp>
    </p:spTree>
    <p:extLst>
      <p:ext uri="{BB962C8B-B14F-4D97-AF65-F5344CB8AC3E}">
        <p14:creationId xmlns:p14="http://schemas.microsoft.com/office/powerpoint/2010/main" val="493191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atin typeface="Times New Roman" charset="0"/>
              </a:rPr>
              <a:t>Important Considerations</a:t>
            </a:r>
          </a:p>
        </p:txBody>
      </p:sp>
      <p:sp>
        <p:nvSpPr>
          <p:cNvPr id="12291" name="Rectangle 3"/>
          <p:cNvSpPr>
            <a:spLocks noGrp="1" noChangeArrowheads="1"/>
          </p:cNvSpPr>
          <p:nvPr>
            <p:ph idx="1"/>
          </p:nvPr>
        </p:nvSpPr>
        <p:spPr/>
        <p:txBody>
          <a:bodyPr>
            <a:normAutofit lnSpcReduction="10000"/>
          </a:bodyPr>
          <a:lstStyle/>
          <a:p>
            <a:pPr eaLnBrk="1" hangingPunct="1"/>
            <a:r>
              <a:rPr lang="en-US" dirty="0">
                <a:latin typeface="Arial" charset="0"/>
              </a:rPr>
              <a:t>Will you be happy at the program?</a:t>
            </a:r>
          </a:p>
          <a:p>
            <a:pPr eaLnBrk="1" hangingPunct="1"/>
            <a:r>
              <a:rPr lang="en-US" dirty="0">
                <a:latin typeface="Arial" charset="0"/>
              </a:rPr>
              <a:t>Will they teach you?</a:t>
            </a:r>
          </a:p>
          <a:p>
            <a:pPr eaLnBrk="1" hangingPunct="1"/>
            <a:r>
              <a:rPr lang="en-US" dirty="0">
                <a:latin typeface="Arial" charset="0"/>
              </a:rPr>
              <a:t>Do they have broad-based strengths?</a:t>
            </a:r>
          </a:p>
          <a:p>
            <a:pPr eaLnBrk="1" hangingPunct="1"/>
            <a:r>
              <a:rPr lang="en-US" dirty="0">
                <a:latin typeface="Arial" charset="0"/>
              </a:rPr>
              <a:t>Will you become competent in your specialty?</a:t>
            </a:r>
          </a:p>
          <a:p>
            <a:pPr eaLnBrk="1" hangingPunct="1"/>
            <a:r>
              <a:rPr lang="en-US" dirty="0">
                <a:latin typeface="Arial" charset="0"/>
              </a:rPr>
              <a:t>Will you be surrounded by like-minded residents?</a:t>
            </a:r>
          </a:p>
          <a:p>
            <a:pPr eaLnBrk="1" hangingPunct="1"/>
            <a:r>
              <a:rPr lang="en-US" dirty="0">
                <a:latin typeface="Arial" charset="0"/>
              </a:rPr>
              <a:t>Do they have research/teaching opportunities?</a:t>
            </a:r>
          </a:p>
          <a:p>
            <a:pPr eaLnBrk="1" hangingPunct="1"/>
            <a:r>
              <a:rPr lang="en-US" dirty="0">
                <a:latin typeface="Arial" charset="0"/>
              </a:rPr>
              <a:t>Do they place residents in good </a:t>
            </a:r>
            <a:r>
              <a:rPr lang="en-US" dirty="0" smtClean="0">
                <a:latin typeface="Arial" charset="0"/>
              </a:rPr>
              <a:t>fellowships/jobs?</a:t>
            </a:r>
            <a:endParaRPr lang="en-US" dirty="0">
              <a:latin typeface="Arial" charset="0"/>
            </a:endParaRPr>
          </a:p>
        </p:txBody>
      </p:sp>
    </p:spTree>
    <p:extLst>
      <p:ext uri="{BB962C8B-B14F-4D97-AF65-F5344CB8AC3E}">
        <p14:creationId xmlns:p14="http://schemas.microsoft.com/office/powerpoint/2010/main" val="1352215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Considerations</a:t>
            </a:r>
            <a:endParaRPr lang="en-US" dirty="0"/>
          </a:p>
        </p:txBody>
      </p:sp>
      <p:sp>
        <p:nvSpPr>
          <p:cNvPr id="3" name="Content Placeholder 2"/>
          <p:cNvSpPr>
            <a:spLocks noGrp="1"/>
          </p:cNvSpPr>
          <p:nvPr>
            <p:ph idx="1"/>
          </p:nvPr>
        </p:nvSpPr>
        <p:spPr/>
        <p:txBody>
          <a:bodyPr/>
          <a:lstStyle/>
          <a:p>
            <a:r>
              <a:rPr lang="en-US" dirty="0" smtClean="0"/>
              <a:t>What are your priorities?</a:t>
            </a:r>
            <a:endParaRPr lang="en-US" dirty="0"/>
          </a:p>
        </p:txBody>
      </p:sp>
    </p:spTree>
    <p:extLst>
      <p:ext uri="{BB962C8B-B14F-4D97-AF65-F5344CB8AC3E}">
        <p14:creationId xmlns:p14="http://schemas.microsoft.com/office/powerpoint/2010/main" val="1612854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800" dirty="0">
                <a:latin typeface="Times New Roman" charset="0"/>
              </a:rPr>
              <a:t>Back-up </a:t>
            </a:r>
            <a:r>
              <a:rPr lang="en-US" sz="3800" dirty="0" smtClean="0">
                <a:latin typeface="Times New Roman" charset="0"/>
              </a:rPr>
              <a:t>Plans</a:t>
            </a:r>
            <a:endParaRPr lang="en-US" sz="3800" dirty="0">
              <a:latin typeface="Times New Roman" charset="0"/>
            </a:endParaRPr>
          </a:p>
        </p:txBody>
      </p:sp>
      <p:sp>
        <p:nvSpPr>
          <p:cNvPr id="14339" name="Rectangle 3"/>
          <p:cNvSpPr>
            <a:spLocks noGrp="1" noChangeArrowheads="1"/>
          </p:cNvSpPr>
          <p:nvPr>
            <p:ph idx="1"/>
          </p:nvPr>
        </p:nvSpPr>
        <p:spPr/>
        <p:txBody>
          <a:bodyPr/>
          <a:lstStyle/>
          <a:p>
            <a:pPr eaLnBrk="1" hangingPunct="1">
              <a:lnSpc>
                <a:spcPct val="90000"/>
              </a:lnSpc>
            </a:pPr>
            <a:r>
              <a:rPr lang="en-US" dirty="0">
                <a:latin typeface="Arial" charset="0"/>
              </a:rPr>
              <a:t>If no match</a:t>
            </a:r>
          </a:p>
          <a:p>
            <a:pPr lvl="1" eaLnBrk="1" hangingPunct="1">
              <a:lnSpc>
                <a:spcPct val="90000"/>
              </a:lnSpc>
            </a:pPr>
            <a:r>
              <a:rPr lang="en-US" dirty="0">
                <a:latin typeface="Arial" charset="0"/>
              </a:rPr>
              <a:t>SOAP</a:t>
            </a:r>
          </a:p>
          <a:p>
            <a:pPr lvl="2" eaLnBrk="1" hangingPunct="1">
              <a:lnSpc>
                <a:spcPct val="90000"/>
              </a:lnSpc>
            </a:pPr>
            <a:r>
              <a:rPr lang="en-US" dirty="0">
                <a:latin typeface="Arial" charset="0"/>
              </a:rPr>
              <a:t>First choice specialty</a:t>
            </a:r>
          </a:p>
          <a:p>
            <a:pPr lvl="2" eaLnBrk="1" hangingPunct="1">
              <a:lnSpc>
                <a:spcPct val="90000"/>
              </a:lnSpc>
            </a:pPr>
            <a:r>
              <a:rPr lang="en-US" dirty="0" smtClean="0">
                <a:latin typeface="Arial" charset="0"/>
              </a:rPr>
              <a:t>Second- </a:t>
            </a:r>
            <a:r>
              <a:rPr lang="en-US" dirty="0">
                <a:latin typeface="Arial" charset="0"/>
              </a:rPr>
              <a:t>and </a:t>
            </a:r>
            <a:r>
              <a:rPr lang="en-US" dirty="0" smtClean="0">
                <a:latin typeface="Arial" charset="0"/>
              </a:rPr>
              <a:t>third-choice </a:t>
            </a:r>
            <a:r>
              <a:rPr lang="en-US" dirty="0">
                <a:latin typeface="Arial" charset="0"/>
              </a:rPr>
              <a:t>specialties</a:t>
            </a:r>
          </a:p>
          <a:p>
            <a:pPr lvl="2" eaLnBrk="1" hangingPunct="1">
              <a:lnSpc>
                <a:spcPct val="90000"/>
              </a:lnSpc>
            </a:pPr>
            <a:r>
              <a:rPr lang="en-US" dirty="0">
                <a:latin typeface="Arial" charset="0"/>
              </a:rPr>
              <a:t>Consider preparing a personal statement and obtaining letters for specialties other than your original choice if you feel you are at risk of not matching</a:t>
            </a:r>
          </a:p>
        </p:txBody>
      </p:sp>
    </p:spTree>
    <p:extLst>
      <p:ext uri="{BB962C8B-B14F-4D97-AF65-F5344CB8AC3E}">
        <p14:creationId xmlns:p14="http://schemas.microsoft.com/office/powerpoint/2010/main" val="2990757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sz="4400" dirty="0">
                <a:latin typeface="Times New Roman" charset="0"/>
              </a:rPr>
              <a:t>Back-up </a:t>
            </a:r>
            <a:r>
              <a:rPr lang="en-US" sz="4400" dirty="0" smtClean="0">
                <a:latin typeface="Times New Roman" charset="0"/>
              </a:rPr>
              <a:t>Plans</a:t>
            </a:r>
            <a:endParaRPr lang="en-US" dirty="0">
              <a:latin typeface="Times New Roman" charset="0"/>
            </a:endParaRPr>
          </a:p>
        </p:txBody>
      </p:sp>
      <p:sp>
        <p:nvSpPr>
          <p:cNvPr id="15363" name="Content Placeholder 2"/>
          <p:cNvSpPr>
            <a:spLocks noGrp="1"/>
          </p:cNvSpPr>
          <p:nvPr>
            <p:ph idx="1"/>
          </p:nvPr>
        </p:nvSpPr>
        <p:spPr/>
        <p:txBody>
          <a:bodyPr/>
          <a:lstStyle/>
          <a:p>
            <a:pPr eaLnBrk="1" hangingPunct="1">
              <a:lnSpc>
                <a:spcPct val="90000"/>
              </a:lnSpc>
            </a:pPr>
            <a:r>
              <a:rPr lang="en-US" dirty="0">
                <a:latin typeface="Arial" charset="0"/>
              </a:rPr>
              <a:t>O</a:t>
            </a:r>
            <a:r>
              <a:rPr lang="en-US" dirty="0" smtClean="0">
                <a:latin typeface="Arial" charset="0"/>
              </a:rPr>
              <a:t>ne </a:t>
            </a:r>
            <a:r>
              <a:rPr lang="en-US" dirty="0">
                <a:latin typeface="Arial" charset="0"/>
              </a:rPr>
              <a:t>year match</a:t>
            </a:r>
          </a:p>
          <a:p>
            <a:pPr lvl="1" eaLnBrk="1" hangingPunct="1">
              <a:lnSpc>
                <a:spcPct val="90000"/>
              </a:lnSpc>
            </a:pPr>
            <a:r>
              <a:rPr lang="en-US" dirty="0">
                <a:latin typeface="Arial" charset="0"/>
              </a:rPr>
              <a:t>Transitional </a:t>
            </a:r>
            <a:r>
              <a:rPr lang="en-US" dirty="0" smtClean="0">
                <a:latin typeface="Arial" charset="0"/>
              </a:rPr>
              <a:t>years, preliminary years (medicine/surgery) </a:t>
            </a:r>
            <a:r>
              <a:rPr lang="en-US" dirty="0">
                <a:latin typeface="Arial" charset="0"/>
              </a:rPr>
              <a:t>with no advanced program</a:t>
            </a:r>
          </a:p>
          <a:p>
            <a:pPr lvl="2" eaLnBrk="1" hangingPunct="1">
              <a:lnSpc>
                <a:spcPct val="90000"/>
              </a:lnSpc>
            </a:pPr>
            <a:r>
              <a:rPr lang="en-US" dirty="0">
                <a:latin typeface="Arial" charset="0"/>
              </a:rPr>
              <a:t>Pros:  </a:t>
            </a:r>
            <a:endParaRPr lang="en-US" dirty="0" smtClean="0">
              <a:latin typeface="Arial" charset="0"/>
            </a:endParaRPr>
          </a:p>
          <a:p>
            <a:pPr lvl="3">
              <a:lnSpc>
                <a:spcPct val="90000"/>
              </a:lnSpc>
            </a:pPr>
            <a:r>
              <a:rPr lang="en-US" dirty="0">
                <a:latin typeface="Arial" charset="0"/>
              </a:rPr>
              <a:t>Y</a:t>
            </a:r>
            <a:r>
              <a:rPr lang="en-US" dirty="0" smtClean="0">
                <a:latin typeface="Arial" charset="0"/>
              </a:rPr>
              <a:t>ou </a:t>
            </a:r>
            <a:r>
              <a:rPr lang="en-US" dirty="0">
                <a:latin typeface="Arial" charset="0"/>
              </a:rPr>
              <a:t>have a </a:t>
            </a:r>
            <a:r>
              <a:rPr lang="en-US" dirty="0" smtClean="0">
                <a:latin typeface="Arial" charset="0"/>
              </a:rPr>
              <a:t>job and income! </a:t>
            </a:r>
          </a:p>
          <a:p>
            <a:pPr lvl="3">
              <a:lnSpc>
                <a:spcPct val="90000"/>
              </a:lnSpc>
            </a:pPr>
            <a:r>
              <a:rPr lang="en-US" dirty="0" smtClean="0">
                <a:latin typeface="Arial" charset="0"/>
              </a:rPr>
              <a:t>You may be able to match into a PGY2 spot the following year.  </a:t>
            </a:r>
          </a:p>
          <a:p>
            <a:pPr lvl="3">
              <a:lnSpc>
                <a:spcPct val="90000"/>
              </a:lnSpc>
            </a:pPr>
            <a:r>
              <a:rPr lang="en-US" dirty="0" smtClean="0">
                <a:latin typeface="Arial" charset="0"/>
              </a:rPr>
              <a:t>You may reenter the match for PGY1 spots the following year </a:t>
            </a:r>
            <a:endParaRPr lang="en-US" dirty="0">
              <a:latin typeface="Arial" charset="0"/>
            </a:endParaRPr>
          </a:p>
          <a:p>
            <a:pPr eaLnBrk="1" hangingPunct="1">
              <a:lnSpc>
                <a:spcPct val="90000"/>
              </a:lnSpc>
            </a:pPr>
            <a:r>
              <a:rPr lang="en-US" dirty="0" smtClean="0">
                <a:latin typeface="Arial" charset="0"/>
              </a:rPr>
              <a:t>Research</a:t>
            </a:r>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1926899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latin typeface="Times New Roman" charset="0"/>
              </a:rPr>
              <a:t>Couples Match</a:t>
            </a:r>
          </a:p>
        </p:txBody>
      </p:sp>
      <p:sp>
        <p:nvSpPr>
          <p:cNvPr id="59396" name="Rectangle 4"/>
          <p:cNvSpPr>
            <a:spLocks noGrp="1" noChangeArrowheads="1"/>
          </p:cNvSpPr>
          <p:nvPr>
            <p:ph sz="half" idx="2"/>
          </p:nvPr>
        </p:nvSpPr>
        <p:spPr>
          <a:xfrm>
            <a:off x="4648198" y="2147888"/>
            <a:ext cx="3890645" cy="3927475"/>
          </a:xfrm>
        </p:spPr>
        <p:txBody>
          <a:bodyPr>
            <a:noAutofit/>
          </a:bodyPr>
          <a:lstStyle/>
          <a:p>
            <a:pPr eaLnBrk="1" hangingPunct="1">
              <a:lnSpc>
                <a:spcPct val="120000"/>
              </a:lnSpc>
            </a:pPr>
            <a:r>
              <a:rPr lang="en-US" sz="1800" dirty="0">
                <a:latin typeface="Arial" charset="0"/>
              </a:rPr>
              <a:t>Generally speaking, all the same rules apply</a:t>
            </a:r>
          </a:p>
          <a:p>
            <a:pPr eaLnBrk="1" hangingPunct="1">
              <a:lnSpc>
                <a:spcPct val="120000"/>
              </a:lnSpc>
            </a:pPr>
            <a:r>
              <a:rPr lang="en-US" sz="1800" dirty="0">
                <a:latin typeface="Arial" charset="0"/>
              </a:rPr>
              <a:t>Be aware of the </a:t>
            </a:r>
            <a:r>
              <a:rPr lang="en-US" sz="1800" dirty="0" smtClean="0">
                <a:latin typeface="Arial" charset="0"/>
              </a:rPr>
              <a:t>intentional   </a:t>
            </a:r>
            <a:r>
              <a:rPr lang="ja-JP" altLang="en-US" sz="1800" dirty="0" smtClean="0">
                <a:latin typeface="Arial" charset="0"/>
              </a:rPr>
              <a:t>“</a:t>
            </a:r>
            <a:r>
              <a:rPr lang="en-US" sz="1800" dirty="0">
                <a:latin typeface="Arial" charset="0"/>
              </a:rPr>
              <a:t>No Match</a:t>
            </a:r>
            <a:r>
              <a:rPr lang="ja-JP" altLang="en-US" sz="1800" dirty="0">
                <a:latin typeface="Arial" charset="0"/>
              </a:rPr>
              <a:t>”</a:t>
            </a:r>
            <a:r>
              <a:rPr lang="en-US" sz="1800" dirty="0">
                <a:latin typeface="Arial" charset="0"/>
              </a:rPr>
              <a:t> option</a:t>
            </a:r>
          </a:p>
          <a:p>
            <a:pPr eaLnBrk="1" hangingPunct="1">
              <a:lnSpc>
                <a:spcPct val="120000"/>
              </a:lnSpc>
            </a:pPr>
            <a:r>
              <a:rPr lang="en-US" sz="1800" dirty="0" smtClean="0">
                <a:latin typeface="Arial" charset="0"/>
              </a:rPr>
              <a:t>If </a:t>
            </a:r>
            <a:r>
              <a:rPr lang="en-US" sz="1800" dirty="0">
                <a:latin typeface="Arial" charset="0"/>
              </a:rPr>
              <a:t>a couple fails to match, the system will not consider either </a:t>
            </a:r>
            <a:r>
              <a:rPr lang="en-US" sz="1800" dirty="0" smtClean="0">
                <a:latin typeface="Arial" charset="0"/>
              </a:rPr>
              <a:t>partner’s </a:t>
            </a:r>
            <a:r>
              <a:rPr lang="en-US" sz="1800" dirty="0">
                <a:latin typeface="Arial" charset="0"/>
              </a:rPr>
              <a:t>individual rank order list</a:t>
            </a:r>
          </a:p>
        </p:txBody>
      </p:sp>
      <p:pic>
        <p:nvPicPr>
          <p:cNvPr id="3" name="Content Placeholder 2" descr="25508142154_1b4e58701a_k.jpg"/>
          <p:cNvPicPr>
            <a:picLocks noGrp="1" noChangeAspect="1"/>
          </p:cNvPicPr>
          <p:nvPr>
            <p:ph sz="half" idx="1"/>
          </p:nvPr>
        </p:nvPicPr>
        <p:blipFill rotWithShape="1">
          <a:blip r:embed="rId3" cstate="email">
            <a:extLst>
              <a:ext uri="{28A0092B-C50C-407E-A947-70E740481C1C}">
                <a14:useLocalDpi xmlns:a14="http://schemas.microsoft.com/office/drawing/2010/main" val="0"/>
              </a:ext>
            </a:extLst>
          </a:blip>
          <a:srcRect l="34707" r="15335" b="27930"/>
          <a:stretch/>
        </p:blipFill>
        <p:spPr>
          <a:xfrm>
            <a:off x="787400" y="2147888"/>
            <a:ext cx="3678871" cy="4052199"/>
          </a:xfrm>
        </p:spPr>
      </p:pic>
    </p:spTree>
    <p:extLst>
      <p:ext uri="{BB962C8B-B14F-4D97-AF65-F5344CB8AC3E}">
        <p14:creationId xmlns:p14="http://schemas.microsoft.com/office/powerpoint/2010/main" val="1337869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White Coat 2015!</a:t>
            </a:r>
            <a:endParaRPr lang="en-US" dirty="0"/>
          </a:p>
        </p:txBody>
      </p:sp>
      <p:pic>
        <p:nvPicPr>
          <p:cNvPr id="4" name="Content Placeholder 3" descr="20282147422_fb6ad0870c_k.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6160" t="18531" r="4884" b="16093"/>
          <a:stretch/>
        </p:blipFill>
        <p:spPr>
          <a:xfrm>
            <a:off x="483923" y="1835150"/>
            <a:ext cx="8167687" cy="4000500"/>
          </a:xfrm>
        </p:spPr>
      </p:pic>
    </p:spTree>
    <p:extLst>
      <p:ext uri="{BB962C8B-B14F-4D97-AF65-F5344CB8AC3E}">
        <p14:creationId xmlns:p14="http://schemas.microsoft.com/office/powerpoint/2010/main" val="747759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US" dirty="0">
                <a:latin typeface="Times New Roman" charset="0"/>
              </a:rPr>
              <a:t>Match Week</a:t>
            </a:r>
          </a:p>
        </p:txBody>
      </p:sp>
      <p:sp>
        <p:nvSpPr>
          <p:cNvPr id="44037" name="Rectangle 5"/>
          <p:cNvSpPr>
            <a:spLocks noGrp="1" noChangeArrowheads="1"/>
          </p:cNvSpPr>
          <p:nvPr>
            <p:ph sz="half" idx="2"/>
          </p:nvPr>
        </p:nvSpPr>
        <p:spPr/>
        <p:txBody>
          <a:bodyPr>
            <a:normAutofit fontScale="92500" lnSpcReduction="20000"/>
          </a:bodyPr>
          <a:lstStyle/>
          <a:p>
            <a:pPr eaLnBrk="1" hangingPunct="1"/>
            <a:r>
              <a:rPr lang="en-US" sz="1600" dirty="0" smtClean="0">
                <a:latin typeface="Arial" charset="0"/>
              </a:rPr>
              <a:t>Friday March 8</a:t>
            </a:r>
            <a:endParaRPr lang="en-US" sz="1600" dirty="0">
              <a:latin typeface="Arial" charset="0"/>
            </a:endParaRPr>
          </a:p>
          <a:p>
            <a:pPr lvl="1" eaLnBrk="1" hangingPunct="1"/>
            <a:r>
              <a:rPr lang="en-US" sz="1600" u="sng" dirty="0">
                <a:latin typeface="Arial" charset="0"/>
              </a:rPr>
              <a:t>All students </a:t>
            </a:r>
            <a:r>
              <a:rPr lang="en-US" sz="1600" dirty="0">
                <a:latin typeface="Arial" charset="0"/>
              </a:rPr>
              <a:t>receive a </a:t>
            </a:r>
            <a:r>
              <a:rPr lang="ja-JP" altLang="en-US" sz="1600" dirty="0">
                <a:latin typeface="Arial" charset="0"/>
              </a:rPr>
              <a:t>“</a:t>
            </a:r>
            <a:r>
              <a:rPr lang="en-US" sz="1600" dirty="0">
                <a:latin typeface="Arial" charset="0"/>
              </a:rPr>
              <a:t>SOAP-eligible</a:t>
            </a:r>
            <a:r>
              <a:rPr lang="ja-JP" altLang="en-US" sz="1600" dirty="0">
                <a:latin typeface="Arial" charset="0"/>
              </a:rPr>
              <a:t>”</a:t>
            </a:r>
            <a:r>
              <a:rPr lang="en-US" sz="1600" dirty="0">
                <a:latin typeface="Arial" charset="0"/>
              </a:rPr>
              <a:t> email from NRMP </a:t>
            </a:r>
            <a:r>
              <a:rPr lang="en-US" sz="1600" dirty="0" smtClean="0">
                <a:latin typeface="Arial" charset="0"/>
              </a:rPr>
              <a:t>at 12pm EST</a:t>
            </a:r>
          </a:p>
          <a:p>
            <a:r>
              <a:rPr lang="en-US" sz="1600" dirty="0" smtClean="0">
                <a:latin typeface="Arial" charset="0"/>
              </a:rPr>
              <a:t>Monday March 11</a:t>
            </a:r>
            <a:endParaRPr lang="en-US" sz="1600" dirty="0">
              <a:latin typeface="Arial" charset="0"/>
            </a:endParaRPr>
          </a:p>
          <a:p>
            <a:pPr lvl="1" eaLnBrk="1" hangingPunct="1"/>
            <a:r>
              <a:rPr lang="en-US" sz="1600" dirty="0">
                <a:latin typeface="Arial" charset="0"/>
              </a:rPr>
              <a:t>Matched/Unmatched information posted at 11AM </a:t>
            </a:r>
            <a:r>
              <a:rPr lang="en-US" sz="1600" dirty="0" smtClean="0">
                <a:latin typeface="Arial" charset="0"/>
              </a:rPr>
              <a:t>ET</a:t>
            </a:r>
            <a:endParaRPr lang="en-US" sz="1600" dirty="0">
              <a:latin typeface="Arial" charset="0"/>
            </a:endParaRPr>
          </a:p>
          <a:p>
            <a:pPr lvl="1" eaLnBrk="1" hangingPunct="1"/>
            <a:r>
              <a:rPr lang="en-US" sz="1600" dirty="0">
                <a:latin typeface="Arial" charset="0"/>
              </a:rPr>
              <a:t>Locations of unfilled positions at 11AM for those eligible for SOAP</a:t>
            </a:r>
          </a:p>
          <a:p>
            <a:pPr eaLnBrk="1" hangingPunct="1"/>
            <a:r>
              <a:rPr lang="en-US" sz="1600" dirty="0" smtClean="0">
                <a:latin typeface="Arial" charset="0"/>
              </a:rPr>
              <a:t>Thursday March 14</a:t>
            </a:r>
            <a:endParaRPr lang="en-US" sz="1600" dirty="0">
              <a:latin typeface="Arial" charset="0"/>
            </a:endParaRPr>
          </a:p>
          <a:p>
            <a:pPr lvl="1" eaLnBrk="1" hangingPunct="1"/>
            <a:r>
              <a:rPr lang="en-US" sz="1600" dirty="0">
                <a:latin typeface="Arial" charset="0"/>
              </a:rPr>
              <a:t>SOAP </a:t>
            </a:r>
            <a:r>
              <a:rPr lang="en-US" sz="1600" dirty="0" smtClean="0">
                <a:latin typeface="Arial" charset="0"/>
              </a:rPr>
              <a:t>concludes at 11am EST</a:t>
            </a:r>
          </a:p>
          <a:p>
            <a:r>
              <a:rPr lang="en-US" sz="1600" dirty="0" smtClean="0">
                <a:latin typeface="Arial" charset="0"/>
              </a:rPr>
              <a:t>Friday March 15 - Match </a:t>
            </a:r>
            <a:r>
              <a:rPr lang="en-US" sz="1600" dirty="0">
                <a:latin typeface="Arial" charset="0"/>
              </a:rPr>
              <a:t>Day</a:t>
            </a:r>
            <a:r>
              <a:rPr lang="en-US" sz="1600" dirty="0" smtClean="0">
                <a:latin typeface="Arial" charset="0"/>
              </a:rPr>
              <a:t>!</a:t>
            </a:r>
          </a:p>
          <a:p>
            <a:r>
              <a:rPr lang="en-US" sz="1600" dirty="0" smtClean="0">
                <a:latin typeface="Arial" charset="0"/>
              </a:rPr>
              <a:t>Saturday March 16 - Cadaver Ball</a:t>
            </a:r>
            <a:endParaRPr lang="en-US" sz="1600" dirty="0">
              <a:latin typeface="Arial" charset="0"/>
            </a:endParaRPr>
          </a:p>
        </p:txBody>
      </p:sp>
      <p:pic>
        <p:nvPicPr>
          <p:cNvPr id="8" name="Content Placeholder 7" descr="27028013738_a022a130af_k.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t="-32657" b="-32657"/>
          <a:stretch>
            <a:fillRect/>
          </a:stretch>
        </p:blipFill>
        <p:spPr>
          <a:xfrm>
            <a:off x="342900" y="1534222"/>
            <a:ext cx="4305299" cy="4741502"/>
          </a:xfrm>
        </p:spPr>
      </p:pic>
    </p:spTree>
    <p:extLst>
      <p:ext uri="{BB962C8B-B14F-4D97-AF65-F5344CB8AC3E}">
        <p14:creationId xmlns:p14="http://schemas.microsoft.com/office/powerpoint/2010/main" val="4034787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03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3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03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latin typeface="Times New Roman" charset="0"/>
              </a:rPr>
              <a:t>SOAP</a:t>
            </a:r>
            <a:endParaRPr lang="en-US" dirty="0">
              <a:latin typeface="Times New Roman" charset="0"/>
            </a:endParaRPr>
          </a:p>
        </p:txBody>
      </p:sp>
      <p:sp>
        <p:nvSpPr>
          <p:cNvPr id="9219" name="Content Placeholder 2"/>
          <p:cNvSpPr>
            <a:spLocks noGrp="1"/>
          </p:cNvSpPr>
          <p:nvPr>
            <p:ph idx="1"/>
          </p:nvPr>
        </p:nvSpPr>
        <p:spPr/>
        <p:txBody>
          <a:bodyPr>
            <a:normAutofit fontScale="92500"/>
          </a:bodyPr>
          <a:lstStyle/>
          <a:p>
            <a:r>
              <a:rPr lang="en-US">
                <a:latin typeface="Arial" charset="0"/>
              </a:rPr>
              <a:t>SOAP-eligible applicants are the only ones who can initiate contact with programs</a:t>
            </a:r>
          </a:p>
          <a:p>
            <a:r>
              <a:rPr lang="en-US">
                <a:latin typeface="Arial" charset="0"/>
              </a:rPr>
              <a:t>All contact with programs must take place through ERAS</a:t>
            </a:r>
          </a:p>
          <a:p>
            <a:r>
              <a:rPr lang="en-US">
                <a:latin typeface="Arial" charset="0"/>
              </a:rPr>
              <a:t>No phone calls, emails, or other forms of communication allowed initially</a:t>
            </a:r>
          </a:p>
          <a:p>
            <a:r>
              <a:rPr lang="en-US">
                <a:latin typeface="Arial" charset="0"/>
              </a:rPr>
              <a:t>Once a program responds to you with interest, you may contact them using any form of communication, and your advocate can contact them as well</a:t>
            </a:r>
          </a:p>
        </p:txBody>
      </p:sp>
    </p:spTree>
    <p:extLst>
      <p:ext uri="{BB962C8B-B14F-4D97-AF65-F5344CB8AC3E}">
        <p14:creationId xmlns:p14="http://schemas.microsoft.com/office/powerpoint/2010/main" val="524732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atin typeface="Times New Roman" charset="0"/>
              </a:rPr>
              <a:t>Match Day</a:t>
            </a:r>
          </a:p>
        </p:txBody>
      </p:sp>
      <p:sp>
        <p:nvSpPr>
          <p:cNvPr id="62468" name="Rectangle 4"/>
          <p:cNvSpPr>
            <a:spLocks noGrp="1" noChangeArrowheads="1"/>
          </p:cNvSpPr>
          <p:nvPr>
            <p:ph sz="half" idx="2"/>
          </p:nvPr>
        </p:nvSpPr>
        <p:spPr>
          <a:xfrm>
            <a:off x="4648198" y="2147888"/>
            <a:ext cx="3835401" cy="3927475"/>
          </a:xfrm>
        </p:spPr>
        <p:txBody>
          <a:bodyPr>
            <a:normAutofit/>
          </a:bodyPr>
          <a:lstStyle/>
          <a:p>
            <a:r>
              <a:rPr lang="en-US" sz="2400" dirty="0" smtClean="0">
                <a:latin typeface="Arial" charset="0"/>
              </a:rPr>
              <a:t>The </a:t>
            </a:r>
            <a:r>
              <a:rPr lang="en-US" sz="2400" dirty="0">
                <a:latin typeface="Arial" charset="0"/>
              </a:rPr>
              <a:t>Vanderbilt Tradition</a:t>
            </a:r>
          </a:p>
          <a:p>
            <a:pPr lvl="1" eaLnBrk="1" hangingPunct="1"/>
            <a:r>
              <a:rPr lang="en-US" sz="2200" dirty="0">
                <a:latin typeface="Arial" charset="0"/>
              </a:rPr>
              <a:t>The Stage</a:t>
            </a:r>
          </a:p>
          <a:p>
            <a:pPr lvl="1" eaLnBrk="1" hangingPunct="1"/>
            <a:r>
              <a:rPr lang="en-US" sz="2200" dirty="0">
                <a:latin typeface="Arial" charset="0"/>
              </a:rPr>
              <a:t>The Fishbowl</a:t>
            </a:r>
          </a:p>
          <a:p>
            <a:pPr lvl="1" eaLnBrk="1" hangingPunct="1"/>
            <a:r>
              <a:rPr lang="en-US" sz="2200" dirty="0">
                <a:latin typeface="Arial" charset="0"/>
              </a:rPr>
              <a:t>The Website</a:t>
            </a:r>
          </a:p>
          <a:p>
            <a:pPr eaLnBrk="1" hangingPunct="1"/>
            <a:r>
              <a:rPr lang="en-US" sz="2400" dirty="0">
                <a:latin typeface="Arial" charset="0"/>
              </a:rPr>
              <a:t>Not interested?</a:t>
            </a:r>
          </a:p>
          <a:p>
            <a:pPr lvl="1" eaLnBrk="1" hangingPunct="1"/>
            <a:r>
              <a:rPr lang="en-US" sz="2200" dirty="0">
                <a:latin typeface="Arial" charset="0"/>
              </a:rPr>
              <a:t>You can opt out</a:t>
            </a:r>
          </a:p>
          <a:p>
            <a:pPr lvl="1" eaLnBrk="1" hangingPunct="1"/>
            <a:r>
              <a:rPr lang="en-US" sz="2200" dirty="0">
                <a:latin typeface="Arial" charset="0"/>
              </a:rPr>
              <a:t>No pressure </a:t>
            </a:r>
          </a:p>
        </p:txBody>
      </p:sp>
      <p:pic>
        <p:nvPicPr>
          <p:cNvPr id="4" name="Content Placeholder 3" descr="40856504632_27e0275723_k.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l="19746" r="19746"/>
          <a:stretch>
            <a:fillRect/>
          </a:stretch>
        </p:blipFill>
        <p:spPr/>
      </p:pic>
    </p:spTree>
    <p:extLst>
      <p:ext uri="{BB962C8B-B14F-4D97-AF65-F5344CB8AC3E}">
        <p14:creationId xmlns:p14="http://schemas.microsoft.com/office/powerpoint/2010/main" val="150769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atin typeface="Times New Roman" charset="0"/>
              </a:rPr>
              <a:t>Some Final Thoughts</a:t>
            </a:r>
          </a:p>
        </p:txBody>
      </p:sp>
      <p:sp>
        <p:nvSpPr>
          <p:cNvPr id="65541" name="Rectangle 5"/>
          <p:cNvSpPr>
            <a:spLocks noGrp="1" noChangeArrowheads="1"/>
          </p:cNvSpPr>
          <p:nvPr>
            <p:ph sz="half" idx="2"/>
          </p:nvPr>
        </p:nvSpPr>
        <p:spPr>
          <a:xfrm>
            <a:off x="4648199" y="2147888"/>
            <a:ext cx="3877734" cy="3927475"/>
          </a:xfrm>
        </p:spPr>
        <p:txBody>
          <a:bodyPr>
            <a:normAutofit/>
          </a:bodyPr>
          <a:lstStyle/>
          <a:p>
            <a:pPr eaLnBrk="1" hangingPunct="1"/>
            <a:r>
              <a:rPr lang="en-US" sz="2400" dirty="0">
                <a:latin typeface="Arial" charset="0"/>
              </a:rPr>
              <a:t>A calm approach is best</a:t>
            </a:r>
          </a:p>
          <a:p>
            <a:pPr eaLnBrk="1" hangingPunct="1"/>
            <a:r>
              <a:rPr lang="en-US" sz="2400" dirty="0">
                <a:latin typeface="Arial" charset="0"/>
              </a:rPr>
              <a:t>Vanderbilt is interested in your happiness </a:t>
            </a:r>
            <a:r>
              <a:rPr lang="en-US" sz="2400" dirty="0" smtClean="0">
                <a:latin typeface="Arial" charset="0"/>
              </a:rPr>
              <a:t>and success above </a:t>
            </a:r>
            <a:r>
              <a:rPr lang="en-US" sz="2400" dirty="0">
                <a:latin typeface="Arial" charset="0"/>
              </a:rPr>
              <a:t>all else.  </a:t>
            </a:r>
            <a:endParaRPr lang="en-US" sz="2400" dirty="0" smtClean="0">
              <a:latin typeface="Arial" charset="0"/>
            </a:endParaRPr>
          </a:p>
          <a:p>
            <a:pPr eaLnBrk="1" hangingPunct="1"/>
            <a:r>
              <a:rPr lang="en-US" sz="2400" dirty="0" smtClean="0">
                <a:latin typeface="Arial" charset="0"/>
              </a:rPr>
              <a:t>Choose </a:t>
            </a:r>
            <a:r>
              <a:rPr lang="en-US" sz="2400" dirty="0">
                <a:latin typeface="Arial" charset="0"/>
              </a:rPr>
              <a:t>the program that is the best fit for you!</a:t>
            </a:r>
          </a:p>
        </p:txBody>
      </p:sp>
      <p:pic>
        <p:nvPicPr>
          <p:cNvPr id="4" name="Content Placeholder 3" descr="40325563794_be238049ae_b.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t="-32558" b="-32558"/>
          <a:stretch>
            <a:fillRect/>
          </a:stretch>
        </p:blipFill>
        <p:spPr>
          <a:xfrm>
            <a:off x="374650" y="1569190"/>
            <a:ext cx="4091621" cy="4506174"/>
          </a:xfrm>
        </p:spPr>
      </p:pic>
    </p:spTree>
    <p:extLst>
      <p:ext uri="{BB962C8B-B14F-4D97-AF65-F5344CB8AC3E}">
        <p14:creationId xmlns:p14="http://schemas.microsoft.com/office/powerpoint/2010/main" val="3614968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normAutofit lnSpcReduction="10000"/>
          </a:bodyPr>
          <a:lstStyle/>
          <a:p>
            <a:r>
              <a:rPr lang="en-US" dirty="0" smtClean="0"/>
              <a:t>Pathway to Match: Vanderbilt </a:t>
            </a:r>
            <a:r>
              <a:rPr lang="en-US" dirty="0" err="1" smtClean="0"/>
              <a:t>CiM</a:t>
            </a:r>
            <a:endParaRPr lang="en-US" dirty="0" smtClean="0"/>
          </a:p>
          <a:p>
            <a:pPr lvl="1"/>
            <a:r>
              <a:rPr lang="en-US" dirty="0">
                <a:hlinkClick r:id="rId2"/>
              </a:rPr>
              <a:t>https://medschool.vanderbilt.edu/cim/pathway-</a:t>
            </a:r>
            <a:r>
              <a:rPr lang="en-US" dirty="0" smtClean="0">
                <a:hlinkClick r:id="rId2"/>
              </a:rPr>
              <a:t>match</a:t>
            </a:r>
            <a:endParaRPr lang="en-US" dirty="0" smtClean="0"/>
          </a:p>
          <a:p>
            <a:r>
              <a:rPr lang="en-US" dirty="0"/>
              <a:t>NRMP site:  </a:t>
            </a:r>
            <a:r>
              <a:rPr lang="en-US" dirty="0">
                <a:hlinkClick r:id="rId3"/>
              </a:rPr>
              <a:t>http://</a:t>
            </a:r>
            <a:r>
              <a:rPr lang="en-US" dirty="0" smtClean="0">
                <a:hlinkClick r:id="rId3"/>
              </a:rPr>
              <a:t>www.nrmp.org</a:t>
            </a:r>
            <a:endParaRPr lang="en-US" dirty="0" smtClean="0"/>
          </a:p>
          <a:p>
            <a:r>
              <a:rPr lang="en-US" dirty="0"/>
              <a:t>NRMP </a:t>
            </a:r>
            <a:r>
              <a:rPr lang="en-US" dirty="0">
                <a:hlinkClick r:id="rId4"/>
              </a:rPr>
              <a:t>http://www.nrmp.org/residency/applicant-toolkit</a:t>
            </a:r>
            <a:r>
              <a:rPr lang="en-US" dirty="0" smtClean="0">
                <a:hlinkClick r:id="rId4"/>
              </a:rPr>
              <a:t>/</a:t>
            </a:r>
            <a:endParaRPr lang="en-US" dirty="0" smtClean="0"/>
          </a:p>
          <a:p>
            <a:r>
              <a:rPr lang="en-US" dirty="0" smtClean="0"/>
              <a:t>This slide set</a:t>
            </a:r>
          </a:p>
          <a:p>
            <a:r>
              <a:rPr lang="en-US" dirty="0" smtClean="0"/>
              <a:t>Individual meetings with Dean Fleming or other advisors</a:t>
            </a:r>
            <a:endParaRPr lang="en-US" dirty="0"/>
          </a:p>
        </p:txBody>
      </p:sp>
    </p:spTree>
    <p:extLst>
      <p:ext uri="{BB962C8B-B14F-4D97-AF65-F5344CB8AC3E}">
        <p14:creationId xmlns:p14="http://schemas.microsoft.com/office/powerpoint/2010/main" val="566270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WOW!</a:t>
            </a:r>
            <a:endParaRPr lang="en-US" dirty="0"/>
          </a:p>
        </p:txBody>
      </p:sp>
      <p:pic>
        <p:nvPicPr>
          <p:cNvPr id="4" name="Content Placeholder 3" descr="19585915048_5c5b8b26a2_k.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19258" r="19258"/>
          <a:stretch>
            <a:fillRect/>
          </a:stretch>
        </p:blipFill>
        <p:spPr>
          <a:xfrm>
            <a:off x="366711" y="1296988"/>
            <a:ext cx="3566160" cy="3927475"/>
          </a:xfrm>
        </p:spPr>
      </p:pic>
      <p:pic>
        <p:nvPicPr>
          <p:cNvPr id="8" name="Content Placeholder 7" descr="20495048711_6679e51369_k.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7951" r="17951"/>
          <a:stretch>
            <a:fillRect/>
          </a:stretch>
        </p:blipFill>
        <p:spPr/>
      </p:pic>
    </p:spTree>
    <p:extLst>
      <p:ext uri="{BB962C8B-B14F-4D97-AF65-F5344CB8AC3E}">
        <p14:creationId xmlns:p14="http://schemas.microsoft.com/office/powerpoint/2010/main" val="92999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Communicating with Residencies</a:t>
            </a:r>
            <a:endParaRPr lang="en-US" sz="4000" dirty="0"/>
          </a:p>
        </p:txBody>
      </p:sp>
      <p:sp>
        <p:nvSpPr>
          <p:cNvPr id="3" name="Content Placeholder 2"/>
          <p:cNvSpPr>
            <a:spLocks noGrp="1"/>
          </p:cNvSpPr>
          <p:nvPr>
            <p:ph sz="half" idx="1"/>
          </p:nvPr>
        </p:nvSpPr>
        <p:spPr>
          <a:xfrm>
            <a:off x="900111" y="2147889"/>
            <a:ext cx="3566160" cy="1027112"/>
          </a:xfrm>
        </p:spPr>
        <p:txBody>
          <a:bodyPr>
            <a:normAutofit/>
          </a:bodyPr>
          <a:lstStyle/>
          <a:p>
            <a:pPr marL="0" indent="0">
              <a:buNone/>
            </a:pPr>
            <a:r>
              <a:rPr lang="en-US" dirty="0" smtClean="0"/>
              <a:t>Indicating Strong Interest</a:t>
            </a:r>
          </a:p>
        </p:txBody>
      </p:sp>
      <p:pic>
        <p:nvPicPr>
          <p:cNvPr id="4" name="Content Placeholder 3" descr="45365381555_2cde87eb7c_b.jpg"/>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l="27272" t="18553" r="29318" b="7599"/>
          <a:stretch/>
        </p:blipFill>
        <p:spPr>
          <a:xfrm>
            <a:off x="4654551" y="2036757"/>
            <a:ext cx="3559808" cy="4038606"/>
          </a:xfrm>
        </p:spPr>
      </p:pic>
    </p:spTree>
    <p:extLst>
      <p:ext uri="{BB962C8B-B14F-4D97-AF65-F5344CB8AC3E}">
        <p14:creationId xmlns:p14="http://schemas.microsoft.com/office/powerpoint/2010/main" val="2494604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Communicating with Residencies</a:t>
            </a:r>
            <a:endParaRPr lang="en-US" sz="4000" dirty="0"/>
          </a:p>
        </p:txBody>
      </p:sp>
      <p:sp>
        <p:nvSpPr>
          <p:cNvPr id="3" name="Content Placeholder 2"/>
          <p:cNvSpPr>
            <a:spLocks noGrp="1"/>
          </p:cNvSpPr>
          <p:nvPr>
            <p:ph sz="half" idx="1"/>
          </p:nvPr>
        </p:nvSpPr>
        <p:spPr>
          <a:xfrm>
            <a:off x="900111" y="2147889"/>
            <a:ext cx="3566160" cy="1027112"/>
          </a:xfrm>
        </p:spPr>
        <p:txBody>
          <a:bodyPr>
            <a:normAutofit/>
          </a:bodyPr>
          <a:lstStyle/>
          <a:p>
            <a:pPr marL="0" indent="0">
              <a:buNone/>
            </a:pPr>
            <a:r>
              <a:rPr lang="en-US" dirty="0" smtClean="0"/>
              <a:t>Indicating Strong Interest</a:t>
            </a:r>
          </a:p>
        </p:txBody>
      </p:sp>
      <p:pic>
        <p:nvPicPr>
          <p:cNvPr id="8" name="Content Placeholder 7" descr="22351510452_8701a6a1ab_k.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32672" b="-32672"/>
          <a:stretch>
            <a:fillRect/>
          </a:stretch>
        </p:blipFill>
        <p:spPr>
          <a:xfrm>
            <a:off x="4089400" y="1093789"/>
            <a:ext cx="3013667" cy="3319596"/>
          </a:xfrm>
        </p:spPr>
      </p:pic>
      <p:pic>
        <p:nvPicPr>
          <p:cNvPr id="11" name="Picture 10" descr="22351139592_3557628f94_k.jpg"/>
          <p:cNvPicPr>
            <a:picLocks noChangeAspect="1"/>
          </p:cNvPicPr>
          <p:nvPr/>
        </p:nvPicPr>
        <p:blipFill rotWithShape="1">
          <a:blip r:embed="rId3" cstate="email">
            <a:extLst>
              <a:ext uri="{28A0092B-C50C-407E-A947-70E740481C1C}">
                <a14:useLocalDpi xmlns:a14="http://schemas.microsoft.com/office/drawing/2010/main" val="0"/>
              </a:ext>
            </a:extLst>
          </a:blip>
          <a:srcRect l="29915" t="22525" r="15779" b="20154"/>
          <a:stretch/>
        </p:blipFill>
        <p:spPr>
          <a:xfrm>
            <a:off x="390819" y="2540000"/>
            <a:ext cx="3425531" cy="2193833"/>
          </a:xfrm>
          <a:prstGeom prst="rect">
            <a:avLst/>
          </a:prstGeom>
        </p:spPr>
      </p:pic>
      <p:pic>
        <p:nvPicPr>
          <p:cNvPr id="7" name="Picture 6" descr="22375292731_3bfec50c35_k.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59018" y="4273550"/>
            <a:ext cx="2943942" cy="1962149"/>
          </a:xfrm>
          <a:prstGeom prst="rect">
            <a:avLst/>
          </a:prstGeom>
        </p:spPr>
      </p:pic>
      <p:pic>
        <p:nvPicPr>
          <p:cNvPr id="10" name="Picture 9" descr="22176200530_9b2696cf21_z.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02960" y="3524334"/>
            <a:ext cx="2926080" cy="1952244"/>
          </a:xfrm>
          <a:prstGeom prst="rect">
            <a:avLst/>
          </a:prstGeom>
        </p:spPr>
      </p:pic>
    </p:spTree>
    <p:extLst>
      <p:ext uri="{BB962C8B-B14F-4D97-AF65-F5344CB8AC3E}">
        <p14:creationId xmlns:p14="http://schemas.microsoft.com/office/powerpoint/2010/main" val="265496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Communicating with Residencies</a:t>
            </a:r>
            <a:endParaRPr lang="en-US" sz="4000" dirty="0"/>
          </a:p>
        </p:txBody>
      </p:sp>
      <p:sp>
        <p:nvSpPr>
          <p:cNvPr id="3" name="Content Placeholder 2"/>
          <p:cNvSpPr>
            <a:spLocks noGrp="1"/>
          </p:cNvSpPr>
          <p:nvPr>
            <p:ph sz="half" idx="1"/>
          </p:nvPr>
        </p:nvSpPr>
        <p:spPr/>
        <p:txBody>
          <a:bodyPr>
            <a:normAutofit/>
          </a:bodyPr>
          <a:lstStyle/>
          <a:p>
            <a:pPr marL="0" indent="0">
              <a:buNone/>
            </a:pPr>
            <a:r>
              <a:rPr lang="en-US" dirty="0" smtClean="0"/>
              <a:t>Indicating Strong Interest</a:t>
            </a:r>
          </a:p>
          <a:p>
            <a:r>
              <a:rPr lang="en-US" dirty="0" smtClean="0"/>
              <a:t>Telling the #1</a:t>
            </a:r>
          </a:p>
          <a:p>
            <a:pPr lvl="1"/>
            <a:r>
              <a:rPr lang="en-US" dirty="0" smtClean="0"/>
              <a:t>No obligation but it can’t hurt</a:t>
            </a:r>
          </a:p>
          <a:p>
            <a:pPr lvl="1"/>
            <a:r>
              <a:rPr lang="en-US" dirty="0" smtClean="0"/>
              <a:t>Be </a:t>
            </a:r>
            <a:r>
              <a:rPr lang="en-US" u="sng" dirty="0" smtClean="0"/>
              <a:t>sure</a:t>
            </a:r>
            <a:r>
              <a:rPr lang="en-US" dirty="0" smtClean="0"/>
              <a:t> before you notify</a:t>
            </a:r>
          </a:p>
          <a:p>
            <a:r>
              <a:rPr lang="en-US" dirty="0" smtClean="0"/>
              <a:t>Telling #2? #3?</a:t>
            </a:r>
          </a:p>
          <a:p>
            <a:r>
              <a:rPr lang="en-US" dirty="0" smtClean="0"/>
              <a:t>Love letters from programs</a:t>
            </a:r>
          </a:p>
          <a:p>
            <a:pPr lvl="1"/>
            <a:r>
              <a:rPr lang="en-US" dirty="0" smtClean="0"/>
              <a:t>What do they mean?</a:t>
            </a:r>
            <a:endParaRPr lang="en-US" dirty="0"/>
          </a:p>
        </p:txBody>
      </p:sp>
      <p:pic>
        <p:nvPicPr>
          <p:cNvPr id="5" name="Picture 4" descr="45351197834_ff64863769_o.jpg"/>
          <p:cNvPicPr>
            <a:picLocks noChangeAspect="1"/>
          </p:cNvPicPr>
          <p:nvPr/>
        </p:nvPicPr>
        <p:blipFill rotWithShape="1">
          <a:blip r:embed="rId3" cstate="email">
            <a:extLst>
              <a:ext uri="{28A0092B-C50C-407E-A947-70E740481C1C}">
                <a14:useLocalDpi xmlns:a14="http://schemas.microsoft.com/office/drawing/2010/main" val="0"/>
              </a:ext>
            </a:extLst>
          </a:blip>
          <a:srcRect l="37515" t="14756" r="17937"/>
          <a:stretch/>
        </p:blipFill>
        <p:spPr>
          <a:xfrm>
            <a:off x="5200650" y="2379664"/>
            <a:ext cx="2413000" cy="3079749"/>
          </a:xfrm>
          <a:prstGeom prst="rect">
            <a:avLst/>
          </a:prstGeom>
        </p:spPr>
      </p:pic>
    </p:spTree>
    <p:extLst>
      <p:ext uri="{BB962C8B-B14F-4D97-AF65-F5344CB8AC3E}">
        <p14:creationId xmlns:p14="http://schemas.microsoft.com/office/powerpoint/2010/main" val="98370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Communicating with Residencies</a:t>
            </a:r>
          </a:p>
        </p:txBody>
      </p:sp>
      <p:sp>
        <p:nvSpPr>
          <p:cNvPr id="3" name="Content Placeholder 2"/>
          <p:cNvSpPr>
            <a:spLocks noGrp="1"/>
          </p:cNvSpPr>
          <p:nvPr>
            <p:ph idx="1"/>
          </p:nvPr>
        </p:nvSpPr>
        <p:spPr>
          <a:xfrm>
            <a:off x="900113" y="2133601"/>
            <a:ext cx="3686220" cy="3931920"/>
          </a:xfrm>
        </p:spPr>
        <p:txBody>
          <a:bodyPr/>
          <a:lstStyle/>
          <a:p>
            <a:r>
              <a:rPr lang="en-US" dirty="0" smtClean="0"/>
              <a:t>Big No-No’s</a:t>
            </a:r>
          </a:p>
          <a:p>
            <a:pPr lvl="1"/>
            <a:r>
              <a:rPr lang="en-US" dirty="0" smtClean="0"/>
              <a:t>Requesting information regarding one’s rank at a program</a:t>
            </a:r>
          </a:p>
          <a:p>
            <a:pPr lvl="1"/>
            <a:endParaRPr lang="en-US" dirty="0" smtClean="0"/>
          </a:p>
          <a:p>
            <a:pPr lvl="1"/>
            <a:r>
              <a:rPr lang="en-US" dirty="0" smtClean="0"/>
              <a:t>Being dishonest / making promises you don’t keep</a:t>
            </a:r>
            <a:endParaRPr lang="en-US" dirty="0"/>
          </a:p>
        </p:txBody>
      </p:sp>
      <p:pic>
        <p:nvPicPr>
          <p:cNvPr id="5" name="Picture 4"/>
          <p:cNvPicPr>
            <a:picLocks noChangeAspect="1"/>
          </p:cNvPicPr>
          <p:nvPr/>
        </p:nvPicPr>
        <p:blipFill>
          <a:blip r:embed="rId2"/>
          <a:stretch>
            <a:fillRect/>
          </a:stretch>
        </p:blipFill>
        <p:spPr>
          <a:xfrm>
            <a:off x="5603875" y="2336800"/>
            <a:ext cx="2641600" cy="2171700"/>
          </a:xfrm>
          <a:prstGeom prst="rect">
            <a:avLst/>
          </a:prstGeom>
        </p:spPr>
      </p:pic>
    </p:spTree>
    <p:extLst>
      <p:ext uri="{BB962C8B-B14F-4D97-AF65-F5344CB8AC3E}">
        <p14:creationId xmlns:p14="http://schemas.microsoft.com/office/powerpoint/2010/main" val="1466250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Communicating with Residencies</a:t>
            </a:r>
          </a:p>
        </p:txBody>
      </p:sp>
      <p:sp>
        <p:nvSpPr>
          <p:cNvPr id="3" name="Content Placeholder 2"/>
          <p:cNvSpPr>
            <a:spLocks noGrp="1"/>
          </p:cNvSpPr>
          <p:nvPr>
            <p:ph idx="1"/>
          </p:nvPr>
        </p:nvSpPr>
        <p:spPr>
          <a:xfrm>
            <a:off x="900113" y="2133601"/>
            <a:ext cx="3686220" cy="3931920"/>
          </a:xfrm>
        </p:spPr>
        <p:txBody>
          <a:bodyPr/>
          <a:lstStyle/>
          <a:p>
            <a:r>
              <a:rPr lang="en-US" dirty="0" smtClean="0"/>
              <a:t>The Role of Faculty Advisor</a:t>
            </a:r>
          </a:p>
          <a:p>
            <a:pPr lvl="1"/>
            <a:r>
              <a:rPr lang="en-US" dirty="0" smtClean="0"/>
              <a:t>Review thoughts on ROL</a:t>
            </a:r>
          </a:p>
          <a:p>
            <a:pPr lvl="1"/>
            <a:r>
              <a:rPr lang="en-US" dirty="0" smtClean="0"/>
              <a:t>Make a call to #1 (not-required)</a:t>
            </a:r>
          </a:p>
          <a:p>
            <a:pPr lvl="1"/>
            <a:r>
              <a:rPr lang="en-US" dirty="0" smtClean="0"/>
              <a:t>Make a call to #2, #3, #4 etc.  Probably not…</a:t>
            </a:r>
            <a:endParaRPr lang="en-US" dirty="0"/>
          </a:p>
        </p:txBody>
      </p:sp>
      <p:pic>
        <p:nvPicPr>
          <p:cNvPr id="4" name="Content Placeholder 4" descr="Tarpley.png"/>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4917" y="2445898"/>
            <a:ext cx="2800350" cy="217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160270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 Look Opportunities</a:t>
            </a:r>
            <a:endParaRPr lang="en-US" dirty="0"/>
          </a:p>
        </p:txBody>
      </p:sp>
      <p:sp>
        <p:nvSpPr>
          <p:cNvPr id="3" name="Content Placeholder 2"/>
          <p:cNvSpPr>
            <a:spLocks noGrp="1"/>
          </p:cNvSpPr>
          <p:nvPr>
            <p:ph idx="1"/>
          </p:nvPr>
        </p:nvSpPr>
        <p:spPr>
          <a:xfrm>
            <a:off x="900113" y="2133601"/>
            <a:ext cx="3686220" cy="3931920"/>
          </a:xfrm>
        </p:spPr>
        <p:txBody>
          <a:bodyPr/>
          <a:lstStyle/>
          <a:p>
            <a:r>
              <a:rPr lang="en-US" dirty="0" smtClean="0"/>
              <a:t>If offered by programs, take it if you have STRONG interest</a:t>
            </a:r>
          </a:p>
          <a:p>
            <a:r>
              <a:rPr lang="en-US" dirty="0" smtClean="0"/>
              <a:t>If not offered by programs, don’t bring it up.  It is a major hassle for the program directors</a:t>
            </a:r>
            <a:endParaRPr lang="en-US" dirty="0"/>
          </a:p>
        </p:txBody>
      </p:sp>
      <p:pic>
        <p:nvPicPr>
          <p:cNvPr id="4" name="Content Placeholder 4" descr="imagesCARVQIJU.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9066" y="2779550"/>
            <a:ext cx="32766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95459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6449</TotalTime>
  <Words>926</Words>
  <Application>Microsoft Office PowerPoint</Application>
  <PresentationFormat>On-screen Show (4:3)</PresentationFormat>
  <Paragraphs>163</Paragraphs>
  <Slides>24</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Brush Script MT</vt:lpstr>
      <vt:lpstr>Calibri</vt:lpstr>
      <vt:lpstr>Calisto MT</vt:lpstr>
      <vt:lpstr>ＭＳ 明朝</vt:lpstr>
      <vt:lpstr>Times New Roman</vt:lpstr>
      <vt:lpstr>Capital</vt:lpstr>
      <vt:lpstr>Communicating with Residencies  and Creating a Rank Order List</vt:lpstr>
      <vt:lpstr>White Coat 2015!</vt:lpstr>
      <vt:lpstr>WOW!</vt:lpstr>
      <vt:lpstr>Communicating with Residencies</vt:lpstr>
      <vt:lpstr>Communicating with Residencies</vt:lpstr>
      <vt:lpstr>Communicating with Residencies</vt:lpstr>
      <vt:lpstr>Communicating with Residencies</vt:lpstr>
      <vt:lpstr>Communicating with Residencies</vt:lpstr>
      <vt:lpstr>Second Look Opportunities</vt:lpstr>
      <vt:lpstr>Verification</vt:lpstr>
      <vt:lpstr>Deadlines</vt:lpstr>
      <vt:lpstr>The Match Algorithm</vt:lpstr>
      <vt:lpstr>The Match Algorithm</vt:lpstr>
      <vt:lpstr>Creating a Rank Order List General Guidelines</vt:lpstr>
      <vt:lpstr>Important Considerations</vt:lpstr>
      <vt:lpstr>Important Considerations</vt:lpstr>
      <vt:lpstr>Back-up Plans</vt:lpstr>
      <vt:lpstr>Back-up Plans</vt:lpstr>
      <vt:lpstr>Couples Match</vt:lpstr>
      <vt:lpstr>Match Week</vt:lpstr>
      <vt:lpstr>SOAP</vt:lpstr>
      <vt:lpstr>Match Day</vt:lpstr>
      <vt:lpstr>Some Final Thoughts</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Residencies  and Creating a Rank Order List</dc:title>
  <dc:creator>fleminal</dc:creator>
  <cp:lastModifiedBy>Anderson, Katherine May</cp:lastModifiedBy>
  <cp:revision>64</cp:revision>
  <dcterms:created xsi:type="dcterms:W3CDTF">2015-01-13T19:22:09Z</dcterms:created>
  <dcterms:modified xsi:type="dcterms:W3CDTF">2019-01-21T14:02:44Z</dcterms:modified>
</cp:coreProperties>
</file>