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70" r:id="rId4"/>
    <p:sldId id="258" r:id="rId5"/>
    <p:sldId id="259" r:id="rId6"/>
    <p:sldId id="265" r:id="rId7"/>
    <p:sldId id="266" r:id="rId8"/>
    <p:sldId id="269" r:id="rId9"/>
    <p:sldId id="260" r:id="rId10"/>
    <p:sldId id="261" r:id="rId11"/>
    <p:sldId id="262" r:id="rId12"/>
    <p:sldId id="263" r:id="rId13"/>
    <p:sldId id="264" r:id="rId14"/>
    <p:sldId id="271" r:id="rId15"/>
    <p:sldId id="268"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p:restoredTop sz="86924" autoAdjust="0"/>
  </p:normalViewPr>
  <p:slideViewPr>
    <p:cSldViewPr>
      <p:cViewPr>
        <p:scale>
          <a:sx n="107" d="100"/>
          <a:sy n="107" d="100"/>
        </p:scale>
        <p:origin x="1512" y="-9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49BCE-09CA-4836-802D-2D349F207F6F}" type="datetimeFigureOut">
              <a:rPr lang="en-US" smtClean="0"/>
              <a:t>8/25/18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6BDC2-EE7B-47BF-92CA-73511B457FD5}" type="slidenum">
              <a:rPr lang="en-US" smtClean="0"/>
              <a:t>‹#›</a:t>
            </a:fld>
            <a:endParaRPr lang="en-US"/>
          </a:p>
        </p:txBody>
      </p:sp>
    </p:spTree>
    <p:extLst>
      <p:ext uri="{BB962C8B-B14F-4D97-AF65-F5344CB8AC3E}">
        <p14:creationId xmlns:p14="http://schemas.microsoft.com/office/powerpoint/2010/main" val="72982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6BDC2-EE7B-47BF-92CA-73511B457FD5}" type="slidenum">
              <a:rPr lang="en-US" smtClean="0"/>
              <a:t>2</a:t>
            </a:fld>
            <a:endParaRPr lang="en-US" dirty="0"/>
          </a:p>
        </p:txBody>
      </p:sp>
    </p:spTree>
    <p:extLst>
      <p:ext uri="{BB962C8B-B14F-4D97-AF65-F5344CB8AC3E}">
        <p14:creationId xmlns:p14="http://schemas.microsoft.com/office/powerpoint/2010/main" val="303584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Sometimes can elicit this</a:t>
            </a:r>
            <a:r>
              <a:rPr lang="en-US" baseline="0"/>
              <a:t> with general question:  “What do you think is going on?”  “What are you particularly worried about?”</a:t>
            </a:r>
            <a:endParaRPr lang="en-US"/>
          </a:p>
        </p:txBody>
      </p:sp>
      <p:sp>
        <p:nvSpPr>
          <p:cNvPr id="4" name="Slide Number Placeholder 3"/>
          <p:cNvSpPr>
            <a:spLocks noGrp="1"/>
          </p:cNvSpPr>
          <p:nvPr>
            <p:ph type="sldNum" sz="quarter" idx="10"/>
          </p:nvPr>
        </p:nvSpPr>
        <p:spPr/>
        <p:txBody>
          <a:bodyPr/>
          <a:lstStyle/>
          <a:p>
            <a:fld id="{3F66BDC2-EE7B-47BF-92CA-73511B457FD5}" type="slidenum">
              <a:rPr lang="en-US" smtClean="0"/>
              <a:t>13</a:t>
            </a:fld>
            <a:endParaRPr lang="en-US"/>
          </a:p>
        </p:txBody>
      </p:sp>
    </p:spTree>
    <p:extLst>
      <p:ext uri="{BB962C8B-B14F-4D97-AF65-F5344CB8AC3E}">
        <p14:creationId xmlns:p14="http://schemas.microsoft.com/office/powerpoint/2010/main" val="24942287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Let’s say your patient is presenting with SOB.  He is a long-time smoker presenting with  5 days of change in sputum and cough, wheezing but no fevers or chills, no sick contacts and hasn’t been using his inhalers.  What is the diagnosis?    COPD flare</a:t>
            </a:r>
          </a:p>
          <a:p>
            <a:r>
              <a:rPr lang="en-US" dirty="0"/>
              <a:t>You might be tempted to cut short the rest of your history but don’t – think about all the ROS needed for SOB (cardiac, lung, anemia?)</a:t>
            </a:r>
          </a:p>
          <a:p>
            <a:r>
              <a:rPr lang="en-US" dirty="0"/>
              <a:t>You might be tempted to cut short your exam but don’t – do percussion, E-to-A, tactile fremitus, cardiac, </a:t>
            </a:r>
            <a:r>
              <a:rPr lang="en-US" dirty="0" err="1"/>
              <a:t>etc</a:t>
            </a:r>
            <a:endParaRPr lang="en-US" dirty="0"/>
          </a:p>
        </p:txBody>
      </p:sp>
      <p:sp>
        <p:nvSpPr>
          <p:cNvPr id="4" name="Slide Number Placeholder 3"/>
          <p:cNvSpPr>
            <a:spLocks noGrp="1"/>
          </p:cNvSpPr>
          <p:nvPr>
            <p:ph type="sldNum" sz="quarter" idx="10"/>
          </p:nvPr>
        </p:nvSpPr>
        <p:spPr/>
        <p:txBody>
          <a:bodyPr/>
          <a:lstStyle/>
          <a:p>
            <a:fld id="{3F66BDC2-EE7B-47BF-92CA-73511B457FD5}" type="slidenum">
              <a:rPr lang="en-US" smtClean="0"/>
              <a:t>14</a:t>
            </a:fld>
            <a:endParaRPr lang="en-US"/>
          </a:p>
        </p:txBody>
      </p:sp>
    </p:spTree>
    <p:extLst>
      <p:ext uri="{BB962C8B-B14F-4D97-AF65-F5344CB8AC3E}">
        <p14:creationId xmlns:p14="http://schemas.microsoft.com/office/powerpoint/2010/main" val="46073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66BDC2-EE7B-47BF-92CA-73511B457FD5}" type="slidenum">
              <a:rPr lang="en-US" smtClean="0"/>
              <a:t>15</a:t>
            </a:fld>
            <a:endParaRPr lang="en-US"/>
          </a:p>
        </p:txBody>
      </p:sp>
    </p:spTree>
    <p:extLst>
      <p:ext uri="{BB962C8B-B14F-4D97-AF65-F5344CB8AC3E}">
        <p14:creationId xmlns:p14="http://schemas.microsoft.com/office/powerpoint/2010/main" val="2494228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Perfect:  let go of the last case and move on, don’t let one bad case mess you up</a:t>
            </a:r>
          </a:p>
          <a:p>
            <a:r>
              <a:rPr lang="en-US" dirty="0"/>
              <a:t>SPs:  they are actors.  Don’t let their anger throw you.  They know why you are here and are typically less complicated</a:t>
            </a:r>
            <a:r>
              <a:rPr lang="en-US" baseline="0" dirty="0"/>
              <a:t> than real patients</a:t>
            </a:r>
          </a:p>
          <a:p>
            <a:r>
              <a:rPr lang="en-US" baseline="0" dirty="0"/>
              <a:t>Reason:    don’t ignore anything – exam findings, weird clothes, tissues in the hand, efforts to avoid questions – everything is purposeful!  Pay attention to context clues!</a:t>
            </a:r>
            <a:endParaRPr lang="en-US" dirty="0"/>
          </a:p>
        </p:txBody>
      </p:sp>
      <p:sp>
        <p:nvSpPr>
          <p:cNvPr id="4" name="Slide Number Placeholder 3"/>
          <p:cNvSpPr>
            <a:spLocks noGrp="1"/>
          </p:cNvSpPr>
          <p:nvPr>
            <p:ph type="sldNum" sz="quarter" idx="10"/>
          </p:nvPr>
        </p:nvSpPr>
        <p:spPr/>
        <p:txBody>
          <a:bodyPr/>
          <a:lstStyle/>
          <a:p>
            <a:fld id="{3F66BDC2-EE7B-47BF-92CA-73511B457FD5}" type="slidenum">
              <a:rPr lang="en-US" smtClean="0"/>
              <a:t>16</a:t>
            </a:fld>
            <a:endParaRPr lang="en-US"/>
          </a:p>
        </p:txBody>
      </p:sp>
    </p:spTree>
    <p:extLst>
      <p:ext uri="{BB962C8B-B14F-4D97-AF65-F5344CB8AC3E}">
        <p14:creationId xmlns:p14="http://schemas.microsoft.com/office/powerpoint/2010/main" val="1565503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 hours.  Look on website for break details</a:t>
            </a:r>
          </a:p>
          <a:p>
            <a:r>
              <a:rPr lang="en-US" dirty="0"/>
              <a:t>Warning bell at 5minutes</a:t>
            </a:r>
          </a:p>
        </p:txBody>
      </p:sp>
      <p:sp>
        <p:nvSpPr>
          <p:cNvPr id="4" name="Slide Number Placeholder 3"/>
          <p:cNvSpPr>
            <a:spLocks noGrp="1"/>
          </p:cNvSpPr>
          <p:nvPr>
            <p:ph type="sldNum" sz="quarter" idx="10"/>
          </p:nvPr>
        </p:nvSpPr>
        <p:spPr/>
        <p:txBody>
          <a:bodyPr/>
          <a:lstStyle/>
          <a:p>
            <a:fld id="{3F66BDC2-EE7B-47BF-92CA-73511B457FD5}" type="slidenum">
              <a:rPr lang="en-US" smtClean="0"/>
              <a:t>3</a:t>
            </a:fld>
            <a:endParaRPr lang="en-US" dirty="0"/>
          </a:p>
        </p:txBody>
      </p:sp>
    </p:spTree>
    <p:extLst>
      <p:ext uri="{BB962C8B-B14F-4D97-AF65-F5344CB8AC3E}">
        <p14:creationId xmlns:p14="http://schemas.microsoft.com/office/powerpoint/2010/main" val="2239033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 evaluates data gathering, physician evaluates</a:t>
            </a:r>
            <a:r>
              <a:rPr lang="en-US" baseline="0" dirty="0"/>
              <a:t> the progress note</a:t>
            </a:r>
          </a:p>
          <a:p>
            <a:r>
              <a:rPr lang="en-US" baseline="0" dirty="0"/>
              <a:t>Communication includes:   Fostering a relationship;  Gathering data;   Providing information to patient;  helping patient make a decision;  responding to patient emotions.</a:t>
            </a:r>
          </a:p>
          <a:p>
            <a:r>
              <a:rPr lang="en-US" baseline="0" dirty="0"/>
              <a:t>Most US students who fail, fail for the ICE (some for communication)</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Passing is more difficult – in July they bar was raised such that the overall passing rate would have expected to drop by 3%</a:t>
            </a:r>
          </a:p>
        </p:txBody>
      </p:sp>
      <p:sp>
        <p:nvSpPr>
          <p:cNvPr id="4" name="Slide Number Placeholder 3"/>
          <p:cNvSpPr>
            <a:spLocks noGrp="1"/>
          </p:cNvSpPr>
          <p:nvPr>
            <p:ph type="sldNum" sz="quarter" idx="10"/>
          </p:nvPr>
        </p:nvSpPr>
        <p:spPr/>
        <p:txBody>
          <a:bodyPr/>
          <a:lstStyle/>
          <a:p>
            <a:fld id="{3F66BDC2-EE7B-47BF-92CA-73511B457FD5}" type="slidenum">
              <a:rPr lang="en-US" smtClean="0"/>
              <a:t>4</a:t>
            </a:fld>
            <a:endParaRPr lang="en-US" dirty="0"/>
          </a:p>
        </p:txBody>
      </p:sp>
    </p:spTree>
    <p:extLst>
      <p:ext uri="{BB962C8B-B14F-4D97-AF65-F5344CB8AC3E}">
        <p14:creationId xmlns:p14="http://schemas.microsoft.com/office/powerpoint/2010/main" val="2830837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Doorway:  name/age/sex   chief complaint, vitals</a:t>
            </a:r>
          </a:p>
          <a:p>
            <a:r>
              <a:rPr lang="en-US" dirty="0"/>
              <a:t>History:  you can’t ask everything</a:t>
            </a:r>
            <a:r>
              <a:rPr lang="en-US" baseline="0" dirty="0"/>
              <a:t>, stay focused</a:t>
            </a:r>
          </a:p>
          <a:p>
            <a:r>
              <a:rPr lang="en-US" baseline="0" dirty="0"/>
              <a:t>Physical:  you can’t do everything, stay focused</a:t>
            </a:r>
          </a:p>
          <a:p>
            <a:endParaRPr lang="en-US" baseline="0" dirty="0"/>
          </a:p>
          <a:p>
            <a:r>
              <a:rPr lang="en-US" dirty="0"/>
              <a:t>Don’t try to save time by cutting short the patient’s questions or ignoring their emotional status</a:t>
            </a:r>
          </a:p>
          <a:p>
            <a:r>
              <a:rPr lang="en-US" dirty="0"/>
              <a:t>Make</a:t>
            </a:r>
            <a:r>
              <a:rPr lang="en-US" baseline="0" dirty="0"/>
              <a:t> sure to save time to communicate the differential and the workup</a:t>
            </a:r>
            <a:endParaRPr lang="en-US" dirty="0"/>
          </a:p>
        </p:txBody>
      </p:sp>
      <p:sp>
        <p:nvSpPr>
          <p:cNvPr id="4" name="Slide Number Placeholder 3"/>
          <p:cNvSpPr>
            <a:spLocks noGrp="1"/>
          </p:cNvSpPr>
          <p:nvPr>
            <p:ph type="sldNum" sz="quarter" idx="10"/>
          </p:nvPr>
        </p:nvSpPr>
        <p:spPr/>
        <p:txBody>
          <a:bodyPr/>
          <a:lstStyle/>
          <a:p>
            <a:fld id="{3F66BDC2-EE7B-47BF-92CA-73511B457FD5}" type="slidenum">
              <a:rPr lang="en-US" smtClean="0"/>
              <a:t>5</a:t>
            </a:fld>
            <a:endParaRPr lang="en-US" dirty="0"/>
          </a:p>
        </p:txBody>
      </p:sp>
    </p:spTree>
    <p:extLst>
      <p:ext uri="{BB962C8B-B14F-4D97-AF65-F5344CB8AC3E}">
        <p14:creationId xmlns:p14="http://schemas.microsoft.com/office/powerpoint/2010/main" val="58050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Doorway:  Try to memorize the patient’s name</a:t>
            </a:r>
          </a:p>
          <a:p>
            <a:r>
              <a:rPr lang="en-US" dirty="0"/>
              <a:t>Introduction:  shake hands, clearly state names/roles, sit down on stool (ok to drape patient if they aren’t already draped)</a:t>
            </a:r>
          </a:p>
          <a:p>
            <a:r>
              <a:rPr lang="en-US" dirty="0"/>
              <a:t>History:  focus</a:t>
            </a:r>
            <a:r>
              <a:rPr lang="en-US" baseline="0" dirty="0"/>
              <a:t> on HPI, only ask pertinent ROS.  Avoid jargon.  Avoid complex sentences.  Ok to take notes, but don’t spend a lot of time doing it!!!  Don’t interrupt the patient unless necessary.   Address what you see (if the patient looks unhappy, mention it and ask why?  If they are clutching their chest, mention it and ask why?)  pay attention to nonverbal clues</a:t>
            </a:r>
          </a:p>
          <a:p>
            <a:r>
              <a:rPr lang="en-US" baseline="0" dirty="0"/>
              <a:t>Physical:  inform patient of the need for exam and WASH YOUR HANDS.  Ask permission before touching or uncovering the patient.   Explain each step of exam.    Tell the patient you want to do more intimate exams later (GU, rectal, </a:t>
            </a:r>
            <a:r>
              <a:rPr lang="en-US" baseline="0" dirty="0" err="1"/>
              <a:t>etc</a:t>
            </a:r>
            <a:r>
              <a:rPr lang="en-US" baseline="0" dirty="0"/>
              <a:t>).  Stay focused.  Don’t listen through the gown.</a:t>
            </a:r>
          </a:p>
          <a:p>
            <a:r>
              <a:rPr lang="en-US" baseline="0" dirty="0"/>
              <a:t>**remember that not every patient requires history and exam – if they are in regular clothes no exam needed and often this will be noted on the door-note</a:t>
            </a:r>
          </a:p>
          <a:p>
            <a:endParaRPr lang="en-US" baseline="0" dirty="0"/>
          </a:p>
          <a:p>
            <a:r>
              <a:rPr lang="en-US" dirty="0"/>
              <a:t>Differential:</a:t>
            </a:r>
            <a:r>
              <a:rPr lang="en-US" baseline="0" dirty="0"/>
              <a:t>  give impression of top 3 items on differential.  Do not give them a single diagnosis.  Explain why you are thinking each of those three.  Avoid jargon.</a:t>
            </a:r>
          </a:p>
          <a:p>
            <a:r>
              <a:rPr lang="en-US" baseline="0" dirty="0"/>
              <a:t>Workup:  give top 3-5 items that need to be done to work this up.   Focus on workup NOT on treatment</a:t>
            </a:r>
          </a:p>
          <a:p>
            <a:r>
              <a:rPr lang="en-US" baseline="0" dirty="0"/>
              <a:t>Answer questions:  almost every patient will have a challenging question – be honest, be compassionate, reflect back their emotion, assure patient you will be there to follow through until the answer is found.   Then REPEAT the chance for patient to ask more questions!!</a:t>
            </a:r>
          </a:p>
          <a:p>
            <a:r>
              <a:rPr lang="en-US" baseline="0" dirty="0"/>
              <a:t>Counseling:  don’t miss an opportunity to counsel about smoking, drinking, safe sex, etc.  Briefly outline the reason for the counseling and then recommend a f/u appointment to discuss in more detail.</a:t>
            </a:r>
          </a:p>
          <a:p>
            <a:endParaRPr lang="en-US" baseline="0" dirty="0"/>
          </a:p>
          <a:p>
            <a:r>
              <a:rPr lang="en-US" baseline="0" dirty="0"/>
              <a:t>Before leaving the room repeat patient’s name, shake their hand, assure them you will be back when the tests return to talk about next steps in plan.</a:t>
            </a:r>
          </a:p>
        </p:txBody>
      </p:sp>
      <p:sp>
        <p:nvSpPr>
          <p:cNvPr id="4" name="Slide Number Placeholder 3"/>
          <p:cNvSpPr>
            <a:spLocks noGrp="1"/>
          </p:cNvSpPr>
          <p:nvPr>
            <p:ph type="sldNum" sz="quarter" idx="10"/>
          </p:nvPr>
        </p:nvSpPr>
        <p:spPr/>
        <p:txBody>
          <a:bodyPr/>
          <a:lstStyle/>
          <a:p>
            <a:fld id="{3F66BDC2-EE7B-47BF-92CA-73511B457FD5}" type="slidenum">
              <a:rPr lang="en-US" smtClean="0"/>
              <a:t>6</a:t>
            </a:fld>
            <a:endParaRPr lang="en-US"/>
          </a:p>
        </p:txBody>
      </p:sp>
    </p:spTree>
    <p:extLst>
      <p:ext uri="{BB962C8B-B14F-4D97-AF65-F5344CB8AC3E}">
        <p14:creationId xmlns:p14="http://schemas.microsoft.com/office/powerpoint/2010/main" val="580504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History:   be concise and organized.  Avoid long phrases.   Bullet</a:t>
            </a:r>
            <a:r>
              <a:rPr lang="en-US" baseline="0"/>
              <a:t> point or narrative are acceptable.   Be sure to include CC, organized HPI, pertinent ROS other </a:t>
            </a:r>
            <a:r>
              <a:rPr lang="en-US" baseline="0" err="1"/>
              <a:t>pertinents</a:t>
            </a:r>
            <a:r>
              <a:rPr lang="en-US" baseline="0"/>
              <a:t> as you have time.</a:t>
            </a:r>
          </a:p>
          <a:p>
            <a:r>
              <a:rPr lang="en-US" baseline="0"/>
              <a:t>Physical:  be HONEST, be brief</a:t>
            </a:r>
          </a:p>
          <a:p>
            <a:r>
              <a:rPr lang="en-US" baseline="0"/>
              <a:t>Differential:  maximum of 3.  List them in order of probability (not most likely to kill patient!).  Don’t have to do all three.  Give justification for why these are on your differential.</a:t>
            </a:r>
          </a:p>
          <a:p>
            <a:r>
              <a:rPr lang="en-US" baseline="0"/>
              <a:t>Workup:  maximum of five.  Don’t forget the intimate exam items.    Do not include referrals, treatments, consults, dispositions, operations.</a:t>
            </a:r>
            <a:endParaRPr lang="en-US"/>
          </a:p>
        </p:txBody>
      </p:sp>
      <p:sp>
        <p:nvSpPr>
          <p:cNvPr id="4" name="Slide Number Placeholder 3"/>
          <p:cNvSpPr>
            <a:spLocks noGrp="1"/>
          </p:cNvSpPr>
          <p:nvPr>
            <p:ph type="sldNum" sz="quarter" idx="10"/>
          </p:nvPr>
        </p:nvSpPr>
        <p:spPr/>
        <p:txBody>
          <a:bodyPr/>
          <a:lstStyle/>
          <a:p>
            <a:fld id="{3F66BDC2-EE7B-47BF-92CA-73511B457FD5}" type="slidenum">
              <a:rPr lang="en-US" smtClean="0"/>
              <a:t>7</a:t>
            </a:fld>
            <a:endParaRPr lang="en-US"/>
          </a:p>
        </p:txBody>
      </p:sp>
    </p:spTree>
    <p:extLst>
      <p:ext uri="{BB962C8B-B14F-4D97-AF65-F5344CB8AC3E}">
        <p14:creationId xmlns:p14="http://schemas.microsoft.com/office/powerpoint/2010/main" val="1851347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  use good eye contact, strong handshake</a:t>
            </a:r>
          </a:p>
          <a:p>
            <a:r>
              <a:rPr lang="en-US" dirty="0"/>
              <a:t>Patient-centered:  this is not a disease centered interview</a:t>
            </a:r>
            <a:r>
              <a:rPr lang="en-US" baseline="0" dirty="0"/>
              <a:t> or a student-centered interview, always focus back on the patient.  Pay attention to context clues:  when patients states they know HOW to take their meds but they just don’t, ask them why, be aware of underlying issues rather than just the obvious ones</a:t>
            </a:r>
          </a:p>
          <a:p>
            <a:r>
              <a:rPr lang="en-US" baseline="0" dirty="0"/>
              <a:t>Jargon – this is a common error among US medical students.   Seems to come up more in the A&amp;P than in H&amp;P</a:t>
            </a:r>
            <a:endParaRPr lang="en-US" dirty="0"/>
          </a:p>
        </p:txBody>
      </p:sp>
      <p:sp>
        <p:nvSpPr>
          <p:cNvPr id="4" name="Slide Number Placeholder 3"/>
          <p:cNvSpPr>
            <a:spLocks noGrp="1"/>
          </p:cNvSpPr>
          <p:nvPr>
            <p:ph type="sldNum" sz="quarter" idx="10"/>
          </p:nvPr>
        </p:nvSpPr>
        <p:spPr/>
        <p:txBody>
          <a:bodyPr/>
          <a:lstStyle/>
          <a:p>
            <a:fld id="{3F66BDC2-EE7B-47BF-92CA-73511B457FD5}" type="slidenum">
              <a:rPr lang="en-US" smtClean="0"/>
              <a:t>10</a:t>
            </a:fld>
            <a:endParaRPr lang="en-US"/>
          </a:p>
        </p:txBody>
      </p:sp>
    </p:spTree>
    <p:extLst>
      <p:ext uri="{BB962C8B-B14F-4D97-AF65-F5344CB8AC3E}">
        <p14:creationId xmlns:p14="http://schemas.microsoft.com/office/powerpoint/2010/main" val="2494228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Compassion:</a:t>
            </a:r>
            <a:r>
              <a:rPr lang="en-US" baseline="0"/>
              <a:t>  don’t be afraid to touch the patient.  Don’t be afraid to say “</a:t>
            </a:r>
            <a:r>
              <a:rPr lang="en-US" baseline="0" err="1"/>
              <a:t>im</a:t>
            </a:r>
            <a:r>
              <a:rPr lang="en-US" baseline="0"/>
              <a:t> sorry, this must be very hard for you.”  even if you are a more reticent person, act out the role for the exam</a:t>
            </a:r>
          </a:p>
          <a:p>
            <a:r>
              <a:rPr lang="en-US"/>
              <a:t>Summarize: in VC3 at least half the time ( and sometimes more)</a:t>
            </a:r>
            <a:r>
              <a:rPr lang="en-US" baseline="0"/>
              <a:t> there was no summary and no opportunity given to SP to clarify/verify the information</a:t>
            </a:r>
            <a:endParaRPr lang="en-US"/>
          </a:p>
        </p:txBody>
      </p:sp>
      <p:sp>
        <p:nvSpPr>
          <p:cNvPr id="4" name="Slide Number Placeholder 3"/>
          <p:cNvSpPr>
            <a:spLocks noGrp="1"/>
          </p:cNvSpPr>
          <p:nvPr>
            <p:ph type="sldNum" sz="quarter" idx="10"/>
          </p:nvPr>
        </p:nvSpPr>
        <p:spPr/>
        <p:txBody>
          <a:bodyPr/>
          <a:lstStyle/>
          <a:p>
            <a:fld id="{3F66BDC2-EE7B-47BF-92CA-73511B457FD5}" type="slidenum">
              <a:rPr lang="en-US" smtClean="0"/>
              <a:t>11</a:t>
            </a:fld>
            <a:endParaRPr lang="en-US"/>
          </a:p>
        </p:txBody>
      </p:sp>
    </p:spTree>
    <p:extLst>
      <p:ext uri="{BB962C8B-B14F-4D97-AF65-F5344CB8AC3E}">
        <p14:creationId xmlns:p14="http://schemas.microsoft.com/office/powerpoint/2010/main" val="2494228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Don’t be </a:t>
            </a:r>
            <a:r>
              <a:rPr lang="en-US" err="1"/>
              <a:t>wishy</a:t>
            </a:r>
            <a:r>
              <a:rPr lang="en-US"/>
              <a:t> washy!!!  Don’t just say “talk to my attending”</a:t>
            </a:r>
          </a:p>
          <a:p>
            <a:r>
              <a:rPr lang="en-US"/>
              <a:t>Empower:   try to seek out barriers</a:t>
            </a:r>
            <a:r>
              <a:rPr lang="en-US" baseline="0"/>
              <a:t> (what is making it difficult to take your medicines).  Make sure the patient is on board with the plan (are you willing to go to the lab and get </a:t>
            </a:r>
            <a:r>
              <a:rPr lang="en-US" baseline="0" err="1"/>
              <a:t>bloodwork</a:t>
            </a:r>
            <a:r>
              <a:rPr lang="en-US" baseline="0"/>
              <a:t> done now).</a:t>
            </a:r>
            <a:endParaRPr lang="en-US"/>
          </a:p>
        </p:txBody>
      </p:sp>
      <p:sp>
        <p:nvSpPr>
          <p:cNvPr id="4" name="Slide Number Placeholder 3"/>
          <p:cNvSpPr>
            <a:spLocks noGrp="1"/>
          </p:cNvSpPr>
          <p:nvPr>
            <p:ph type="sldNum" sz="quarter" idx="10"/>
          </p:nvPr>
        </p:nvSpPr>
        <p:spPr/>
        <p:txBody>
          <a:bodyPr/>
          <a:lstStyle/>
          <a:p>
            <a:fld id="{3F66BDC2-EE7B-47BF-92CA-73511B457FD5}" type="slidenum">
              <a:rPr lang="en-US" smtClean="0"/>
              <a:t>12</a:t>
            </a:fld>
            <a:endParaRPr lang="en-US"/>
          </a:p>
        </p:txBody>
      </p:sp>
    </p:spTree>
    <p:extLst>
      <p:ext uri="{BB962C8B-B14F-4D97-AF65-F5344CB8AC3E}">
        <p14:creationId xmlns:p14="http://schemas.microsoft.com/office/powerpoint/2010/main" val="24942287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a:t>Click to edit Master title style</a:t>
            </a:r>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82AAD099-F804-48D8-94B8-8E4381DFCB80}" type="datetimeFigureOut">
              <a:rPr lang="en-US" smtClean="0"/>
              <a:t>8/25/18</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8EE568B3-E356-445B-BA78-27B92C1C52B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AAD099-F804-48D8-94B8-8E4381DFCB80}" type="datetimeFigureOut">
              <a:rPr lang="en-US" smtClean="0"/>
              <a:t>8/25/18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568B3-E356-445B-BA78-27B92C1C52B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AAD099-F804-48D8-94B8-8E4381DFCB80}" type="datetimeFigureOut">
              <a:rPr lang="en-US" smtClean="0"/>
              <a:t>8/25/18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568B3-E356-445B-BA78-27B92C1C52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AAD099-F804-48D8-94B8-8E4381DFCB80}" type="datetimeFigureOut">
              <a:rPr lang="en-US" smtClean="0"/>
              <a:t>8/25/18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568B3-E356-445B-BA78-27B92C1C52B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AAD099-F804-48D8-94B8-8E4381DFCB80}" type="datetimeFigureOut">
              <a:rPr lang="en-US" smtClean="0"/>
              <a:t>8/25/18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568B3-E356-445B-BA78-27B92C1C52B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82AAD099-F804-48D8-94B8-8E4381DFCB80}" type="datetimeFigureOut">
              <a:rPr lang="en-US" smtClean="0"/>
              <a:t>8/25/18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568B3-E356-445B-BA78-27B92C1C52BE}"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63440" y="2119313"/>
            <a:ext cx="3200400" cy="3605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2AAD099-F804-48D8-94B8-8E4381DFCB80}" type="datetimeFigureOut">
              <a:rPr lang="en-US" smtClean="0"/>
              <a:t>8/25/18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E568B3-E356-445B-BA78-27B92C1C52BE}"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AAD099-F804-48D8-94B8-8E4381DFCB80}" type="datetimeFigureOut">
              <a:rPr lang="en-US" smtClean="0"/>
              <a:t>8/25/18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E568B3-E356-445B-BA78-27B92C1C52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AD099-F804-48D8-94B8-8E4381DFCB80}" type="datetimeFigureOut">
              <a:rPr lang="en-US" smtClean="0"/>
              <a:t>8/25/18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E568B3-E356-445B-BA78-27B92C1C52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82AAD099-F804-48D8-94B8-8E4381DFCB80}" type="datetimeFigureOut">
              <a:rPr lang="en-US" smtClean="0"/>
              <a:t>8/25/18</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8EE568B3-E356-445B-BA78-27B92C1C52B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82AAD099-F804-48D8-94B8-8E4381DFCB80}" type="datetimeFigureOut">
              <a:rPr lang="en-US" smtClean="0"/>
              <a:t>8/25/18</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8EE568B3-E356-445B-BA78-27B92C1C52B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2AAD099-F804-48D8-94B8-8E4381DFCB80}" type="datetimeFigureOut">
              <a:rPr lang="en-US" smtClean="0"/>
              <a:t>8/25/18</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8EE568B3-E356-445B-BA78-27B92C1C52B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Step 2 </a:t>
            </a:r>
            <a:br>
              <a:rPr lang="en-US" dirty="0"/>
            </a:br>
            <a:r>
              <a:rPr lang="en-US" dirty="0"/>
              <a:t>Clinical Skills Exam</a:t>
            </a:r>
          </a:p>
        </p:txBody>
      </p:sp>
      <p:sp>
        <p:nvSpPr>
          <p:cNvPr id="3" name="Subtitle 2"/>
          <p:cNvSpPr>
            <a:spLocks noGrp="1"/>
          </p:cNvSpPr>
          <p:nvPr>
            <p:ph type="subTitle" idx="1"/>
          </p:nvPr>
        </p:nvSpPr>
        <p:spPr/>
        <p:txBody>
          <a:bodyPr/>
          <a:lstStyle/>
          <a:p>
            <a:r>
              <a:rPr lang="en-US" dirty="0"/>
              <a:t>How to pass with flying colors</a:t>
            </a:r>
          </a:p>
        </p:txBody>
      </p:sp>
    </p:spTree>
    <p:extLst>
      <p:ext uri="{BB962C8B-B14F-4D97-AF65-F5344CB8AC3E}">
        <p14:creationId xmlns:p14="http://schemas.microsoft.com/office/powerpoint/2010/main" val="4093828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Common Errors</a:t>
            </a:r>
          </a:p>
        </p:txBody>
      </p:sp>
      <p:sp>
        <p:nvSpPr>
          <p:cNvPr id="3" name="Content Placeholder 2"/>
          <p:cNvSpPr>
            <a:spLocks noGrp="1"/>
          </p:cNvSpPr>
          <p:nvPr>
            <p:ph idx="1"/>
          </p:nvPr>
        </p:nvSpPr>
        <p:spPr/>
        <p:txBody>
          <a:bodyPr>
            <a:normAutofit lnSpcReduction="10000"/>
          </a:bodyPr>
          <a:lstStyle/>
          <a:p>
            <a:r>
              <a:rPr lang="en-US"/>
              <a:t>Failure to introduce yourself to patient</a:t>
            </a:r>
          </a:p>
          <a:p>
            <a:pPr lvl="1"/>
            <a:r>
              <a:rPr lang="en-US"/>
              <a:t>Use patient’s name, state name, handshake, explain role</a:t>
            </a:r>
          </a:p>
          <a:p>
            <a:r>
              <a:rPr lang="en-US"/>
              <a:t>Failure to perform a patient-centered interview/exam</a:t>
            </a:r>
          </a:p>
          <a:p>
            <a:pPr lvl="1"/>
            <a:r>
              <a:rPr lang="en-US"/>
              <a:t>Repeat back what you hear, reflect back emotion, summarize</a:t>
            </a:r>
          </a:p>
          <a:p>
            <a:pPr lvl="1"/>
            <a:r>
              <a:rPr lang="en-US"/>
              <a:t>Ask permission to perform touch patient, introduce maneuvers, explain findings</a:t>
            </a:r>
          </a:p>
          <a:p>
            <a:r>
              <a:rPr lang="en-US"/>
              <a:t>Use of jargon</a:t>
            </a:r>
          </a:p>
        </p:txBody>
      </p:sp>
    </p:spTree>
    <p:extLst>
      <p:ext uri="{BB962C8B-B14F-4D97-AF65-F5344CB8AC3E}">
        <p14:creationId xmlns:p14="http://schemas.microsoft.com/office/powerpoint/2010/main" val="141167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Common Errors</a:t>
            </a:r>
          </a:p>
        </p:txBody>
      </p:sp>
      <p:sp>
        <p:nvSpPr>
          <p:cNvPr id="3" name="Content Placeholder 2"/>
          <p:cNvSpPr>
            <a:spLocks noGrp="1"/>
          </p:cNvSpPr>
          <p:nvPr>
            <p:ph idx="1"/>
          </p:nvPr>
        </p:nvSpPr>
        <p:spPr/>
        <p:txBody>
          <a:bodyPr>
            <a:normAutofit/>
          </a:bodyPr>
          <a:lstStyle/>
          <a:p>
            <a:r>
              <a:rPr lang="en-US"/>
              <a:t>Failure to show compassion</a:t>
            </a:r>
          </a:p>
          <a:p>
            <a:pPr lvl="1"/>
            <a:r>
              <a:rPr lang="en-US"/>
              <a:t>Acknowledge patient’s pain</a:t>
            </a:r>
          </a:p>
          <a:p>
            <a:pPr lvl="1"/>
            <a:r>
              <a:rPr lang="en-US"/>
              <a:t>Acknowledge patient’s emotion (sadness, anger, </a:t>
            </a:r>
            <a:r>
              <a:rPr lang="en-US" err="1"/>
              <a:t>etc</a:t>
            </a:r>
            <a:r>
              <a:rPr lang="en-US"/>
              <a:t>)</a:t>
            </a:r>
          </a:p>
          <a:p>
            <a:pPr lvl="1"/>
            <a:r>
              <a:rPr lang="en-US"/>
              <a:t>Touch the patient appropriately</a:t>
            </a:r>
          </a:p>
          <a:p>
            <a:pPr lvl="1"/>
            <a:r>
              <a:rPr lang="en-US"/>
              <a:t>Keep the patient comfortable (help them sit up, lie down, draping)</a:t>
            </a:r>
          </a:p>
          <a:p>
            <a:r>
              <a:rPr lang="en-US"/>
              <a:t>Failure to Summarize</a:t>
            </a:r>
          </a:p>
          <a:p>
            <a:pPr lvl="1"/>
            <a:r>
              <a:rPr lang="en-US"/>
              <a:t>Must be done at least once</a:t>
            </a:r>
          </a:p>
        </p:txBody>
      </p:sp>
    </p:spTree>
    <p:extLst>
      <p:ext uri="{BB962C8B-B14F-4D97-AF65-F5344CB8AC3E}">
        <p14:creationId xmlns:p14="http://schemas.microsoft.com/office/powerpoint/2010/main" val="3834756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Common Errors</a:t>
            </a:r>
          </a:p>
        </p:txBody>
      </p:sp>
      <p:sp>
        <p:nvSpPr>
          <p:cNvPr id="3" name="Content Placeholder 2"/>
          <p:cNvSpPr>
            <a:spLocks noGrp="1"/>
          </p:cNvSpPr>
          <p:nvPr>
            <p:ph idx="1"/>
          </p:nvPr>
        </p:nvSpPr>
        <p:spPr/>
        <p:txBody>
          <a:bodyPr>
            <a:normAutofit/>
          </a:bodyPr>
          <a:lstStyle/>
          <a:p>
            <a:r>
              <a:rPr lang="en-US"/>
              <a:t>Lack of clarity of differential/plan</a:t>
            </a:r>
          </a:p>
          <a:p>
            <a:pPr lvl="1"/>
            <a:r>
              <a:rPr lang="en-US"/>
              <a:t>Verbalize your differential diagnosis</a:t>
            </a:r>
          </a:p>
          <a:p>
            <a:pPr lvl="1"/>
            <a:r>
              <a:rPr lang="en-US"/>
              <a:t>Outline a clear plan</a:t>
            </a:r>
          </a:p>
          <a:p>
            <a:r>
              <a:rPr lang="en-US"/>
              <a:t>Failure to ask for questions</a:t>
            </a:r>
          </a:p>
          <a:p>
            <a:pPr lvl="1"/>
            <a:r>
              <a:rPr lang="en-US"/>
              <a:t>After answering them, ask again</a:t>
            </a:r>
          </a:p>
          <a:p>
            <a:r>
              <a:rPr lang="en-US"/>
              <a:t>Missed opportunities to counsel</a:t>
            </a:r>
          </a:p>
          <a:p>
            <a:pPr marL="548640" lvl="2"/>
            <a:r>
              <a:rPr lang="en-US"/>
              <a:t>Most encounters require some counseling</a:t>
            </a:r>
          </a:p>
          <a:p>
            <a:r>
              <a:rPr lang="en-US"/>
              <a:t>Failure to empower/collaborate w/ patient</a:t>
            </a:r>
          </a:p>
        </p:txBody>
      </p:sp>
    </p:spTree>
    <p:extLst>
      <p:ext uri="{BB962C8B-B14F-4D97-AF65-F5344CB8AC3E}">
        <p14:creationId xmlns:p14="http://schemas.microsoft.com/office/powerpoint/2010/main" val="799198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Common Errors</a:t>
            </a:r>
          </a:p>
        </p:txBody>
      </p:sp>
      <p:sp>
        <p:nvSpPr>
          <p:cNvPr id="3" name="Content Placeholder 2"/>
          <p:cNvSpPr>
            <a:spLocks noGrp="1"/>
          </p:cNvSpPr>
          <p:nvPr>
            <p:ph idx="1"/>
          </p:nvPr>
        </p:nvSpPr>
        <p:spPr/>
        <p:txBody>
          <a:bodyPr>
            <a:normAutofit/>
          </a:bodyPr>
          <a:lstStyle/>
          <a:p>
            <a:r>
              <a:rPr lang="en-US" dirty="0"/>
              <a:t>Missing or rushing through the “embedded concern”</a:t>
            </a:r>
          </a:p>
          <a:p>
            <a:pPr lvl="1"/>
            <a:r>
              <a:rPr lang="en-US" dirty="0"/>
              <a:t>Look for this in each patient (open ended question at the end)</a:t>
            </a:r>
          </a:p>
          <a:p>
            <a:pPr lvl="1"/>
            <a:r>
              <a:rPr lang="en-US" dirty="0"/>
              <a:t>Acknowledge the patient’s emotion (empathize with them!)</a:t>
            </a:r>
          </a:p>
          <a:p>
            <a:pPr lvl="1"/>
            <a:r>
              <a:rPr lang="en-US" dirty="0"/>
              <a:t>Answer honestly but reassuringly</a:t>
            </a:r>
          </a:p>
          <a:p>
            <a:pPr lvl="1"/>
            <a:r>
              <a:rPr lang="en-US" dirty="0"/>
              <a:t>Repeat the opportunity for them to ask further questions</a:t>
            </a:r>
          </a:p>
        </p:txBody>
      </p:sp>
    </p:spTree>
    <p:extLst>
      <p:ext uri="{BB962C8B-B14F-4D97-AF65-F5344CB8AC3E}">
        <p14:creationId xmlns:p14="http://schemas.microsoft.com/office/powerpoint/2010/main" val="171981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Common Errors</a:t>
            </a:r>
          </a:p>
        </p:txBody>
      </p:sp>
      <p:sp>
        <p:nvSpPr>
          <p:cNvPr id="3" name="Content Placeholder 2"/>
          <p:cNvSpPr>
            <a:spLocks noGrp="1"/>
          </p:cNvSpPr>
          <p:nvPr>
            <p:ph idx="1"/>
          </p:nvPr>
        </p:nvSpPr>
        <p:spPr>
          <a:xfrm>
            <a:off x="1463040" y="2020068"/>
            <a:ext cx="6196405" cy="3923532"/>
          </a:xfrm>
        </p:spPr>
        <p:txBody>
          <a:bodyPr>
            <a:normAutofit fontScale="92500" lnSpcReduction="10000"/>
          </a:bodyPr>
          <a:lstStyle/>
          <a:p>
            <a:r>
              <a:rPr lang="en-US" dirty="0"/>
              <a:t>Acting like an Intern instead of like a Clerkship Student</a:t>
            </a:r>
          </a:p>
          <a:p>
            <a:pPr lvl="1"/>
            <a:r>
              <a:rPr lang="en-US" dirty="0"/>
              <a:t>Remember this is testing the basics</a:t>
            </a:r>
          </a:p>
          <a:p>
            <a:pPr lvl="1"/>
            <a:r>
              <a:rPr lang="en-US" dirty="0"/>
              <a:t>You will likely know the answer with the history alone</a:t>
            </a:r>
          </a:p>
          <a:p>
            <a:pPr lvl="1"/>
            <a:r>
              <a:rPr lang="en-US" dirty="0"/>
              <a:t>Don’t let this stop you from a thorough ROS or physical exam</a:t>
            </a:r>
          </a:p>
          <a:p>
            <a:r>
              <a:rPr lang="en-US" dirty="0"/>
              <a:t>Unfamiliarity with Topics</a:t>
            </a:r>
          </a:p>
          <a:p>
            <a:pPr lvl="1"/>
            <a:r>
              <a:rPr lang="en-US" dirty="0"/>
              <a:t>Categories:  cardiovascular, constitutional, gastrointestinal, genitourinary, musculoskeletal, neurological, psychiatric, respiratory, and women's health.</a:t>
            </a:r>
          </a:p>
        </p:txBody>
      </p:sp>
    </p:spTree>
    <p:extLst>
      <p:ext uri="{BB962C8B-B14F-4D97-AF65-F5344CB8AC3E}">
        <p14:creationId xmlns:p14="http://schemas.microsoft.com/office/powerpoint/2010/main" val="3196058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Scheduling</a:t>
            </a:r>
          </a:p>
        </p:txBody>
      </p:sp>
      <p:sp>
        <p:nvSpPr>
          <p:cNvPr id="3" name="Content Placeholder 2"/>
          <p:cNvSpPr>
            <a:spLocks noGrp="1"/>
          </p:cNvSpPr>
          <p:nvPr>
            <p:ph idx="1"/>
          </p:nvPr>
        </p:nvSpPr>
        <p:spPr/>
        <p:txBody>
          <a:bodyPr>
            <a:normAutofit/>
          </a:bodyPr>
          <a:lstStyle/>
          <a:p>
            <a:r>
              <a:rPr lang="en-US" dirty="0"/>
              <a:t>After taking CK</a:t>
            </a:r>
          </a:p>
          <a:p>
            <a:r>
              <a:rPr lang="en-US" dirty="0"/>
              <a:t>Recommendation:  take during 3</a:t>
            </a:r>
            <a:r>
              <a:rPr lang="en-US" baseline="30000" dirty="0"/>
              <a:t>rd</a:t>
            </a:r>
            <a:r>
              <a:rPr lang="en-US" dirty="0"/>
              <a:t> year</a:t>
            </a:r>
          </a:p>
          <a:p>
            <a:pPr lvl="1"/>
            <a:r>
              <a:rPr lang="en-US" dirty="0"/>
              <a:t>SOM Graduation Requires:  Feb 1</a:t>
            </a:r>
            <a:r>
              <a:rPr lang="en-US" baseline="30000" dirty="0"/>
              <a:t>st</a:t>
            </a:r>
            <a:r>
              <a:rPr lang="en-US" dirty="0"/>
              <a:t>   (4</a:t>
            </a:r>
            <a:r>
              <a:rPr lang="en-US" baseline="30000" dirty="0"/>
              <a:t>th</a:t>
            </a:r>
            <a:r>
              <a:rPr lang="en-US" dirty="0"/>
              <a:t>yr) </a:t>
            </a:r>
          </a:p>
          <a:p>
            <a:pPr lvl="1"/>
            <a:r>
              <a:rPr lang="en-US" dirty="0"/>
              <a:t>Prior to June </a:t>
            </a:r>
            <a:r>
              <a:rPr lang="en-US" dirty="0">
                <a:sym typeface="Wingdings"/>
              </a:rPr>
              <a:t> available for ERAS release</a:t>
            </a:r>
          </a:p>
          <a:p>
            <a:pPr lvl="1"/>
            <a:r>
              <a:rPr lang="en-US" dirty="0">
                <a:sym typeface="Wingdings"/>
              </a:rPr>
              <a:t>Prior to November  available for rank list</a:t>
            </a:r>
            <a:endParaRPr lang="en-US" dirty="0"/>
          </a:p>
          <a:p>
            <a:r>
              <a:rPr lang="en-US" dirty="0"/>
              <a:t>Schedule 6 months early</a:t>
            </a:r>
          </a:p>
          <a:p>
            <a:r>
              <a:rPr lang="en-US" dirty="0"/>
              <a:t>Website notifications of date availability</a:t>
            </a:r>
          </a:p>
        </p:txBody>
      </p:sp>
    </p:spTree>
    <p:extLst>
      <p:ext uri="{BB962C8B-B14F-4D97-AF65-F5344CB8AC3E}">
        <p14:creationId xmlns:p14="http://schemas.microsoft.com/office/powerpoint/2010/main" val="14212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 Tips</a:t>
            </a:r>
          </a:p>
        </p:txBody>
      </p:sp>
      <p:sp>
        <p:nvSpPr>
          <p:cNvPr id="3" name="Content Placeholder 2"/>
          <p:cNvSpPr>
            <a:spLocks noGrp="1"/>
          </p:cNvSpPr>
          <p:nvPr>
            <p:ph idx="1"/>
          </p:nvPr>
        </p:nvSpPr>
        <p:spPr/>
        <p:txBody>
          <a:bodyPr/>
          <a:lstStyle/>
          <a:p>
            <a:r>
              <a:rPr lang="en-US"/>
              <a:t>You don’t have to be perfect!</a:t>
            </a:r>
          </a:p>
          <a:p>
            <a:r>
              <a:rPr lang="en-US"/>
              <a:t>SPs are easier than real patients</a:t>
            </a:r>
          </a:p>
          <a:p>
            <a:r>
              <a:rPr lang="en-US"/>
              <a:t>There is a reason for everything you see</a:t>
            </a:r>
          </a:p>
        </p:txBody>
      </p:sp>
    </p:spTree>
    <p:extLst>
      <p:ext uri="{BB962C8B-B14F-4D97-AF65-F5344CB8AC3E}">
        <p14:creationId xmlns:p14="http://schemas.microsoft.com/office/powerpoint/2010/main" val="2060637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Jeopardy Question</a:t>
            </a:r>
          </a:p>
        </p:txBody>
      </p:sp>
      <p:sp>
        <p:nvSpPr>
          <p:cNvPr id="3" name="Content Placeholder 2"/>
          <p:cNvSpPr>
            <a:spLocks noGrp="1"/>
          </p:cNvSpPr>
          <p:nvPr>
            <p:ph idx="1"/>
          </p:nvPr>
        </p:nvSpPr>
        <p:spPr/>
        <p:txBody>
          <a:bodyPr>
            <a:normAutofit/>
          </a:bodyPr>
          <a:lstStyle/>
          <a:p>
            <a:r>
              <a:rPr lang="en-US" dirty="0"/>
              <a:t>Answer:  3-5 students</a:t>
            </a:r>
          </a:p>
          <a:p>
            <a:endParaRPr lang="en-US" dirty="0"/>
          </a:p>
          <a:p>
            <a:r>
              <a:rPr lang="en-US" dirty="0"/>
              <a:t>Question:  How many Vanderbilt students typically fail and have to repeat the CS exam each year</a:t>
            </a:r>
          </a:p>
        </p:txBody>
      </p:sp>
    </p:spTree>
    <p:extLst>
      <p:ext uri="{BB962C8B-B14F-4D97-AF65-F5344CB8AC3E}">
        <p14:creationId xmlns:p14="http://schemas.microsoft.com/office/powerpoint/2010/main" val="376696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Exam</a:t>
            </a:r>
          </a:p>
        </p:txBody>
      </p:sp>
      <p:sp>
        <p:nvSpPr>
          <p:cNvPr id="3" name="Content Placeholder 2"/>
          <p:cNvSpPr>
            <a:spLocks noGrp="1"/>
          </p:cNvSpPr>
          <p:nvPr>
            <p:ph idx="1"/>
          </p:nvPr>
        </p:nvSpPr>
        <p:spPr/>
        <p:txBody>
          <a:bodyPr>
            <a:normAutofit/>
          </a:bodyPr>
          <a:lstStyle/>
          <a:p>
            <a:r>
              <a:rPr lang="en-US" dirty="0"/>
              <a:t>Twelve cases</a:t>
            </a:r>
          </a:p>
          <a:p>
            <a:pPr lvl="1"/>
            <a:r>
              <a:rPr lang="en-US" dirty="0"/>
              <a:t>10 are scored</a:t>
            </a:r>
          </a:p>
          <a:p>
            <a:r>
              <a:rPr lang="en-US" dirty="0"/>
              <a:t>Adults only</a:t>
            </a:r>
          </a:p>
          <a:p>
            <a:pPr lvl="1"/>
            <a:r>
              <a:rPr lang="en-US" dirty="0"/>
              <a:t>Pediatric cases will be parents</a:t>
            </a:r>
          </a:p>
          <a:p>
            <a:r>
              <a:rPr lang="en-US" dirty="0"/>
              <a:t>15 minutes per clinical encounter</a:t>
            </a:r>
          </a:p>
          <a:p>
            <a:r>
              <a:rPr lang="en-US" dirty="0"/>
              <a:t>10 minutes per progress note</a:t>
            </a:r>
          </a:p>
        </p:txBody>
      </p:sp>
    </p:spTree>
    <p:extLst>
      <p:ext uri="{BB962C8B-B14F-4D97-AF65-F5344CB8AC3E}">
        <p14:creationId xmlns:p14="http://schemas.microsoft.com/office/powerpoint/2010/main" val="41621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of Exam</a:t>
            </a:r>
          </a:p>
        </p:txBody>
      </p:sp>
      <p:sp>
        <p:nvSpPr>
          <p:cNvPr id="3" name="Content Placeholder 2"/>
          <p:cNvSpPr>
            <a:spLocks noGrp="1"/>
          </p:cNvSpPr>
          <p:nvPr>
            <p:ph idx="1"/>
          </p:nvPr>
        </p:nvSpPr>
        <p:spPr/>
        <p:txBody>
          <a:bodyPr>
            <a:normAutofit/>
          </a:bodyPr>
          <a:lstStyle/>
          <a:p>
            <a:r>
              <a:rPr lang="en-US" dirty="0"/>
              <a:t>Grading</a:t>
            </a:r>
          </a:p>
          <a:p>
            <a:pPr lvl="1"/>
            <a:r>
              <a:rPr lang="en-US" dirty="0"/>
              <a:t>Integrated Clinical Encounter</a:t>
            </a:r>
          </a:p>
          <a:p>
            <a:pPr lvl="3"/>
            <a:r>
              <a:rPr lang="en-US" sz="2000" dirty="0"/>
              <a:t>Data-gathering</a:t>
            </a:r>
          </a:p>
          <a:p>
            <a:pPr lvl="3"/>
            <a:r>
              <a:rPr lang="en-US" sz="2000" dirty="0"/>
              <a:t>Progress Note</a:t>
            </a:r>
          </a:p>
          <a:p>
            <a:pPr lvl="1"/>
            <a:r>
              <a:rPr lang="en-US" dirty="0"/>
              <a:t>Communication/Interpersonal Skills</a:t>
            </a:r>
          </a:p>
          <a:p>
            <a:pPr lvl="1"/>
            <a:r>
              <a:rPr lang="en-US" dirty="0"/>
              <a:t>Spoken English Proficiency</a:t>
            </a:r>
          </a:p>
          <a:p>
            <a:pPr marL="365760" lvl="1" indent="0">
              <a:buNone/>
            </a:pPr>
            <a:endParaRPr lang="en-US" dirty="0"/>
          </a:p>
          <a:p>
            <a:r>
              <a:rPr lang="en-US" dirty="0"/>
              <a:t>Passing is more challenging</a:t>
            </a:r>
          </a:p>
        </p:txBody>
      </p:sp>
    </p:spTree>
    <p:extLst>
      <p:ext uri="{BB962C8B-B14F-4D97-AF65-F5344CB8AC3E}">
        <p14:creationId xmlns:p14="http://schemas.microsoft.com/office/powerpoint/2010/main" val="75791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Encounter</a:t>
            </a:r>
          </a:p>
        </p:txBody>
      </p:sp>
      <p:sp>
        <p:nvSpPr>
          <p:cNvPr id="3" name="Content Placeholder 2"/>
          <p:cNvSpPr>
            <a:spLocks noGrp="1"/>
          </p:cNvSpPr>
          <p:nvPr>
            <p:ph idx="1"/>
          </p:nvPr>
        </p:nvSpPr>
        <p:spPr/>
        <p:txBody>
          <a:bodyPr/>
          <a:lstStyle/>
          <a:p>
            <a:r>
              <a:rPr lang="en-US" dirty="0"/>
              <a:t>Doorway Note (20 seconds)</a:t>
            </a:r>
          </a:p>
          <a:p>
            <a:r>
              <a:rPr lang="en-US" dirty="0"/>
              <a:t>History (7 minutes)</a:t>
            </a:r>
          </a:p>
          <a:p>
            <a:r>
              <a:rPr lang="en-US" dirty="0"/>
              <a:t>Physical (4 minutes)</a:t>
            </a:r>
          </a:p>
          <a:p>
            <a:r>
              <a:rPr lang="en-US" dirty="0"/>
              <a:t>Closure (4 minutes)</a:t>
            </a:r>
          </a:p>
          <a:p>
            <a:endParaRPr lang="en-US" dirty="0"/>
          </a:p>
          <a:p>
            <a:r>
              <a:rPr lang="en-US" dirty="0"/>
              <a:t>Tip: Don’t shortchange the closure, this is the primary means of evaluating communication skills</a:t>
            </a:r>
          </a:p>
          <a:p>
            <a:endParaRPr lang="en-US" dirty="0"/>
          </a:p>
        </p:txBody>
      </p:sp>
    </p:spTree>
    <p:extLst>
      <p:ext uri="{BB962C8B-B14F-4D97-AF65-F5344CB8AC3E}">
        <p14:creationId xmlns:p14="http://schemas.microsoft.com/office/powerpoint/2010/main" val="313887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Encounter</a:t>
            </a:r>
          </a:p>
        </p:txBody>
      </p:sp>
      <p:sp>
        <p:nvSpPr>
          <p:cNvPr id="3" name="Content Placeholder 2"/>
          <p:cNvSpPr>
            <a:spLocks noGrp="1"/>
          </p:cNvSpPr>
          <p:nvPr>
            <p:ph idx="1"/>
          </p:nvPr>
        </p:nvSpPr>
        <p:spPr/>
        <p:txBody>
          <a:bodyPr>
            <a:normAutofit/>
          </a:bodyPr>
          <a:lstStyle/>
          <a:p>
            <a:r>
              <a:rPr lang="en-US" dirty="0"/>
              <a:t>Doorway Note</a:t>
            </a:r>
          </a:p>
          <a:p>
            <a:r>
              <a:rPr lang="en-US" dirty="0"/>
              <a:t>Introduction</a:t>
            </a:r>
          </a:p>
          <a:p>
            <a:r>
              <a:rPr lang="en-US" dirty="0"/>
              <a:t>History</a:t>
            </a:r>
          </a:p>
          <a:p>
            <a:r>
              <a:rPr lang="en-US" dirty="0"/>
              <a:t>Physical</a:t>
            </a:r>
          </a:p>
          <a:p>
            <a:r>
              <a:rPr lang="en-US" dirty="0"/>
              <a:t>Differential Diagnosis</a:t>
            </a:r>
          </a:p>
          <a:p>
            <a:r>
              <a:rPr lang="en-US" dirty="0"/>
              <a:t>Workup</a:t>
            </a:r>
          </a:p>
          <a:p>
            <a:r>
              <a:rPr lang="en-US" dirty="0"/>
              <a:t>Answer questions</a:t>
            </a:r>
          </a:p>
          <a:p>
            <a:r>
              <a:rPr lang="en-US" dirty="0"/>
              <a:t>Provide counseling</a:t>
            </a:r>
          </a:p>
        </p:txBody>
      </p:sp>
    </p:spTree>
    <p:extLst>
      <p:ext uri="{BB962C8B-B14F-4D97-AF65-F5344CB8AC3E}">
        <p14:creationId xmlns:p14="http://schemas.microsoft.com/office/powerpoint/2010/main" val="1281863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Progress Note</a:t>
            </a:r>
          </a:p>
        </p:txBody>
      </p:sp>
      <p:sp>
        <p:nvSpPr>
          <p:cNvPr id="3" name="Content Placeholder 2"/>
          <p:cNvSpPr>
            <a:spLocks noGrp="1"/>
          </p:cNvSpPr>
          <p:nvPr>
            <p:ph idx="1"/>
          </p:nvPr>
        </p:nvSpPr>
        <p:spPr>
          <a:xfrm>
            <a:off x="1463040" y="1828800"/>
            <a:ext cx="6196405" cy="3894269"/>
          </a:xfrm>
        </p:spPr>
        <p:txBody>
          <a:bodyPr>
            <a:normAutofit fontScale="92500" lnSpcReduction="20000"/>
          </a:bodyPr>
          <a:lstStyle/>
          <a:p>
            <a:r>
              <a:rPr lang="en-US"/>
              <a:t>History</a:t>
            </a:r>
          </a:p>
          <a:p>
            <a:pPr lvl="1"/>
            <a:r>
              <a:rPr lang="en-US"/>
              <a:t>Bullet or narrative</a:t>
            </a:r>
          </a:p>
          <a:p>
            <a:pPr lvl="1"/>
            <a:r>
              <a:rPr lang="en-US"/>
              <a:t>Abbreviations are acceptable</a:t>
            </a:r>
          </a:p>
          <a:p>
            <a:r>
              <a:rPr lang="en-US"/>
              <a:t>Physical Exam</a:t>
            </a:r>
          </a:p>
          <a:p>
            <a:pPr lvl="1"/>
            <a:r>
              <a:rPr lang="en-US"/>
              <a:t>Be honest</a:t>
            </a:r>
          </a:p>
          <a:p>
            <a:r>
              <a:rPr lang="en-US"/>
              <a:t>Differential Diagnosis</a:t>
            </a:r>
          </a:p>
          <a:p>
            <a:pPr lvl="1"/>
            <a:r>
              <a:rPr lang="en-US"/>
              <a:t>3 items, prioritized by likelihood (not risk)</a:t>
            </a:r>
          </a:p>
          <a:p>
            <a:pPr lvl="1"/>
            <a:r>
              <a:rPr lang="en-US"/>
              <a:t>Provide supporting data</a:t>
            </a:r>
          </a:p>
          <a:p>
            <a:r>
              <a:rPr lang="en-US"/>
              <a:t>Work-Up</a:t>
            </a:r>
          </a:p>
          <a:p>
            <a:pPr lvl="1"/>
            <a:r>
              <a:rPr lang="en-US"/>
              <a:t>3-5 items</a:t>
            </a:r>
          </a:p>
          <a:p>
            <a:r>
              <a:rPr lang="en-US"/>
              <a:t>Tip:  if you are running out of time, start at bottom of the page</a:t>
            </a:r>
          </a:p>
        </p:txBody>
      </p:sp>
    </p:spTree>
    <p:extLst>
      <p:ext uri="{BB962C8B-B14F-4D97-AF65-F5344CB8AC3E}">
        <p14:creationId xmlns:p14="http://schemas.microsoft.com/office/powerpoint/2010/main" val="259150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596196"/>
            <a:ext cx="4953000" cy="563412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937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 folks fail?</a:t>
            </a:r>
          </a:p>
        </p:txBody>
      </p:sp>
      <p:sp>
        <p:nvSpPr>
          <p:cNvPr id="3" name="Content Placeholder 2"/>
          <p:cNvSpPr>
            <a:spLocks noGrp="1"/>
          </p:cNvSpPr>
          <p:nvPr>
            <p:ph idx="1"/>
          </p:nvPr>
        </p:nvSpPr>
        <p:spPr/>
        <p:txBody>
          <a:bodyPr/>
          <a:lstStyle/>
          <a:p>
            <a:r>
              <a:rPr lang="en-US" dirty="0"/>
              <a:t>Vanderbilt students do not fail because they lack knowledge.</a:t>
            </a:r>
          </a:p>
          <a:p>
            <a:r>
              <a:rPr lang="en-US" dirty="0"/>
              <a:t>Vanderbilt students do not fail because they lack communication skills.</a:t>
            </a:r>
          </a:p>
          <a:p>
            <a:endParaRPr lang="en-US" dirty="0"/>
          </a:p>
          <a:p>
            <a:r>
              <a:rPr lang="en-US" dirty="0"/>
              <a:t>Vanderbilt students DO fail because they fail to meet the checklist requirements that the SP and MD are looking for during the encounter.</a:t>
            </a:r>
          </a:p>
        </p:txBody>
      </p:sp>
    </p:spTree>
    <p:extLst>
      <p:ext uri="{BB962C8B-B14F-4D97-AF65-F5344CB8AC3E}">
        <p14:creationId xmlns:p14="http://schemas.microsoft.com/office/powerpoint/2010/main" val="79855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331</TotalTime>
  <Words>1614</Words>
  <Application>Microsoft Macintosh PowerPoint</Application>
  <PresentationFormat>On-screen Show (4:3)</PresentationFormat>
  <Paragraphs>160</Paragraphs>
  <Slides>16</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Brush Script MT</vt:lpstr>
      <vt:lpstr>Calibri</vt:lpstr>
      <vt:lpstr>Constantia</vt:lpstr>
      <vt:lpstr>Franklin Gothic Book</vt:lpstr>
      <vt:lpstr>Rage Italic</vt:lpstr>
      <vt:lpstr>Wingdings</vt:lpstr>
      <vt:lpstr>Pushpin</vt:lpstr>
      <vt:lpstr>Step 2  Clinical Skills Exam</vt:lpstr>
      <vt:lpstr>Jeopardy Question</vt:lpstr>
      <vt:lpstr>Overview of Exam</vt:lpstr>
      <vt:lpstr>Overview of Exam</vt:lpstr>
      <vt:lpstr>Clinical Encounter</vt:lpstr>
      <vt:lpstr>Clinical Encounter</vt:lpstr>
      <vt:lpstr>Progress Note</vt:lpstr>
      <vt:lpstr>PowerPoint Presentation</vt:lpstr>
      <vt:lpstr>Why do folks fail?</vt:lpstr>
      <vt:lpstr>Common Errors</vt:lpstr>
      <vt:lpstr>Common Errors</vt:lpstr>
      <vt:lpstr>Common Errors</vt:lpstr>
      <vt:lpstr>Common Errors</vt:lpstr>
      <vt:lpstr>Common Errors</vt:lpstr>
      <vt:lpstr>Scheduling</vt:lpstr>
      <vt:lpstr>Final Tips</vt:lpstr>
    </vt:vector>
  </TitlesOfParts>
  <Company>Vanderbilt University Medical Center</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 2  Clinical Skills Exam</dc:title>
  <dc:creator>Sastre, Beth Ann</dc:creator>
  <cp:lastModifiedBy>Elizabeth Yakes</cp:lastModifiedBy>
  <cp:revision>19</cp:revision>
  <dcterms:created xsi:type="dcterms:W3CDTF">2013-08-29T20:10:47Z</dcterms:created>
  <dcterms:modified xsi:type="dcterms:W3CDTF">2018-08-25T15:59:12Z</dcterms:modified>
</cp:coreProperties>
</file>